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2"/>
  </p:notesMasterIdLst>
  <p:sldIdLst>
    <p:sldId id="271" r:id="rId3"/>
    <p:sldId id="258" r:id="rId4"/>
    <p:sldId id="327" r:id="rId5"/>
    <p:sldId id="338" r:id="rId6"/>
    <p:sldId id="278" r:id="rId7"/>
    <p:sldId id="337" r:id="rId8"/>
    <p:sldId id="343" r:id="rId9"/>
    <p:sldId id="344" r:id="rId10"/>
    <p:sldId id="341" r:id="rId11"/>
    <p:sldId id="342" r:id="rId12"/>
    <p:sldId id="346" r:id="rId13"/>
    <p:sldId id="347" r:id="rId14"/>
    <p:sldId id="339" r:id="rId15"/>
    <p:sldId id="340" r:id="rId16"/>
    <p:sldId id="345" r:id="rId17"/>
    <p:sldId id="349" r:id="rId18"/>
    <p:sldId id="356" r:id="rId19"/>
    <p:sldId id="357" r:id="rId20"/>
    <p:sldId id="272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一台冰箱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从外面量长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从里面量长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这台冰箱所占的空间有多大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071538" y="2928940"/>
            <a:ext cx="741682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0.9×0.8×1.8=1.296(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1376" y="3667446"/>
            <a:ext cx="741682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这台冰箱所占的空间有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1.296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一台冰箱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从外面量长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从里面量长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这台冰箱的容积是多少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071538" y="2928940"/>
            <a:ext cx="741682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0.78×0.68×1.3=0.68952(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1376" y="3667446"/>
            <a:ext cx="74168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这台冰箱的容积是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0.68952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挖一个底面为边长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米的正方形的长方体菜窖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要使菜窖的容积是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应挖多深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2500298" y="2571750"/>
            <a:ext cx="33575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50÷(5×5)=2(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70136" y="3310256"/>
            <a:ext cx="33575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357172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将一块长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 cm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9.8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的铁块浸没在一个长方体的油箱中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取出铁块后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油面的高度下降了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。这个长方体油箱从里面量的底面积是多少平方厘米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2571736" y="2648455"/>
            <a:ext cx="4857784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14×9.8×3=411.6(cm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1736" y="3219959"/>
            <a:ext cx="5000660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411.6÷1.2=343(cm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714348" y="3687085"/>
            <a:ext cx="785818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答：这个长方体油箱从里面量的底面积是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343 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642924"/>
            <a:ext cx="82153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有一个无盖的长方体粉笔盒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盒壁厚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它的体积是多少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2928926" y="1714494"/>
            <a:ext cx="307183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</a:p>
        </p:txBody>
      </p:sp>
      <p:sp>
        <p:nvSpPr>
          <p:cNvPr id="4" name="矩形 3"/>
          <p:cNvSpPr/>
          <p:nvPr/>
        </p:nvSpPr>
        <p:spPr>
          <a:xfrm>
            <a:off x="1500166" y="2285998"/>
            <a:ext cx="53578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:10×9×8=720(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2928940"/>
            <a:ext cx="75723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:(10-2)×(9-2)×(8-1)=392(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3643320"/>
            <a:ext cx="850112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答：它的体积是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立方厘米，容积是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8662" y="428610"/>
            <a:ext cx="7643866" cy="3250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在一个封闭的水箱内装入水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如果把这个水箱立起来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那么水深多少厘米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如果在图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中的水箱里浸没一个不规则的石块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水面就会上升到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那么石块的体积是多少立方厘米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1" name="XS91.EPS" descr="id:2147489031;FounderCES"/>
          <p:cNvPicPr/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3429006"/>
            <a:ext cx="3499743" cy="1499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642924"/>
            <a:ext cx="600079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90×60×24=129600(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</a:p>
        </p:txBody>
      </p:sp>
      <p:sp>
        <p:nvSpPr>
          <p:cNvPr id="3" name="矩形 2"/>
          <p:cNvSpPr/>
          <p:nvPr/>
        </p:nvSpPr>
        <p:spPr>
          <a:xfrm>
            <a:off x="1071538" y="1657832"/>
            <a:ext cx="585791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129600÷(60×30)=72(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1538" y="2571750"/>
            <a:ext cx="6143636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90×60×(28-24)=21600(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857224" y="3500444"/>
            <a:ext cx="764383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石块的体积为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863124"/>
            <a:ext cx="80028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一个长方体容器的底面是一个周长为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厘米的长方形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如果长和宽的厘米数都是合数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那么这个长方体容器的容积是多少立方厘米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071538" y="2714626"/>
            <a:ext cx="28436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30÷2=15(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29124" y="2714626"/>
            <a:ext cx="28436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9+6=15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5918" y="3357568"/>
            <a:ext cx="41735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9×6×8=432(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4214824"/>
            <a:ext cx="7715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答：这个长方体容器的容积是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662" y="785800"/>
            <a:ext cx="756084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一个水池能容纳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12000 L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已知水深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水池长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则宽是多少米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928662" y="2143122"/>
            <a:ext cx="28162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</a:p>
        </p:txBody>
      </p:sp>
      <p:sp>
        <p:nvSpPr>
          <p:cNvPr id="10" name="矩形 9"/>
          <p:cNvSpPr/>
          <p:nvPr/>
        </p:nvSpPr>
        <p:spPr>
          <a:xfrm>
            <a:off x="3929058" y="2143122"/>
            <a:ext cx="28162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</a:p>
        </p:txBody>
      </p:sp>
      <p:sp>
        <p:nvSpPr>
          <p:cNvPr id="6" name="矩形 5"/>
          <p:cNvSpPr/>
          <p:nvPr/>
        </p:nvSpPr>
        <p:spPr>
          <a:xfrm>
            <a:off x="785786" y="2857502"/>
            <a:ext cx="49593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 L=12000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</a:p>
        </p:txBody>
      </p:sp>
      <p:sp>
        <p:nvSpPr>
          <p:cNvPr id="8" name="矩形 7"/>
          <p:cNvSpPr/>
          <p:nvPr/>
        </p:nvSpPr>
        <p:spPr>
          <a:xfrm>
            <a:off x="785786" y="3500444"/>
            <a:ext cx="49593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12000÷(4×75)=40(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14942" y="3476160"/>
            <a:ext cx="36735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</a:p>
        </p:txBody>
      </p:sp>
      <p:sp>
        <p:nvSpPr>
          <p:cNvPr id="12" name="矩形 11"/>
          <p:cNvSpPr/>
          <p:nvPr/>
        </p:nvSpPr>
        <p:spPr>
          <a:xfrm>
            <a:off x="1928794" y="4286262"/>
            <a:ext cx="36735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答：宽是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6" grpId="0"/>
      <p:bldP spid="8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长方体和正方体的体积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　容积和容积单位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844" y="1000114"/>
            <a:ext cx="8715436" cy="3409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1.  2.01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立方分米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立方分米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一个长方体的长、宽、高分别是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2933006" y="1142990"/>
            <a:ext cx="106749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2010</a:t>
            </a:r>
            <a:endParaRPr lang="en-US" altLang="zh-CN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4612" y="2071684"/>
            <a:ext cx="106749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0.96</a:t>
            </a:r>
            <a:endParaRPr lang="en-US" altLang="zh-CN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0232" y="3714758"/>
            <a:ext cx="20002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500180"/>
            <a:ext cx="8715436" cy="16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长方体的体积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224" y="2500312"/>
            <a:ext cx="41434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       宽       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8580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 L=(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8000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)L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)L            17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 L=(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0.86 L=(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12000 L=(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0.61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aseline="30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9571" y="928676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2976" y="2643188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6512" y="92867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5008" y="264318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728" y="1857370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00232" y="350044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15008" y="1857370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17000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5074" y="350044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2910" y="857238"/>
            <a:ext cx="78581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精挑细选。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一个玻璃瓶可装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280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饮料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是指这个瓶子的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280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瓶子的占地面积是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 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是指瓶子的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 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容积　　　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      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	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底面积</a:t>
            </a:r>
          </a:p>
        </p:txBody>
      </p:sp>
      <p:sp>
        <p:nvSpPr>
          <p:cNvPr id="8" name="矩形 7"/>
          <p:cNvSpPr/>
          <p:nvPr/>
        </p:nvSpPr>
        <p:spPr>
          <a:xfrm>
            <a:off x="1285852" y="2143122"/>
            <a:ext cx="444352" cy="6612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</a:p>
        </p:txBody>
      </p:sp>
      <p:sp>
        <p:nvSpPr>
          <p:cNvPr id="11" name="矩形 10"/>
          <p:cNvSpPr/>
          <p:nvPr/>
        </p:nvSpPr>
        <p:spPr>
          <a:xfrm>
            <a:off x="2571736" y="2786064"/>
            <a:ext cx="444352" cy="6612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857238"/>
            <a:ext cx="78581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精挑细选。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向一个棱长为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dm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的正方体容器内注入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dm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高的水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又投入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的石头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这时容器内所装物体的体积是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.64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.48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.12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.49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3" name="矩形 2"/>
          <p:cNvSpPr/>
          <p:nvPr/>
        </p:nvSpPr>
        <p:spPr>
          <a:xfrm>
            <a:off x="2428860" y="2786064"/>
            <a:ext cx="444352" cy="6612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s26.jpg" descr="id:2147490141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1785932"/>
            <a:ext cx="4180539" cy="1034444"/>
          </a:xfrm>
          <a:prstGeom prst="rect">
            <a:avLst/>
          </a:prstGeom>
        </p:spPr>
      </p:pic>
      <p:pic>
        <p:nvPicPr>
          <p:cNvPr id="3" name="ss27.jpg" descr="id:2147490148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2" y="1767860"/>
            <a:ext cx="4112323" cy="1026299"/>
          </a:xfrm>
          <a:prstGeom prst="rect">
            <a:avLst/>
          </a:prstGeom>
        </p:spPr>
      </p:pic>
      <p:pic>
        <p:nvPicPr>
          <p:cNvPr id="4" name="ss28.jpg" descr="id:214749015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3286130"/>
            <a:ext cx="4103160" cy="939756"/>
          </a:xfrm>
          <a:prstGeom prst="rect">
            <a:avLst/>
          </a:prstGeom>
        </p:spPr>
      </p:pic>
      <p:pic>
        <p:nvPicPr>
          <p:cNvPr id="5" name="ss29.jpg" descr="id:2147490162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2" y="3266923"/>
            <a:ext cx="4224320" cy="9479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5786" y="1000114"/>
            <a:ext cx="690605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玩跷跷板。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&gt;”“&lt;”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2348806" y="178593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sp>
        <p:nvSpPr>
          <p:cNvPr id="9" name="矩形 8"/>
          <p:cNvSpPr/>
          <p:nvPr/>
        </p:nvSpPr>
        <p:spPr>
          <a:xfrm>
            <a:off x="6429388" y="178593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</a:p>
        </p:txBody>
      </p:sp>
      <p:sp>
        <p:nvSpPr>
          <p:cNvPr id="10" name="矩形 9"/>
          <p:cNvSpPr/>
          <p:nvPr/>
        </p:nvSpPr>
        <p:spPr>
          <a:xfrm>
            <a:off x="2285984" y="321469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sp>
        <p:nvSpPr>
          <p:cNvPr id="11" name="矩形 10"/>
          <p:cNvSpPr/>
          <p:nvPr/>
        </p:nvSpPr>
        <p:spPr>
          <a:xfrm>
            <a:off x="6500826" y="321469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苹果的体积是多少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000100" y="2857502"/>
            <a:ext cx="55007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10×10×(10-8.5)=150(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1376" y="3667446"/>
            <a:ext cx="55007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 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YY148.EPS" descr="id:214748902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1500180"/>
            <a:ext cx="3053264" cy="1462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937</Words>
  <Application>Microsoft Office PowerPoint</Application>
  <PresentationFormat>全屏显示(16:9)</PresentationFormat>
  <Paragraphs>90</Paragraphs>
  <Slides>19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305</cp:revision>
  <dcterms:created xsi:type="dcterms:W3CDTF">2018-12-06T02:32:00Z</dcterms:created>
  <dcterms:modified xsi:type="dcterms:W3CDTF">2020-11-14T14:49:27Z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