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Default Extension="tiff" ContentType="image/tiff"/>
  <Default Extension="vml" ContentType="application/vnd.openxmlformats-officedocument.vmlDrawing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16" r:id="rId2"/>
    <p:sldId id="523" r:id="rId3"/>
    <p:sldId id="694" r:id="rId4"/>
    <p:sldId id="482" r:id="rId5"/>
    <p:sldId id="543" r:id="rId6"/>
    <p:sldId id="545" r:id="rId7"/>
    <p:sldId id="592" r:id="rId8"/>
    <p:sldId id="695" r:id="rId9"/>
    <p:sldId id="696" r:id="rId10"/>
    <p:sldId id="656" r:id="rId11"/>
    <p:sldId id="697" r:id="rId12"/>
    <p:sldId id="658" r:id="rId13"/>
    <p:sldId id="430" r:id="rId14"/>
    <p:sldId id="659" r:id="rId15"/>
    <p:sldId id="662" r:id="rId16"/>
    <p:sldId id="660" r:id="rId17"/>
    <p:sldId id="661" r:id="rId18"/>
    <p:sldId id="663" r:id="rId19"/>
    <p:sldId id="698" r:id="rId20"/>
    <p:sldId id="682" r:id="rId21"/>
    <p:sldId id="664" r:id="rId22"/>
    <p:sldId id="699" r:id="rId23"/>
    <p:sldId id="683" r:id="rId24"/>
    <p:sldId id="555" r:id="rId25"/>
    <p:sldId id="686" r:id="rId26"/>
    <p:sldId id="700" r:id="rId27"/>
    <p:sldId id="485" r:id="rId28"/>
    <p:sldId id="486" r:id="rId29"/>
    <p:sldId id="487" r:id="rId30"/>
    <p:sldId id="488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092" y="-594"/>
      </p:cViewPr>
      <p:guideLst>
        <p:guide orient="horz" pos="2032"/>
        <p:guide pos="38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3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.jpe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tiff"/><Relationship Id="rId11" Type="http://schemas.openxmlformats.org/officeDocument/2006/relationships/image" Target="../media/image20.jpeg"/><Relationship Id="rId5" Type="http://schemas.openxmlformats.org/officeDocument/2006/relationships/image" Target="../media/image15.png"/><Relationship Id="rId10" Type="http://schemas.openxmlformats.org/officeDocument/2006/relationships/image" Target="../media/image19.jpeg"/><Relationship Id="rId4" Type="http://schemas.openxmlformats.org/officeDocument/2006/relationships/image" Target="../media/image5.png"/><Relationship Id="rId9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5.pn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f"/><Relationship Id="rId3" Type="http://schemas.openxmlformats.org/officeDocument/2006/relationships/tags" Target="../tags/tag13.xml"/><Relationship Id="rId7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5.png"/><Relationship Id="rId7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6.xml"/><Relationship Id="rId7" Type="http://schemas.openxmlformats.org/officeDocument/2006/relationships/image" Target="../media/image37.tiff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36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5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9.xml"/><Relationship Id="rId7" Type="http://schemas.openxmlformats.org/officeDocument/2006/relationships/image" Target="../media/image1.jpeg"/><Relationship Id="rId12" Type="http://schemas.openxmlformats.org/officeDocument/2006/relationships/image" Target="../media/image52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1.png"/><Relationship Id="rId5" Type="http://schemas.openxmlformats.org/officeDocument/2006/relationships/tags" Target="../tags/tag21.xml"/><Relationship Id="rId10" Type="http://schemas.openxmlformats.org/officeDocument/2006/relationships/image" Target="../media/image55.jpeg"/><Relationship Id="rId4" Type="http://schemas.openxmlformats.org/officeDocument/2006/relationships/tags" Target="../tags/tag20.xml"/><Relationship Id="rId9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sp>
        <p:nvSpPr>
          <p:cNvPr id="16" name="标题 3"/>
          <p:cNvSpPr>
            <a:spLocks noGrp="1"/>
          </p:cNvSpPr>
          <p:nvPr/>
        </p:nvSpPr>
        <p:spPr>
          <a:xfrm>
            <a:off x="1561237" y="172295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5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　长方体和正方体的体积</a:t>
            </a:r>
          </a:p>
        </p:txBody>
      </p:sp>
      <p:sp>
        <p:nvSpPr>
          <p:cNvPr id="17" name="副标题 4"/>
          <p:cNvSpPr>
            <a:spLocks noGrp="1"/>
          </p:cNvSpPr>
          <p:nvPr/>
        </p:nvSpPr>
        <p:spPr>
          <a:xfrm>
            <a:off x="294005" y="173355"/>
            <a:ext cx="460184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长方体和正方体</a:t>
            </a:r>
          </a:p>
        </p:txBody>
      </p:sp>
      <p:sp>
        <p:nvSpPr>
          <p:cNvPr id="18" name="标题 3"/>
          <p:cNvSpPr>
            <a:spLocks noGrp="1"/>
          </p:cNvSpPr>
          <p:nvPr/>
        </p:nvSpPr>
        <p:spPr>
          <a:xfrm>
            <a:off x="1728877" y="354286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   </a:t>
            </a:r>
            <a:r>
              <a:rPr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容积和容积单位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492076" y="2818681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3054985" y="1608455"/>
            <a:ext cx="8199120" cy="2519045"/>
            <a:chOff x="7891686" y="1460852"/>
            <a:chExt cx="3507538" cy="2469567"/>
          </a:xfrm>
        </p:grpSpPr>
        <p:sp>
          <p:nvSpPr>
            <p:cNvPr id="22" name="云形标注 21"/>
            <p:cNvSpPr/>
            <p:nvPr/>
          </p:nvSpPr>
          <p:spPr>
            <a:xfrm>
              <a:off x="7891686" y="1460852"/>
              <a:ext cx="3507538" cy="2469567"/>
            </a:xfrm>
            <a:prstGeom prst="cloudCallout">
              <a:avLst>
                <a:gd name="adj1" fmla="val -59814"/>
                <a:gd name="adj2" fmla="val 17712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6"/>
            <p:cNvSpPr txBox="1"/>
            <p:nvPr/>
          </p:nvSpPr>
          <p:spPr>
            <a:xfrm>
              <a:off x="8260858" y="1860515"/>
              <a:ext cx="2808041" cy="153764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请说说自己对“体积”概念的理解;接着说一说长方体(立方体)体积的计算方法。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386205" y="1686560"/>
            <a:ext cx="60115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物体所占空间的大小叫做体积。</a:t>
            </a:r>
          </a:p>
        </p:txBody>
      </p:sp>
      <p:sp>
        <p:nvSpPr>
          <p:cNvPr id="6" name="矩形 5"/>
          <p:cNvSpPr/>
          <p:nvPr/>
        </p:nvSpPr>
        <p:spPr>
          <a:xfrm>
            <a:off x="1386205" y="2644775"/>
            <a:ext cx="94189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长方体的体积</a:t>
            </a:r>
            <a:r>
              <a:rPr lang="zh-CN" alt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长×宽×高</a:t>
            </a:r>
          </a:p>
        </p:txBody>
      </p:sp>
      <p:sp>
        <p:nvSpPr>
          <p:cNvPr id="7" name="矩形 6"/>
          <p:cNvSpPr/>
          <p:nvPr/>
        </p:nvSpPr>
        <p:spPr>
          <a:xfrm>
            <a:off x="1386840" y="3438525"/>
            <a:ext cx="94189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正方体的体积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＝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棱长×棱长×棱长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3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也可以用“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底面积×高”求出它们的体积。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1390015" y="1494790"/>
            <a:ext cx="96170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生活中你还见过哪些物体像集装箱一样能装东西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</a:p>
        </p:txBody>
      </p:sp>
      <p:graphicFrame>
        <p:nvGraphicFramePr>
          <p:cNvPr id="7" name="Object 3" descr="深色木质"/>
          <p:cNvGraphicFramePr>
            <a:graphicFrameLocks noChangeAspect="1"/>
          </p:cNvGraphicFramePr>
          <p:nvPr/>
        </p:nvGraphicFramePr>
        <p:xfrm>
          <a:off x="4499463" y="1982906"/>
          <a:ext cx="1508125" cy="2303463"/>
        </p:xfrm>
        <a:graphic>
          <a:graphicData uri="http://schemas.openxmlformats.org/presentationml/2006/ole">
            <p:oleObj spid="_x0000_s1025" r:id="rId7" imgW="1828571" imgH="2209524" progId="PBrush">
              <p:embed/>
            </p:oleObj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171" t="5394" r="28083"/>
          <a:stretch>
            <a:fillRect/>
          </a:stretch>
        </p:blipFill>
        <p:spPr>
          <a:xfrm>
            <a:off x="8364696" y="2126129"/>
            <a:ext cx="1872208" cy="37890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178" y="4518690"/>
            <a:ext cx="2566700" cy="1714698"/>
          </a:xfrm>
          <a:prstGeom prst="rect">
            <a:avLst/>
          </a:prstGeom>
        </p:spPr>
      </p:pic>
      <p:pic>
        <p:nvPicPr>
          <p:cNvPr id="1119" name="图片 1118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065" y="2339706"/>
            <a:ext cx="1833104" cy="1661633"/>
          </a:xfrm>
          <a:prstGeom prst="rect">
            <a:avLst/>
          </a:prstGeom>
        </p:spPr>
      </p:pic>
      <p:pic>
        <p:nvPicPr>
          <p:cNvPr id="1120" name="图片 111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882" y="2629739"/>
            <a:ext cx="1828800" cy="1371600"/>
          </a:xfrm>
          <a:prstGeom prst="rect">
            <a:avLst/>
          </a:prstGeom>
        </p:spPr>
      </p:pic>
      <p:pic>
        <p:nvPicPr>
          <p:cNvPr id="1121" name="图片 1120"/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10" t="18568" r="8672" b="5833"/>
          <a:stretch>
            <a:fillRect/>
          </a:stretch>
        </p:blipFill>
        <p:spPr>
          <a:xfrm>
            <a:off x="2460040" y="4745048"/>
            <a:ext cx="2228214" cy="14854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109787" y="3848353"/>
            <a:ext cx="82010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箱子、油桶、仓库等这些容器可以</a:t>
            </a:r>
            <a:r>
              <a:rPr lang="zh-CN" altLang="en-US" sz="3600" dirty="0">
                <a:solidFill>
                  <a:schemeClr val="accent2"/>
                </a:solidFill>
                <a:latin typeface="楷体_GB2312" panose="02010609030101010101" charset="-122"/>
                <a:ea typeface="楷体_GB2312" panose="02010609030101010101" charset="-122"/>
              </a:rPr>
              <a:t>容纳的物体的体积</a:t>
            </a:r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，通常叫做它们的</a:t>
            </a:r>
            <a:r>
              <a:rPr lang="zh-CN" altLang="en-US" sz="36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容积</a:t>
            </a:r>
            <a:r>
              <a:rPr lang="zh-CN" altLang="en-US" sz="3600" dirty="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  <p:pic>
        <p:nvPicPr>
          <p:cNvPr id="14339" name="Picture 3" descr="b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88" y="1112520"/>
            <a:ext cx="1617662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2ee689711211e1dd5a67f8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675" y="1112520"/>
            <a:ext cx="367982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908474" y="5262226"/>
            <a:ext cx="6026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容积大，能装的物体就多</a:t>
            </a:r>
            <a:r>
              <a:rPr lang="zh-CN" altLang="en-US" sz="3200" dirty="0" smtClean="0">
                <a:solidFill>
                  <a:srgbClr val="FF0000"/>
                </a:solidFill>
              </a:rPr>
              <a:t>；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10" t="18568" r="8672" b="5833"/>
          <a:stretch>
            <a:fillRect/>
          </a:stretch>
        </p:blipFill>
        <p:spPr>
          <a:xfrm>
            <a:off x="2339975" y="1554057"/>
            <a:ext cx="2228214" cy="1485476"/>
          </a:xfrm>
          <a:prstGeom prst="rect">
            <a:avLst/>
          </a:prstGeom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908474" y="5922046"/>
            <a:ext cx="6026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容积</a:t>
            </a:r>
            <a:r>
              <a:rPr lang="zh-CN" altLang="en-US" sz="3200" dirty="0">
                <a:solidFill>
                  <a:srgbClr val="FF0000"/>
                </a:solidFill>
              </a:rPr>
              <a:t>小，能装的物体就少。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 autoUpdateAnimBg="0"/>
      <p:bldP spid="14342" grpId="0" bldLvl="0" animBg="1" autoUpdateAnimBg="0"/>
      <p:bldP spid="8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516025" y="1277784"/>
            <a:ext cx="35039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自学第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页的内容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7913" y="2357904"/>
            <a:ext cx="44430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常用的容积单位有哪些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507769" y="3354675"/>
            <a:ext cx="5462270" cy="5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计量容积，一般用体积单位。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535212" y="4451040"/>
            <a:ext cx="54660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立方米、立方分米、立方厘米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 autoUpdateAnimBg="0"/>
      <p:bldP spid="10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578403" y="5677853"/>
            <a:ext cx="110508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sz="3200" dirty="0" smtClean="0">
                <a:ea typeface="楷体_GB2312" panose="02010609030101010101" charset="-122"/>
              </a:rPr>
              <a:t>10mL</a:t>
            </a:r>
            <a:endParaRPr lang="en-US" sz="3200" dirty="0">
              <a:ea typeface="楷体_GB2312" panose="02010609030101010101" charset="-122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5119937" y="5747225"/>
            <a:ext cx="131347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sz="3200" dirty="0" smtClean="0">
                <a:ea typeface="楷体_GB2312" panose="02010609030101010101" charset="-122"/>
              </a:rPr>
              <a:t>250mL</a:t>
            </a:r>
            <a:endParaRPr lang="en-US" sz="3200" dirty="0">
              <a:ea typeface="楷体_GB2312" panose="02010609030101010101" charset="-122"/>
            </a:endParaRP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8564796" y="5789718"/>
            <a:ext cx="56327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sz="3200" dirty="0">
                <a:ea typeface="楷体_GB2312" panose="02010609030101010101" charset="-122"/>
              </a:rPr>
              <a:t>1L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933258" y="1129030"/>
            <a:ext cx="8280400" cy="163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50000"/>
              </a:lnSpc>
              <a:spcBef>
                <a:spcPct val="30000"/>
              </a:spcBef>
            </a:pPr>
            <a:r>
              <a:rPr lang="zh-CN" altLang="en-US" sz="3200" dirty="0">
                <a:ea typeface="楷体_GB2312" panose="02010609030101010101" charset="-122"/>
              </a:rPr>
              <a:t>计量液体的体积，如水、油等，常用</a:t>
            </a:r>
            <a:r>
              <a:rPr lang="zh-CN" altLang="en-US" sz="3200" dirty="0" smtClean="0">
                <a:ea typeface="楷体_GB2312" panose="02010609030101010101" charset="-122"/>
              </a:rPr>
              <a:t>容积单</a:t>
            </a:r>
            <a:endParaRPr lang="en-US" altLang="zh-CN" sz="3200" dirty="0" smtClean="0">
              <a:ea typeface="楷体_GB2312" panose="02010609030101010101" charset="-122"/>
            </a:endParaRPr>
          </a:p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zh-CN" altLang="en-US" sz="3200" dirty="0" smtClean="0">
                <a:ea typeface="楷体_GB2312" panose="02010609030101010101" charset="-122"/>
              </a:rPr>
              <a:t>位</a:t>
            </a:r>
            <a:r>
              <a:rPr lang="zh-CN" altLang="en-US" sz="3200" dirty="0" smtClean="0">
                <a:solidFill>
                  <a:srgbClr val="FF3300"/>
                </a:solidFill>
                <a:ea typeface="楷体_GB2312" panose="02010609030101010101" charset="-122"/>
              </a:rPr>
              <a:t>升</a:t>
            </a:r>
            <a:r>
              <a:rPr lang="zh-CN" altLang="en-US" sz="3200" dirty="0" smtClean="0">
                <a:ea typeface="楷体_GB2312" panose="02010609030101010101" charset="-122"/>
              </a:rPr>
              <a:t>和</a:t>
            </a:r>
            <a:r>
              <a:rPr lang="zh-CN" altLang="en-US" sz="3200" dirty="0" smtClean="0">
                <a:solidFill>
                  <a:srgbClr val="FF3300"/>
                </a:solidFill>
                <a:ea typeface="楷体_GB2312" panose="02010609030101010101" charset="-122"/>
              </a:rPr>
              <a:t>毫升</a:t>
            </a:r>
            <a:r>
              <a:rPr lang="zh-CN" altLang="en-US" sz="3200" dirty="0" smtClean="0">
                <a:ea typeface="楷体_GB2312" panose="02010609030101010101" charset="-122"/>
              </a:rPr>
              <a:t>，也可以写成</a:t>
            </a:r>
            <a:r>
              <a:rPr lang="en-US" sz="3200" dirty="0" smtClean="0">
                <a:solidFill>
                  <a:srgbClr val="FF0000"/>
                </a:solidFill>
                <a:ea typeface="楷体_GB2312" panose="02010609030101010101" charset="-122"/>
              </a:rPr>
              <a:t>L</a:t>
            </a:r>
            <a:r>
              <a:rPr lang="zh-CN" altLang="en-US" sz="3200" dirty="0" smtClean="0">
                <a:ea typeface="楷体_GB2312" panose="02010609030101010101" charset="-122"/>
              </a:rPr>
              <a:t>和</a:t>
            </a:r>
            <a:r>
              <a:rPr lang="en-US" sz="3200" dirty="0" smtClean="0">
                <a:solidFill>
                  <a:srgbClr val="FF0000"/>
                </a:solidFill>
                <a:ea typeface="楷体_GB2312" panose="02010609030101010101" charset="-122"/>
              </a:rPr>
              <a:t>m</a:t>
            </a:r>
            <a:r>
              <a:rPr lang="zh-CN" altLang="en-US" sz="3200" dirty="0" smtClean="0">
                <a:solidFill>
                  <a:srgbClr val="FF0000"/>
                </a:solidFill>
                <a:ea typeface="楷体_GB2312" panose="02010609030101010101" charset="-122"/>
              </a:rPr>
              <a:t>L</a:t>
            </a:r>
            <a:r>
              <a:rPr lang="zh-CN" altLang="en-US" sz="3200" dirty="0" smtClean="0">
                <a:ea typeface="楷体_GB2312" panose="02010609030101010101" charset="-122"/>
              </a:rPr>
              <a:t>。</a:t>
            </a:r>
            <a:endParaRPr lang="zh-CN" altLang="en-US" sz="3200" dirty="0">
              <a:ea typeface="楷体_GB2312" panose="02010609030101010101" charset="-122"/>
            </a:endParaRPr>
          </a:p>
        </p:txBody>
      </p:sp>
      <p:pic>
        <p:nvPicPr>
          <p:cNvPr id="13" name="Picture 21" descr="u3jx08-7(1)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074" t="15392" r="11246" b="16569"/>
          <a:stretch>
            <a:fillRect/>
          </a:stretch>
        </p:blipFill>
        <p:spPr bwMode="auto">
          <a:xfrm>
            <a:off x="7982858" y="1901070"/>
            <a:ext cx="1728192" cy="38884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1" descr="u3jx08-7(1)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889" t="42965" r="49156" b="24276"/>
          <a:stretch>
            <a:fillRect/>
          </a:stretch>
        </p:blipFill>
        <p:spPr bwMode="auto">
          <a:xfrm>
            <a:off x="4993538" y="3708599"/>
            <a:ext cx="1368152" cy="1872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1" descr="u3jx08-7(1)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175" t="52920" r="77320" b="25660"/>
          <a:stretch>
            <a:fillRect/>
          </a:stretch>
        </p:blipFill>
        <p:spPr bwMode="auto">
          <a:xfrm>
            <a:off x="2987296" y="4598273"/>
            <a:ext cx="457463" cy="8640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91" grpId="0" bldLvl="0" animBg="1"/>
      <p:bldP spid="16394" grpId="0" bldLvl="0" animBg="1"/>
      <p:bldP spid="16395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1489075" y="2031365"/>
            <a:ext cx="3840163" cy="1438275"/>
          </a:xfrm>
          <a:prstGeom prst="round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 dirty="0"/>
              <a:t>可以用量筒或量杯</a:t>
            </a:r>
          </a:p>
          <a:p>
            <a:pPr algn="ctr"/>
            <a:r>
              <a:rPr lang="zh-CN" altLang="en-US" sz="3200" dirty="0"/>
              <a:t>度量液体的体积。</a:t>
            </a:r>
          </a:p>
        </p:txBody>
      </p:sp>
      <p:pic>
        <p:nvPicPr>
          <p:cNvPr id="13" name="Picture 10" descr="33副本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8459"/>
          <a:stretch>
            <a:fillRect/>
          </a:stretch>
        </p:blipFill>
        <p:spPr bwMode="auto">
          <a:xfrm>
            <a:off x="5520185" y="922303"/>
            <a:ext cx="1152128" cy="4032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33副本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225" t="24793"/>
          <a:stretch>
            <a:fillRect/>
          </a:stretch>
        </p:blipFill>
        <p:spPr bwMode="auto">
          <a:xfrm>
            <a:off x="7176368" y="1922031"/>
            <a:ext cx="2293069" cy="30325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568306" y="5026759"/>
            <a:ext cx="100249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 smtClean="0">
                <a:ea typeface="楷体_GB2312" panose="02010609030101010101" charset="-122"/>
              </a:rPr>
              <a:t>量筒</a:t>
            </a:r>
            <a:endParaRPr lang="en-US" sz="3200" dirty="0">
              <a:ea typeface="楷体_GB2312" panose="02010609030101010101" charset="-122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8114974" y="5013581"/>
            <a:ext cx="100249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 smtClean="0">
                <a:ea typeface="楷体_GB2312" panose="02010609030101010101" charset="-122"/>
              </a:rPr>
              <a:t>量杯</a:t>
            </a:r>
            <a:endParaRPr lang="en-US" sz="3200" dirty="0"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14" name="Group 2"/>
          <p:cNvGrpSpPr/>
          <p:nvPr/>
        </p:nvGrpSpPr>
        <p:grpSpPr bwMode="auto">
          <a:xfrm>
            <a:off x="6170613" y="2997200"/>
            <a:ext cx="2592387" cy="2879725"/>
            <a:chOff x="0" y="0"/>
            <a:chExt cx="1951" cy="2041"/>
          </a:xfrm>
        </p:grpSpPr>
        <p:sp>
          <p:nvSpPr>
            <p:cNvPr id="15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1542" cy="2041"/>
            </a:xfrm>
            <a:prstGeom prst="can">
              <a:avLst>
                <a:gd name="adj" fmla="val 33090"/>
              </a:avLst>
            </a:prstGeom>
            <a:noFill/>
            <a:ln w="31750">
              <a:solidFill>
                <a:srgbClr val="0033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6" name="AutoShape 4"/>
            <p:cNvSpPr>
              <a:spLocks noChangeArrowheads="1"/>
            </p:cNvSpPr>
            <p:nvPr/>
          </p:nvSpPr>
          <p:spPr bwMode="auto">
            <a:xfrm rot="5400000">
              <a:off x="994" y="674"/>
              <a:ext cx="1088" cy="817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799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7" name="Line 5"/>
            <p:cNvSpPr>
              <a:spLocks noChangeShapeType="1"/>
            </p:cNvSpPr>
            <p:nvPr/>
          </p:nvSpPr>
          <p:spPr bwMode="auto">
            <a:xfrm>
              <a:off x="454" y="589"/>
              <a:ext cx="0" cy="14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454" y="58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454" y="176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>
              <a:off x="454" y="907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>
              <a:off x="454" y="1224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2" name="Line 10"/>
            <p:cNvSpPr>
              <a:spLocks noChangeShapeType="1"/>
            </p:cNvSpPr>
            <p:nvPr/>
          </p:nvSpPr>
          <p:spPr bwMode="auto">
            <a:xfrm>
              <a:off x="454" y="1496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3" name="Line 11"/>
            <p:cNvSpPr>
              <a:spLocks noChangeShapeType="1"/>
            </p:cNvSpPr>
            <p:nvPr/>
          </p:nvSpPr>
          <p:spPr bwMode="auto">
            <a:xfrm>
              <a:off x="454" y="190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4" name="Line 12"/>
            <p:cNvSpPr>
              <a:spLocks noChangeShapeType="1"/>
            </p:cNvSpPr>
            <p:nvPr/>
          </p:nvSpPr>
          <p:spPr bwMode="auto">
            <a:xfrm>
              <a:off x="454" y="163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5" name="Line 13"/>
            <p:cNvSpPr>
              <a:spLocks noChangeShapeType="1"/>
            </p:cNvSpPr>
            <p:nvPr/>
          </p:nvSpPr>
          <p:spPr bwMode="auto">
            <a:xfrm>
              <a:off x="454" y="136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6" name="Line 14"/>
            <p:cNvSpPr>
              <a:spLocks noChangeShapeType="1"/>
            </p:cNvSpPr>
            <p:nvPr/>
          </p:nvSpPr>
          <p:spPr bwMode="auto">
            <a:xfrm>
              <a:off x="454" y="104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7" name="Line 15"/>
            <p:cNvSpPr>
              <a:spLocks noChangeShapeType="1"/>
            </p:cNvSpPr>
            <p:nvPr/>
          </p:nvSpPr>
          <p:spPr bwMode="auto">
            <a:xfrm>
              <a:off x="454" y="72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634" y="1662"/>
              <a:ext cx="456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100</a:t>
              </a:r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auto">
            <a:xfrm>
              <a:off x="662" y="1360"/>
              <a:ext cx="455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200</a:t>
              </a:r>
            </a:p>
          </p:txBody>
        </p:sp>
        <p:sp>
          <p:nvSpPr>
            <p:cNvPr id="30" name="Rectangle 18"/>
            <p:cNvSpPr>
              <a:spLocks noChangeArrowheads="1"/>
            </p:cNvSpPr>
            <p:nvPr/>
          </p:nvSpPr>
          <p:spPr bwMode="auto">
            <a:xfrm>
              <a:off x="662" y="1088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300</a:t>
              </a:r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662" y="816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400</a:t>
              </a:r>
            </a:p>
          </p:txBody>
        </p:sp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662" y="498"/>
              <a:ext cx="657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500ml</a:t>
              </a:r>
            </a:p>
          </p:txBody>
        </p:sp>
      </p:grp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2371988" y="1214440"/>
            <a:ext cx="759724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solidFill>
                  <a:schemeClr val="tx1"/>
                </a:solidFill>
                <a:ea typeface="楷体_GB2312" panose="02010609030101010101" charset="-122"/>
              </a:rPr>
              <a:t>把这</a:t>
            </a:r>
            <a:r>
              <a:rPr lang="zh-CN" altLang="en-US" sz="3200" dirty="0" smtClean="0">
                <a:solidFill>
                  <a:schemeClr val="tx1"/>
                </a:solidFill>
                <a:ea typeface="楷体_GB2312" panose="02010609030101010101" charset="-122"/>
              </a:rPr>
              <a:t>瓶饮料倒入</a:t>
            </a:r>
            <a:r>
              <a:rPr lang="zh-CN" altLang="en-US" sz="3200" dirty="0">
                <a:solidFill>
                  <a:schemeClr val="tx1"/>
                </a:solidFill>
                <a:ea typeface="楷体_GB2312" panose="02010609030101010101" charset="-122"/>
              </a:rPr>
              <a:t>量杯里，可以倒满几杯？</a:t>
            </a: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auto">
          <a:xfrm>
            <a:off x="3896346" y="5805060"/>
            <a:ext cx="56327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sz="3200" dirty="0">
                <a:ea typeface="楷体_GB2312" panose="02010609030101010101" charset="-122"/>
              </a:rPr>
              <a:t>1L</a:t>
            </a:r>
          </a:p>
        </p:txBody>
      </p:sp>
      <p:pic>
        <p:nvPicPr>
          <p:cNvPr id="35" name="Picture 21" descr="u3jx08-7(1)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074" t="15392" r="11246" b="16569"/>
          <a:stretch>
            <a:fillRect/>
          </a:stretch>
        </p:blipFill>
        <p:spPr bwMode="auto">
          <a:xfrm>
            <a:off x="2451100" y="1801495"/>
            <a:ext cx="2783840" cy="47567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9458" name="AutoShape 2"/>
          <p:cNvSpPr>
            <a:spLocks noChangeArrowheads="1"/>
          </p:cNvSpPr>
          <p:nvPr/>
        </p:nvSpPr>
        <p:spPr bwMode="auto">
          <a:xfrm flipH="1">
            <a:off x="5850890" y="1832610"/>
            <a:ext cx="2017713" cy="2736850"/>
          </a:xfrm>
          <a:prstGeom prst="can">
            <a:avLst>
              <a:gd name="adj" fmla="val 33910"/>
            </a:avLst>
          </a:prstGeom>
          <a:solidFill>
            <a:srgbClr val="FFCC66">
              <a:alpha val="53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19459" name="Group 3"/>
          <p:cNvGrpSpPr/>
          <p:nvPr/>
        </p:nvGrpSpPr>
        <p:grpSpPr bwMode="auto">
          <a:xfrm>
            <a:off x="5850890" y="1686560"/>
            <a:ext cx="2592388" cy="2879725"/>
            <a:chOff x="0" y="0"/>
            <a:chExt cx="1951" cy="2041"/>
          </a:xfrm>
        </p:grpSpPr>
        <p:sp>
          <p:nvSpPr>
            <p:cNvPr id="19460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542" cy="2041"/>
            </a:xfrm>
            <a:prstGeom prst="can">
              <a:avLst>
                <a:gd name="adj" fmla="val 33090"/>
              </a:avLst>
            </a:prstGeom>
            <a:noFill/>
            <a:ln w="31750">
              <a:solidFill>
                <a:srgbClr val="0033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1" name="AutoShape 5"/>
            <p:cNvSpPr>
              <a:spLocks noChangeArrowheads="1"/>
            </p:cNvSpPr>
            <p:nvPr/>
          </p:nvSpPr>
          <p:spPr bwMode="auto">
            <a:xfrm rot="5400000">
              <a:off x="994" y="674"/>
              <a:ext cx="1088" cy="817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799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2" name="Line 6"/>
            <p:cNvSpPr>
              <a:spLocks noChangeShapeType="1"/>
            </p:cNvSpPr>
            <p:nvPr/>
          </p:nvSpPr>
          <p:spPr bwMode="auto">
            <a:xfrm>
              <a:off x="454" y="589"/>
              <a:ext cx="0" cy="14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>
              <a:off x="454" y="58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>
              <a:off x="454" y="176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5" name="Line 9"/>
            <p:cNvSpPr>
              <a:spLocks noChangeShapeType="1"/>
            </p:cNvSpPr>
            <p:nvPr/>
          </p:nvSpPr>
          <p:spPr bwMode="auto">
            <a:xfrm>
              <a:off x="454" y="907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6" name="Line 10"/>
            <p:cNvSpPr>
              <a:spLocks noChangeShapeType="1"/>
            </p:cNvSpPr>
            <p:nvPr/>
          </p:nvSpPr>
          <p:spPr bwMode="auto">
            <a:xfrm>
              <a:off x="454" y="1224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>
              <a:off x="454" y="1496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8" name="Line 12"/>
            <p:cNvSpPr>
              <a:spLocks noChangeShapeType="1"/>
            </p:cNvSpPr>
            <p:nvPr/>
          </p:nvSpPr>
          <p:spPr bwMode="auto">
            <a:xfrm>
              <a:off x="454" y="190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>
              <a:off x="454" y="163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0" name="Line 14"/>
            <p:cNvSpPr>
              <a:spLocks noChangeShapeType="1"/>
            </p:cNvSpPr>
            <p:nvPr/>
          </p:nvSpPr>
          <p:spPr bwMode="auto">
            <a:xfrm>
              <a:off x="454" y="136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>
              <a:off x="454" y="104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2" name="Line 16"/>
            <p:cNvSpPr>
              <a:spLocks noChangeShapeType="1"/>
            </p:cNvSpPr>
            <p:nvPr/>
          </p:nvSpPr>
          <p:spPr bwMode="auto">
            <a:xfrm>
              <a:off x="454" y="72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3" name="Rectangle 17"/>
            <p:cNvSpPr>
              <a:spLocks noChangeArrowheads="1"/>
            </p:cNvSpPr>
            <p:nvPr/>
          </p:nvSpPr>
          <p:spPr bwMode="auto">
            <a:xfrm>
              <a:off x="634" y="1662"/>
              <a:ext cx="456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100</a:t>
              </a:r>
            </a:p>
          </p:txBody>
        </p:sp>
        <p:sp>
          <p:nvSpPr>
            <p:cNvPr id="19474" name="Rectangle 18"/>
            <p:cNvSpPr>
              <a:spLocks noChangeArrowheads="1"/>
            </p:cNvSpPr>
            <p:nvPr/>
          </p:nvSpPr>
          <p:spPr bwMode="auto">
            <a:xfrm>
              <a:off x="662" y="1360"/>
              <a:ext cx="455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200</a:t>
              </a:r>
            </a:p>
          </p:txBody>
        </p:sp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662" y="1088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300</a:t>
              </a:r>
            </a:p>
          </p:txBody>
        </p:sp>
        <p:sp>
          <p:nvSpPr>
            <p:cNvPr id="19476" name="Rectangle 20"/>
            <p:cNvSpPr>
              <a:spLocks noChangeArrowheads="1"/>
            </p:cNvSpPr>
            <p:nvPr/>
          </p:nvSpPr>
          <p:spPr bwMode="auto">
            <a:xfrm>
              <a:off x="662" y="816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400</a:t>
              </a:r>
            </a:p>
          </p:txBody>
        </p:sp>
        <p:sp>
          <p:nvSpPr>
            <p:cNvPr id="19477" name="Rectangle 21"/>
            <p:cNvSpPr>
              <a:spLocks noChangeArrowheads="1"/>
            </p:cNvSpPr>
            <p:nvPr/>
          </p:nvSpPr>
          <p:spPr bwMode="auto">
            <a:xfrm>
              <a:off x="662" y="498"/>
              <a:ext cx="657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500ml</a:t>
              </a:r>
            </a:p>
          </p:txBody>
        </p:sp>
      </p:grpSp>
      <p:sp>
        <p:nvSpPr>
          <p:cNvPr id="19478" name="Rectangle 22"/>
          <p:cNvSpPr>
            <a:spLocks noChangeArrowheads="1"/>
          </p:cNvSpPr>
          <p:nvPr/>
        </p:nvSpPr>
        <p:spPr bwMode="auto">
          <a:xfrm>
            <a:off x="6196976" y="5731991"/>
            <a:ext cx="304292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l">
              <a:spcBef>
                <a:spcPct val="30000"/>
              </a:spcBef>
            </a:pPr>
            <a:r>
              <a:rPr lang="en-US" sz="40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1L=1000mL</a:t>
            </a:r>
          </a:p>
        </p:txBody>
      </p:sp>
      <p:grpSp>
        <p:nvGrpSpPr>
          <p:cNvPr id="19479" name="Group 23"/>
          <p:cNvGrpSpPr/>
          <p:nvPr/>
        </p:nvGrpSpPr>
        <p:grpSpPr bwMode="auto">
          <a:xfrm>
            <a:off x="8948103" y="1686560"/>
            <a:ext cx="2592387" cy="2879725"/>
            <a:chOff x="0" y="0"/>
            <a:chExt cx="1951" cy="2041"/>
          </a:xfrm>
        </p:grpSpPr>
        <p:sp>
          <p:nvSpPr>
            <p:cNvPr id="19480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1542" cy="2041"/>
            </a:xfrm>
            <a:prstGeom prst="can">
              <a:avLst>
                <a:gd name="adj" fmla="val 33090"/>
              </a:avLst>
            </a:prstGeom>
            <a:noFill/>
            <a:ln w="31750">
              <a:solidFill>
                <a:srgbClr val="0033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1" name="AutoShape 25"/>
            <p:cNvSpPr>
              <a:spLocks noChangeArrowheads="1"/>
            </p:cNvSpPr>
            <p:nvPr/>
          </p:nvSpPr>
          <p:spPr bwMode="auto">
            <a:xfrm rot="5400000">
              <a:off x="994" y="674"/>
              <a:ext cx="1088" cy="817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799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2" name="Line 26"/>
            <p:cNvSpPr>
              <a:spLocks noChangeShapeType="1"/>
            </p:cNvSpPr>
            <p:nvPr/>
          </p:nvSpPr>
          <p:spPr bwMode="auto">
            <a:xfrm>
              <a:off x="454" y="589"/>
              <a:ext cx="0" cy="14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3" name="Line 27"/>
            <p:cNvSpPr>
              <a:spLocks noChangeShapeType="1"/>
            </p:cNvSpPr>
            <p:nvPr/>
          </p:nvSpPr>
          <p:spPr bwMode="auto">
            <a:xfrm>
              <a:off x="454" y="58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4" name="Line 28"/>
            <p:cNvSpPr>
              <a:spLocks noChangeShapeType="1"/>
            </p:cNvSpPr>
            <p:nvPr/>
          </p:nvSpPr>
          <p:spPr bwMode="auto">
            <a:xfrm>
              <a:off x="454" y="1769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5" name="Line 29"/>
            <p:cNvSpPr>
              <a:spLocks noChangeShapeType="1"/>
            </p:cNvSpPr>
            <p:nvPr/>
          </p:nvSpPr>
          <p:spPr bwMode="auto">
            <a:xfrm>
              <a:off x="454" y="907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6" name="Line 30"/>
            <p:cNvSpPr>
              <a:spLocks noChangeShapeType="1"/>
            </p:cNvSpPr>
            <p:nvPr/>
          </p:nvSpPr>
          <p:spPr bwMode="auto">
            <a:xfrm>
              <a:off x="454" y="1224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7" name="Line 31"/>
            <p:cNvSpPr>
              <a:spLocks noChangeShapeType="1"/>
            </p:cNvSpPr>
            <p:nvPr/>
          </p:nvSpPr>
          <p:spPr bwMode="auto">
            <a:xfrm>
              <a:off x="454" y="1496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8" name="Line 32"/>
            <p:cNvSpPr>
              <a:spLocks noChangeShapeType="1"/>
            </p:cNvSpPr>
            <p:nvPr/>
          </p:nvSpPr>
          <p:spPr bwMode="auto">
            <a:xfrm>
              <a:off x="454" y="190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89" name="Line 33"/>
            <p:cNvSpPr>
              <a:spLocks noChangeShapeType="1"/>
            </p:cNvSpPr>
            <p:nvPr/>
          </p:nvSpPr>
          <p:spPr bwMode="auto">
            <a:xfrm>
              <a:off x="454" y="163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90" name="Line 34"/>
            <p:cNvSpPr>
              <a:spLocks noChangeShapeType="1"/>
            </p:cNvSpPr>
            <p:nvPr/>
          </p:nvSpPr>
          <p:spPr bwMode="auto">
            <a:xfrm>
              <a:off x="454" y="1360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91" name="Line 35"/>
            <p:cNvSpPr>
              <a:spLocks noChangeShapeType="1"/>
            </p:cNvSpPr>
            <p:nvPr/>
          </p:nvSpPr>
          <p:spPr bwMode="auto">
            <a:xfrm>
              <a:off x="454" y="104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92" name="Line 36"/>
            <p:cNvSpPr>
              <a:spLocks noChangeShapeType="1"/>
            </p:cNvSpPr>
            <p:nvPr/>
          </p:nvSpPr>
          <p:spPr bwMode="auto">
            <a:xfrm>
              <a:off x="454" y="725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93" name="Rectangle 37"/>
            <p:cNvSpPr>
              <a:spLocks noChangeArrowheads="1"/>
            </p:cNvSpPr>
            <p:nvPr/>
          </p:nvSpPr>
          <p:spPr bwMode="auto">
            <a:xfrm>
              <a:off x="634" y="1662"/>
              <a:ext cx="456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100</a:t>
              </a:r>
            </a:p>
          </p:txBody>
        </p:sp>
        <p:sp>
          <p:nvSpPr>
            <p:cNvPr id="19494" name="Rectangle 38"/>
            <p:cNvSpPr>
              <a:spLocks noChangeArrowheads="1"/>
            </p:cNvSpPr>
            <p:nvPr/>
          </p:nvSpPr>
          <p:spPr bwMode="auto">
            <a:xfrm>
              <a:off x="662" y="1360"/>
              <a:ext cx="455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200</a:t>
              </a:r>
            </a:p>
          </p:txBody>
        </p:sp>
        <p:sp>
          <p:nvSpPr>
            <p:cNvPr id="19495" name="Rectangle 39"/>
            <p:cNvSpPr>
              <a:spLocks noChangeArrowheads="1"/>
            </p:cNvSpPr>
            <p:nvPr/>
          </p:nvSpPr>
          <p:spPr bwMode="auto">
            <a:xfrm>
              <a:off x="662" y="1088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300</a:t>
              </a:r>
            </a:p>
          </p:txBody>
        </p:sp>
        <p:sp>
          <p:nvSpPr>
            <p:cNvPr id="19496" name="Rectangle 40"/>
            <p:cNvSpPr>
              <a:spLocks noChangeArrowheads="1"/>
            </p:cNvSpPr>
            <p:nvPr/>
          </p:nvSpPr>
          <p:spPr bwMode="auto">
            <a:xfrm>
              <a:off x="662" y="816"/>
              <a:ext cx="455" cy="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400</a:t>
              </a:r>
            </a:p>
          </p:txBody>
        </p:sp>
        <p:sp>
          <p:nvSpPr>
            <p:cNvPr id="19497" name="Rectangle 41"/>
            <p:cNvSpPr>
              <a:spLocks noChangeArrowheads="1"/>
            </p:cNvSpPr>
            <p:nvPr/>
          </p:nvSpPr>
          <p:spPr bwMode="auto">
            <a:xfrm>
              <a:off x="662" y="498"/>
              <a:ext cx="657" cy="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sz="2000" b="0">
                  <a:ea typeface="楷体_GB2312" panose="02010609030101010101" charset="-122"/>
                </a:rPr>
                <a:t>500ml</a:t>
              </a:r>
            </a:p>
          </p:txBody>
        </p:sp>
      </p:grpSp>
      <p:sp>
        <p:nvSpPr>
          <p:cNvPr id="19498" name="AutoShape 42"/>
          <p:cNvSpPr>
            <a:spLocks noChangeArrowheads="1"/>
          </p:cNvSpPr>
          <p:nvPr/>
        </p:nvSpPr>
        <p:spPr bwMode="auto">
          <a:xfrm flipH="1">
            <a:off x="8948103" y="1832610"/>
            <a:ext cx="2017712" cy="2736850"/>
          </a:xfrm>
          <a:prstGeom prst="can">
            <a:avLst>
              <a:gd name="adj" fmla="val 33910"/>
            </a:avLst>
          </a:prstGeom>
          <a:solidFill>
            <a:srgbClr val="FFCC66">
              <a:alpha val="53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9501" name="Rectangle 45"/>
          <p:cNvSpPr>
            <a:spLocks noChangeArrowheads="1"/>
          </p:cNvSpPr>
          <p:nvPr/>
        </p:nvSpPr>
        <p:spPr bwMode="auto">
          <a:xfrm>
            <a:off x="6322378" y="4863148"/>
            <a:ext cx="131347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ea typeface="楷体_GB2312" panose="02010609030101010101" charset="-122"/>
              </a:rPr>
              <a:t>500</a:t>
            </a:r>
            <a:r>
              <a:rPr lang="zh-CN" altLang="en-US" sz="3200" dirty="0" smtClean="0">
                <a:ea typeface="楷体_GB2312" panose="02010609030101010101" charset="-122"/>
              </a:rPr>
              <a:t>m</a:t>
            </a:r>
            <a:r>
              <a:rPr lang="en-US" altLang="zh-CN" sz="3200" dirty="0" smtClean="0">
                <a:ea typeface="楷体_GB2312" panose="02010609030101010101" charset="-122"/>
              </a:rPr>
              <a:t>L</a:t>
            </a:r>
            <a:endParaRPr lang="zh-CN" altLang="en-US" sz="3200" dirty="0">
              <a:ea typeface="楷体_GB2312" panose="02010609030101010101" charset="-122"/>
            </a:endParaRPr>
          </a:p>
        </p:txBody>
      </p:sp>
      <p:sp>
        <p:nvSpPr>
          <p:cNvPr id="19502" name="Rectangle 46"/>
          <p:cNvSpPr>
            <a:spLocks noChangeArrowheads="1"/>
          </p:cNvSpPr>
          <p:nvPr/>
        </p:nvSpPr>
        <p:spPr bwMode="auto">
          <a:xfrm>
            <a:off x="9308465" y="4863148"/>
            <a:ext cx="1313478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ea typeface="楷体_GB2312" panose="02010609030101010101" charset="-122"/>
              </a:rPr>
              <a:t>500</a:t>
            </a:r>
            <a:r>
              <a:rPr lang="zh-CN" altLang="en-US" sz="3200" dirty="0" smtClean="0">
                <a:ea typeface="楷体_GB2312" panose="02010609030101010101" charset="-122"/>
              </a:rPr>
              <a:t>m</a:t>
            </a:r>
            <a:r>
              <a:rPr lang="en-US" altLang="zh-CN" sz="3200" dirty="0" smtClean="0">
                <a:ea typeface="楷体_GB2312" panose="02010609030101010101" charset="-122"/>
              </a:rPr>
              <a:t>L</a:t>
            </a:r>
            <a:endParaRPr lang="zh-CN" altLang="en-US" dirty="0"/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3906947" y="5145251"/>
            <a:ext cx="563273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sz="3200" dirty="0">
                <a:ea typeface="楷体_GB2312" panose="02010609030101010101" charset="-122"/>
              </a:rPr>
              <a:t>1L</a:t>
            </a:r>
          </a:p>
        </p:txBody>
      </p:sp>
      <p:pic>
        <p:nvPicPr>
          <p:cNvPr id="7" name="Picture 21" descr="u3jx08-7(1)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074" t="15392" r="11246" b="16569"/>
          <a:stretch>
            <a:fillRect/>
          </a:stretch>
        </p:blipFill>
        <p:spPr bwMode="auto">
          <a:xfrm>
            <a:off x="2285365" y="1419225"/>
            <a:ext cx="2783840" cy="47567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78" grpId="0" bldLvl="0" animBg="1" autoUpdateAnimBg="0"/>
      <p:bldP spid="1949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6717997" y="2043316"/>
            <a:ext cx="3387725" cy="3268663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6721172" y="2038871"/>
            <a:ext cx="3384550" cy="3273425"/>
          </a:xfrm>
          <a:prstGeom prst="cube">
            <a:avLst>
              <a:gd name="adj" fmla="val 25000"/>
            </a:avLst>
          </a:prstGeom>
          <a:solidFill>
            <a:srgbClr val="FFCC66">
              <a:alpha val="34999"/>
            </a:srgb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757680" y="1045210"/>
            <a:ext cx="8910955" cy="1569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饮料倒入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1立方分米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的正方体容器里，可以倒满吗？</a:t>
            </a:r>
          </a:p>
        </p:txBody>
      </p:sp>
      <p:sp>
        <p:nvSpPr>
          <p:cNvPr id="20488" name="Text Box 4"/>
          <p:cNvSpPr txBox="1">
            <a:spLocks noChangeArrowheads="1"/>
          </p:cNvSpPr>
          <p:nvPr/>
        </p:nvSpPr>
        <p:spPr bwMode="auto">
          <a:xfrm>
            <a:off x="1761808" y="2700566"/>
            <a:ext cx="3716337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容积单位和体积单位有下面的关系：</a:t>
            </a: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536870" y="4446008"/>
            <a:ext cx="1968500" cy="58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3200" b="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1L=1dm</a:t>
            </a:r>
            <a:r>
              <a:rPr lang="en-US" altLang="zh-CN" sz="3200" b="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³</a:t>
            </a:r>
            <a:endParaRPr lang="en-US" sz="3200" b="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0487" grpId="0" bldLvl="0" animBg="1" autoUpdateAnimBg="0"/>
      <p:bldP spid="20488" grpId="0" bldLvl="0" animBg="1" autoUpdateAnimBg="0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97010" y="1297087"/>
            <a:ext cx="1681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</a:p>
        </p:txBody>
      </p:sp>
      <p:sp>
        <p:nvSpPr>
          <p:cNvPr id="9" name="矩形 8"/>
          <p:cNvSpPr/>
          <p:nvPr/>
        </p:nvSpPr>
        <p:spPr>
          <a:xfrm>
            <a:off x="996999" y="1881153"/>
            <a:ext cx="8552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叫做物体的体积。</a:t>
            </a:r>
          </a:p>
        </p:txBody>
      </p:sp>
      <p:sp>
        <p:nvSpPr>
          <p:cNvPr id="10" name="矩形 9"/>
          <p:cNvSpPr/>
          <p:nvPr/>
        </p:nvSpPr>
        <p:spPr>
          <a:xfrm>
            <a:off x="996949" y="2691565"/>
            <a:ext cx="11195051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常用的体积单位有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相邻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两个体积单位之间的进率是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46327" y="1904013"/>
            <a:ext cx="3840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物体所占空间的大小</a:t>
            </a:r>
          </a:p>
        </p:txBody>
      </p:sp>
      <p:sp>
        <p:nvSpPr>
          <p:cNvPr id="15" name="矩形 14"/>
          <p:cNvSpPr/>
          <p:nvPr/>
        </p:nvSpPr>
        <p:spPr>
          <a:xfrm>
            <a:off x="4995297" y="2717788"/>
            <a:ext cx="14020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立方米</a:t>
            </a:r>
          </a:p>
        </p:txBody>
      </p:sp>
      <p:sp>
        <p:nvSpPr>
          <p:cNvPr id="20" name="矩形 19"/>
          <p:cNvSpPr/>
          <p:nvPr/>
        </p:nvSpPr>
        <p:spPr>
          <a:xfrm>
            <a:off x="7106018" y="2706670"/>
            <a:ext cx="1808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立方分米</a:t>
            </a:r>
          </a:p>
        </p:txBody>
      </p:sp>
      <p:sp>
        <p:nvSpPr>
          <p:cNvPr id="21" name="矩形 20"/>
          <p:cNvSpPr/>
          <p:nvPr/>
        </p:nvSpPr>
        <p:spPr>
          <a:xfrm>
            <a:off x="9562756" y="2704932"/>
            <a:ext cx="1808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立方厘米</a:t>
            </a:r>
          </a:p>
        </p:txBody>
      </p:sp>
      <p:sp>
        <p:nvSpPr>
          <p:cNvPr id="22" name="矩形 21"/>
          <p:cNvSpPr/>
          <p:nvPr/>
        </p:nvSpPr>
        <p:spPr>
          <a:xfrm>
            <a:off x="7088492" y="3444552"/>
            <a:ext cx="9448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1506" name="Text Box 2" descr="深色木质"/>
          <p:cNvSpPr txBox="1">
            <a:spLocks noChangeArrowheads="1"/>
          </p:cNvSpPr>
          <p:nvPr/>
        </p:nvSpPr>
        <p:spPr bwMode="auto">
          <a:xfrm>
            <a:off x="2744153" y="2467293"/>
            <a:ext cx="3240087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/>
              <a:t>1</a:t>
            </a:r>
            <a:r>
              <a:rPr lang="zh-CN" altLang="en-US" sz="3600" dirty="0"/>
              <a:t>立方分米</a:t>
            </a: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3318193" y="3593783"/>
            <a:ext cx="8382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600"/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6688455" y="3593783"/>
            <a:ext cx="8382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600"/>
          </a:p>
        </p:txBody>
      </p:sp>
      <p:sp>
        <p:nvSpPr>
          <p:cNvPr id="21509" name="Text Box 5" descr="深色木质"/>
          <p:cNvSpPr txBox="1">
            <a:spLocks noChangeArrowheads="1"/>
          </p:cNvSpPr>
          <p:nvPr/>
        </p:nvSpPr>
        <p:spPr bwMode="auto">
          <a:xfrm>
            <a:off x="2548255" y="4385945"/>
            <a:ext cx="27432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/>
              <a:t>1</a:t>
            </a:r>
            <a:r>
              <a:rPr lang="zh-CN" altLang="en-US" sz="3600"/>
              <a:t>升</a:t>
            </a:r>
          </a:p>
        </p:txBody>
      </p:sp>
      <p:sp>
        <p:nvSpPr>
          <p:cNvPr id="21510" name="Text Box 6" descr="深色木质"/>
          <p:cNvSpPr txBox="1">
            <a:spLocks noChangeArrowheads="1"/>
          </p:cNvSpPr>
          <p:nvPr/>
        </p:nvSpPr>
        <p:spPr bwMode="auto">
          <a:xfrm>
            <a:off x="4572953" y="2467293"/>
            <a:ext cx="12192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/>
              <a:t>=</a:t>
            </a:r>
          </a:p>
        </p:txBody>
      </p:sp>
      <p:sp>
        <p:nvSpPr>
          <p:cNvPr id="21511" name="Text Box 7" descr="深色木质"/>
          <p:cNvSpPr txBox="1">
            <a:spLocks noChangeArrowheads="1"/>
          </p:cNvSpPr>
          <p:nvPr/>
        </p:nvSpPr>
        <p:spPr bwMode="auto">
          <a:xfrm>
            <a:off x="4507230" y="4335780"/>
            <a:ext cx="12192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/>
              <a:t>=</a:t>
            </a:r>
          </a:p>
        </p:txBody>
      </p:sp>
      <p:sp>
        <p:nvSpPr>
          <p:cNvPr id="21512" name="Text Box 8" descr="深色木质"/>
          <p:cNvSpPr txBox="1">
            <a:spLocks noChangeArrowheads="1"/>
          </p:cNvSpPr>
          <p:nvPr/>
        </p:nvSpPr>
        <p:spPr bwMode="auto">
          <a:xfrm>
            <a:off x="1924368" y="1272858"/>
            <a:ext cx="727203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</a:rPr>
              <a:t>体积单位与容积单位还有下面的关系：</a:t>
            </a:r>
          </a:p>
        </p:txBody>
      </p:sp>
      <p:sp>
        <p:nvSpPr>
          <p:cNvPr id="21513" name="Text Box 9" descr="深色木质"/>
          <p:cNvSpPr txBox="1">
            <a:spLocks noChangeArrowheads="1"/>
          </p:cNvSpPr>
          <p:nvPr/>
        </p:nvSpPr>
        <p:spPr bwMode="auto">
          <a:xfrm>
            <a:off x="6661150" y="4219258"/>
            <a:ext cx="1097280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/>
              <a:t>毫升</a:t>
            </a:r>
          </a:p>
        </p:txBody>
      </p:sp>
      <p:sp>
        <p:nvSpPr>
          <p:cNvPr id="21514" name="Text Box 10" descr="深色木质"/>
          <p:cNvSpPr txBox="1">
            <a:spLocks noChangeArrowheads="1"/>
          </p:cNvSpPr>
          <p:nvPr/>
        </p:nvSpPr>
        <p:spPr bwMode="auto">
          <a:xfrm>
            <a:off x="5523230" y="4219258"/>
            <a:ext cx="1109980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sz="3600"/>
              <a:t>1000</a:t>
            </a:r>
          </a:p>
        </p:txBody>
      </p:sp>
      <p:sp>
        <p:nvSpPr>
          <p:cNvPr id="21515" name="Text Box 11" descr="深色木质"/>
          <p:cNvSpPr txBox="1">
            <a:spLocks noChangeArrowheads="1"/>
          </p:cNvSpPr>
          <p:nvPr/>
        </p:nvSpPr>
        <p:spPr bwMode="auto">
          <a:xfrm>
            <a:off x="6548120" y="2350453"/>
            <a:ext cx="2011680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/>
              <a:t>立方厘米</a:t>
            </a:r>
          </a:p>
        </p:txBody>
      </p:sp>
      <p:sp>
        <p:nvSpPr>
          <p:cNvPr id="21516" name="Text Box 12" descr="深色木质"/>
          <p:cNvSpPr txBox="1">
            <a:spLocks noChangeArrowheads="1"/>
          </p:cNvSpPr>
          <p:nvPr/>
        </p:nvSpPr>
        <p:spPr bwMode="auto">
          <a:xfrm>
            <a:off x="5451793" y="2346008"/>
            <a:ext cx="1109980" cy="8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sz="3600"/>
              <a:t>1000</a:t>
            </a: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4046855" y="5402898"/>
            <a:ext cx="2139315" cy="646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600" b="0" dirty="0">
                <a:solidFill>
                  <a:srgbClr val="FF3300"/>
                </a:solidFill>
                <a:ea typeface="楷体_GB2312" panose="02010609030101010101" charset="-122"/>
              </a:rPr>
              <a:t>1mL=1</a:t>
            </a:r>
            <a:r>
              <a:rPr lang="zh-CN" altLang="en-US" sz="3600" b="0" dirty="0" smtClean="0">
                <a:solidFill>
                  <a:srgbClr val="FF3300"/>
                </a:solidFill>
                <a:ea typeface="楷体_GB2312" panose="02010609030101010101" charset="-122"/>
              </a:rPr>
              <a:t>cm</a:t>
            </a:r>
            <a:r>
              <a:rPr lang="en-US" altLang="zh-CN" sz="3600" b="0" dirty="0" smtClean="0">
                <a:solidFill>
                  <a:srgbClr val="FF3300"/>
                </a:solidFill>
                <a:ea typeface="楷体_GB2312" panose="02010609030101010101" charset="-122"/>
              </a:rPr>
              <a:t>³</a:t>
            </a:r>
            <a:endParaRPr lang="zh-CN" altLang="en-US" sz="3600" b="0" dirty="0">
              <a:solidFill>
                <a:srgbClr val="FF3300"/>
              </a:solidFill>
              <a:ea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07" grpId="0" bldLvl="0" animBg="1"/>
      <p:bldP spid="21508" grpId="0" bldLvl="0" animBg="1"/>
      <p:bldP spid="21509" grpId="0" bldLvl="0" animBg="1" autoUpdateAnimBg="0"/>
      <p:bldP spid="21510" grpId="0" bldLvl="0" animBg="1" autoUpdateAnimBg="0"/>
      <p:bldP spid="21511" grpId="0" bldLvl="0" animBg="1" autoUpdateAnimBg="0"/>
      <p:bldP spid="21513" grpId="0" bldLvl="0" animBg="1" autoUpdateAnimBg="0"/>
      <p:bldP spid="21514" grpId="0" bldLvl="0" animBg="1" autoUpdateAnimBg="0"/>
      <p:bldP spid="21515" grpId="0" bldLvl="0" animBg="1" autoUpdateAnimBg="0"/>
      <p:bldP spid="21516" grpId="0" bldLvl="0" animBg="1" autoUpdateAnimBg="0"/>
      <p:bldP spid="215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332230" y="114490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5</a:t>
              </a:r>
            </a:p>
          </p:txBody>
        </p:sp>
      </p:grp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331829" y="3518306"/>
            <a:ext cx="208746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V= a b </a:t>
            </a:r>
            <a:r>
              <a:rPr lang="en-US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endParaRPr lang="en-US" sz="3200" i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378763" y="5832879"/>
            <a:ext cx="5875624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答：这个油箱可以装汽油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40 L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472815" y="1200468"/>
            <a:ext cx="3673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2352040" y="1214120"/>
            <a:ext cx="932878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一种小汽车上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的长方体油箱，从里面量长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 </a:t>
            </a:r>
            <a:r>
              <a:rPr lang="en-US" sz="3200" dirty="0" err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，宽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 </a:t>
            </a:r>
            <a:r>
              <a:rPr lang="en-US" sz="3200" dirty="0" err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，高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 </a:t>
            </a:r>
            <a:r>
              <a:rPr lang="en-US" sz="3200" dirty="0" err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dm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。这个油箱可以装汽油多少升？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6316708" y="2286993"/>
            <a:ext cx="4285445" cy="5869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先算出这个油箱的容积</a:t>
            </a: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6496220" y="5147282"/>
            <a:ext cx="2643970" cy="5869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然后转化单位</a:t>
            </a: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6209665" y="2999740"/>
            <a:ext cx="4937125" cy="206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（长方体或正方体容器容积的计算方法，跟体积计算方法相同。但要从容器里面量长、宽、高。）</a:t>
            </a:r>
          </a:p>
        </p:txBody>
      </p:sp>
      <p:pic>
        <p:nvPicPr>
          <p:cNvPr id="17" name="Picture 9" descr="39副本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013" y="2435533"/>
            <a:ext cx="3293627" cy="1293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2643946" y="4029165"/>
            <a:ext cx="1802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=5×4×2</a:t>
            </a:r>
          </a:p>
        </p:txBody>
      </p:sp>
      <p:sp>
        <p:nvSpPr>
          <p:cNvPr id="19" name="矩形 18"/>
          <p:cNvSpPr/>
          <p:nvPr/>
        </p:nvSpPr>
        <p:spPr>
          <a:xfrm>
            <a:off x="2643946" y="4613940"/>
            <a:ext cx="28168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=40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dm³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20" name="矩形 19"/>
          <p:cNvSpPr/>
          <p:nvPr/>
        </p:nvSpPr>
        <p:spPr>
          <a:xfrm>
            <a:off x="2378645" y="5219066"/>
            <a:ext cx="30486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40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dm³ =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 L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 autoUpdateAnimBg="0"/>
      <p:bldP spid="25603" grpId="0" bldLvl="0" animBg="1" autoUpdateAnimBg="0"/>
      <p:bldP spid="25609" grpId="0" bldLvl="0" animBg="1" autoUpdateAnimBg="0"/>
      <p:bldP spid="25610" grpId="0" bldLvl="0" animBg="1" autoUpdateAnimBg="0"/>
      <p:bldP spid="25611" grpId="0" bldLvl="0" animBg="1" autoUpdateAnimBg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3554" name="Text Box 13"/>
          <p:cNvSpPr txBox="1">
            <a:spLocks noChangeArrowheads="1"/>
          </p:cNvSpPr>
          <p:nvPr/>
        </p:nvSpPr>
        <p:spPr bwMode="auto">
          <a:xfrm>
            <a:off x="1762125" y="2169478"/>
            <a:ext cx="8288338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4800">
                <a:solidFill>
                  <a:srgbClr val="FF5050"/>
                </a:solidFill>
              </a:rPr>
              <a:t>    </a:t>
            </a:r>
            <a:r>
              <a:rPr lang="zh-CN" altLang="en-US" sz="4800">
                <a:solidFill>
                  <a:srgbClr val="FF5050"/>
                </a:solidFill>
              </a:rPr>
              <a:t>   </a:t>
            </a:r>
            <a:r>
              <a:rPr lang="zh-CN" altLang="en-US" sz="3600"/>
              <a:t>容积的计算方法跟体积的计算方法相同。但要从容器</a:t>
            </a:r>
            <a:r>
              <a:rPr lang="zh-CN" altLang="en-US" sz="3600" u="sng">
                <a:solidFill>
                  <a:srgbClr val="FF0000"/>
                </a:solidFill>
              </a:rPr>
              <a:t>里面量长、宽、高</a:t>
            </a:r>
            <a:r>
              <a:rPr lang="zh-CN" altLang="en-US" sz="360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 rot="20387656">
            <a:off x="618399" y="123739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247156" y="197910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981441" y="97383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2959666" y="1346220"/>
            <a:ext cx="82809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箱子、油桶、仓库等所能容纳物体的体积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通常叫做它们的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2932058" y="3608860"/>
            <a:ext cx="8568952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容积的计量单位有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7499127" y="2177306"/>
            <a:ext cx="222605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容积</a:t>
            </a:r>
          </a:p>
        </p:txBody>
      </p:sp>
      <p:sp>
        <p:nvSpPr>
          <p:cNvPr id="13" name="矩形 12"/>
          <p:cNvSpPr/>
          <p:nvPr/>
        </p:nvSpPr>
        <p:spPr>
          <a:xfrm>
            <a:off x="7679335" y="3625468"/>
            <a:ext cx="111067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升</a:t>
            </a:r>
          </a:p>
        </p:txBody>
      </p:sp>
      <p:sp>
        <p:nvSpPr>
          <p:cNvPr id="20" name="矩形 19"/>
          <p:cNvSpPr/>
          <p:nvPr/>
        </p:nvSpPr>
        <p:spPr>
          <a:xfrm>
            <a:off x="3272514" y="4458766"/>
            <a:ext cx="1913432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毫升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/>
      <p:bldP spid="13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09538" y="17324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3592195" y="603885"/>
            <a:ext cx="666623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教材第40页练习九第1,2,3题。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914585" y="3221410"/>
            <a:ext cx="2803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一瓶墨水约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78881" y="3725466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6739121" y="3437434"/>
            <a:ext cx="2987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一桶色拉油约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619441" y="3969857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686073" y="5246439"/>
            <a:ext cx="49505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“神舟五号”载人航天飞船返回舱的容积为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98961" y="6353175"/>
            <a:ext cx="86409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811129" y="5525666"/>
            <a:ext cx="2803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泡泡液约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9475425" y="6029722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769140" y="3077394"/>
            <a:ext cx="817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mL</a:t>
            </a:r>
          </a:p>
        </p:txBody>
      </p:sp>
      <p:sp>
        <p:nvSpPr>
          <p:cNvPr id="33" name="矩形 32"/>
          <p:cNvSpPr/>
          <p:nvPr/>
        </p:nvSpPr>
        <p:spPr>
          <a:xfrm>
            <a:off x="9966242" y="3293418"/>
            <a:ext cx="4010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34" name="矩形 33"/>
          <p:cNvSpPr/>
          <p:nvPr/>
        </p:nvSpPr>
        <p:spPr>
          <a:xfrm>
            <a:off x="5370969" y="5690587"/>
            <a:ext cx="77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m</a:t>
            </a:r>
            <a:r>
              <a:rPr lang="en-US" altLang="zh-CN" sz="4000" baseline="30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5" name="矩形 34"/>
          <p:cNvSpPr/>
          <p:nvPr/>
        </p:nvSpPr>
        <p:spPr>
          <a:xfrm>
            <a:off x="9665684" y="5402555"/>
            <a:ext cx="817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mL</a:t>
            </a:r>
          </a:p>
        </p:txBody>
      </p:sp>
      <p:sp>
        <p:nvSpPr>
          <p:cNvPr id="36" name="矩形 35"/>
          <p:cNvSpPr/>
          <p:nvPr/>
        </p:nvSpPr>
        <p:spPr>
          <a:xfrm>
            <a:off x="1635125" y="1475105"/>
            <a:ext cx="68872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在横线上填上合适的容积单位。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7" name="Picture 24" descr="35副本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362" y="1843907"/>
            <a:ext cx="1233487" cy="1233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5" descr="37副本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190" y="3662169"/>
            <a:ext cx="1767450" cy="17131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0" descr="38副本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5225" y="3825453"/>
            <a:ext cx="1582738" cy="17002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1" descr="u3jx08_10_2345看图王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644" y="1580034"/>
            <a:ext cx="1189038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2" grpId="0"/>
      <p:bldP spid="33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09538" y="17324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81" name="矩形 80"/>
          <p:cNvSpPr/>
          <p:nvPr/>
        </p:nvSpPr>
        <p:spPr>
          <a:xfrm>
            <a:off x="1838509" y="1714525"/>
            <a:ext cx="1080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4L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2774613" y="2290589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2703330" y="1654711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4000</a:t>
            </a:r>
          </a:p>
        </p:txBody>
      </p:sp>
      <p:sp>
        <p:nvSpPr>
          <p:cNvPr id="84" name="矩形 83"/>
          <p:cNvSpPr/>
          <p:nvPr/>
        </p:nvSpPr>
        <p:spPr>
          <a:xfrm>
            <a:off x="5861785" y="1714525"/>
            <a:ext cx="24574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4800mL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8031197" y="2290589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8221456" y="1654711"/>
            <a:ext cx="840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4.8</a:t>
            </a:r>
          </a:p>
        </p:txBody>
      </p:sp>
      <p:sp>
        <p:nvSpPr>
          <p:cNvPr id="87" name="矩形 86"/>
          <p:cNvSpPr/>
          <p:nvPr/>
        </p:nvSpPr>
        <p:spPr>
          <a:xfrm>
            <a:off x="3998749" y="1714525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9327341" y="1714525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655542" y="2641918"/>
            <a:ext cx="1882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82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cm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3350677" y="3145974"/>
            <a:ext cx="86409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3438726" y="249790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82</a:t>
            </a:r>
          </a:p>
        </p:txBody>
      </p:sp>
      <p:sp>
        <p:nvSpPr>
          <p:cNvPr id="92" name="矩形 91"/>
          <p:cNvSpPr/>
          <p:nvPr/>
        </p:nvSpPr>
        <p:spPr>
          <a:xfrm>
            <a:off x="6230997" y="2641918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500mL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8031197" y="3145974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8221456" y="2497902"/>
            <a:ext cx="840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0.5</a:t>
            </a:r>
          </a:p>
        </p:txBody>
      </p:sp>
      <p:sp>
        <p:nvSpPr>
          <p:cNvPr id="95" name="矩形 94"/>
          <p:cNvSpPr/>
          <p:nvPr/>
        </p:nvSpPr>
        <p:spPr>
          <a:xfrm>
            <a:off x="4286781" y="2641918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9327341" y="2641918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838509" y="3514725"/>
            <a:ext cx="2123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35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3278669" y="4018781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3278669" y="3370709"/>
            <a:ext cx="14830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35000</a:t>
            </a:r>
          </a:p>
        </p:txBody>
      </p:sp>
      <p:sp>
        <p:nvSpPr>
          <p:cNvPr id="100" name="矩形 99"/>
          <p:cNvSpPr/>
          <p:nvPr/>
        </p:nvSpPr>
        <p:spPr>
          <a:xfrm>
            <a:off x="6518670" y="3514725"/>
            <a:ext cx="17109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2.4L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7959189" y="4018781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8031197" y="3382903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2400</a:t>
            </a:r>
          </a:p>
        </p:txBody>
      </p:sp>
      <p:sp>
        <p:nvSpPr>
          <p:cNvPr id="103" name="矩形 102"/>
          <p:cNvSpPr/>
          <p:nvPr/>
        </p:nvSpPr>
        <p:spPr>
          <a:xfrm>
            <a:off x="4718829" y="3514725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9255333" y="3514725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3278669" y="4018781"/>
            <a:ext cx="136815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1838509" y="4387532"/>
            <a:ext cx="28083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8.04 dm</a:t>
            </a:r>
            <a:r>
              <a:rPr lang="en-US" altLang="zh-CN" sz="3200" baseline="30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3926742" y="4891588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/>
          <p:cNvSpPr/>
          <p:nvPr/>
        </p:nvSpPr>
        <p:spPr>
          <a:xfrm>
            <a:off x="3978889" y="4243516"/>
            <a:ext cx="109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8.04</a:t>
            </a:r>
          </a:p>
        </p:txBody>
      </p:sp>
      <p:sp>
        <p:nvSpPr>
          <p:cNvPr id="109" name="矩形 108"/>
          <p:cNvSpPr/>
          <p:nvPr/>
        </p:nvSpPr>
        <p:spPr>
          <a:xfrm>
            <a:off x="5078870" y="4387532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510918" y="437011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ea typeface="华文楷体" panose="02010600040101010101" pitchFamily="2" charset="-122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6014974" y="4882877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5942966" y="4234805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8040</a:t>
            </a:r>
          </a:p>
        </p:txBody>
      </p:sp>
      <p:sp>
        <p:nvSpPr>
          <p:cNvPr id="113" name="矩形 112"/>
          <p:cNvSpPr/>
          <p:nvPr/>
        </p:nvSpPr>
        <p:spPr>
          <a:xfrm>
            <a:off x="7167102" y="4378821"/>
            <a:ext cx="864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mL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911241" y="5234206"/>
            <a:ext cx="2198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华文楷体" panose="02010600040101010101" pitchFamily="2" charset="-122"/>
              </a:rPr>
              <a:t>785 mL 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3926743" y="5738262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/>
          <p:cNvSpPr/>
          <p:nvPr/>
        </p:nvSpPr>
        <p:spPr>
          <a:xfrm>
            <a:off x="4043137" y="5090190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785</a:t>
            </a:r>
          </a:p>
        </p:txBody>
      </p:sp>
      <p:sp>
        <p:nvSpPr>
          <p:cNvPr id="117" name="矩形 116"/>
          <p:cNvSpPr/>
          <p:nvPr/>
        </p:nvSpPr>
        <p:spPr>
          <a:xfrm>
            <a:off x="5078870" y="5234206"/>
            <a:ext cx="12241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cm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5870958" y="521678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=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ea typeface="华文楷体" panose="02010600040101010101" pitchFamily="2" charset="-122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6375014" y="5729551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/>
          <p:cNvSpPr/>
          <p:nvPr/>
        </p:nvSpPr>
        <p:spPr>
          <a:xfrm>
            <a:off x="6230998" y="5081479"/>
            <a:ext cx="13596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0.785</a:t>
            </a:r>
          </a:p>
        </p:txBody>
      </p:sp>
      <p:sp>
        <p:nvSpPr>
          <p:cNvPr id="121" name="矩形 120"/>
          <p:cNvSpPr/>
          <p:nvPr/>
        </p:nvSpPr>
        <p:spPr>
          <a:xfrm>
            <a:off x="7599150" y="5170909"/>
            <a:ext cx="12241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dm</a:t>
            </a:r>
            <a:r>
              <a:rPr lang="en-US" altLang="zh-CN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华文楷体" panose="02010600040101010101" pitchFamily="2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336448" y="1719117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华文楷体" panose="02010600040101010101" pitchFamily="2" charset="-122"/>
              </a:rPr>
              <a:t>2.</a:t>
            </a:r>
            <a:endParaRPr lang="zh-CN" altLang="en-US" sz="3200" dirty="0"/>
          </a:p>
        </p:txBody>
      </p:sp>
      <p:sp>
        <p:nvSpPr>
          <p:cNvPr id="123" name="文本框 22"/>
          <p:cNvSpPr txBox="1"/>
          <p:nvPr/>
        </p:nvSpPr>
        <p:spPr>
          <a:xfrm flipH="1">
            <a:off x="3592195" y="603885"/>
            <a:ext cx="666623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教材第40页练习九第1,2,3题。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6" grpId="0"/>
      <p:bldP spid="91" grpId="0"/>
      <p:bldP spid="94" grpId="0"/>
      <p:bldP spid="99" grpId="0"/>
      <p:bldP spid="102" grpId="0"/>
      <p:bldP spid="108" grpId="0"/>
      <p:bldP spid="112" grpId="0"/>
      <p:bldP spid="116" grpId="0"/>
      <p:bldP spid="12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09538" y="17324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3592195" y="603885"/>
            <a:ext cx="666623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教材第40页练习九第1,2,3题。</a:t>
            </a:r>
            <a:endParaRPr sz="32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545590" y="1489075"/>
            <a:ext cx="9769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一大桶矿泉水相当于      瓶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1500mL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的矿泉水。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7327" y="4360967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1500mL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583352" y="435225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18L</a:t>
            </a:r>
            <a:endParaRPr lang="zh-CN" altLang="en-US" sz="3200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5756533" y="2027967"/>
            <a:ext cx="11521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80577" y="142954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7" name="矩形 6"/>
          <p:cNvSpPr/>
          <p:nvPr/>
        </p:nvSpPr>
        <p:spPr>
          <a:xfrm>
            <a:off x="3307229" y="4873734"/>
            <a:ext cx="960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18 L </a:t>
            </a:r>
          </a:p>
        </p:txBody>
      </p:sp>
      <p:sp>
        <p:nvSpPr>
          <p:cNvPr id="30" name="矩形 29"/>
          <p:cNvSpPr/>
          <p:nvPr/>
        </p:nvSpPr>
        <p:spPr>
          <a:xfrm>
            <a:off x="4157256" y="4873734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=18000 mL</a:t>
            </a:r>
          </a:p>
        </p:txBody>
      </p:sp>
      <p:sp>
        <p:nvSpPr>
          <p:cNvPr id="31" name="矩形 30"/>
          <p:cNvSpPr/>
          <p:nvPr/>
        </p:nvSpPr>
        <p:spPr>
          <a:xfrm>
            <a:off x="3308261" y="5593814"/>
            <a:ext cx="24721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18000÷1500</a:t>
            </a:r>
          </a:p>
        </p:txBody>
      </p:sp>
      <p:sp>
        <p:nvSpPr>
          <p:cNvPr id="32" name="矩形 31"/>
          <p:cNvSpPr/>
          <p:nvPr/>
        </p:nvSpPr>
        <p:spPr>
          <a:xfrm>
            <a:off x="5649601" y="5593813"/>
            <a:ext cx="1475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=12(</a:t>
            </a:r>
            <a:r>
              <a:rPr lang="zh-CN" altLang="zh-CN" sz="3200" dirty="0">
                <a:solidFill>
                  <a:srgbClr val="FF0000"/>
                </a:solidFill>
              </a:rPr>
              <a:t>瓶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008" y="2492599"/>
            <a:ext cx="160972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245" y="2112253"/>
            <a:ext cx="1600200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6" grpId="0"/>
      <p:bldP spid="7" grpId="0"/>
      <p:bldP spid="30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686435" y="275304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圆角矩形 15"/>
          <p:cNvSpPr/>
          <p:nvPr/>
        </p:nvSpPr>
        <p:spPr>
          <a:xfrm>
            <a:off x="1231265" y="1635125"/>
            <a:ext cx="7943850" cy="3677285"/>
          </a:xfrm>
          <a:prstGeom prst="roundRect">
            <a:avLst>
              <a:gd name="adj" fmla="val 13665"/>
            </a:avLst>
          </a:prstGeom>
          <a:noFill/>
          <a:ln w="28575" cmpd="sng">
            <a:solidFill>
              <a:srgbClr val="0CB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772015" y="160369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9225" y="225869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418128" y="126396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1366520" y="1840230"/>
            <a:ext cx="7624445" cy="681990"/>
          </a:xfrm>
          <a:prstGeom prst="rect">
            <a:avLst/>
          </a:prstGeom>
          <a:gradFill flip="none" rotWithShape="1">
            <a:gsLst>
              <a:gs pos="18000">
                <a:srgbClr val="FF7DD4"/>
              </a:gs>
              <a:gs pos="4000">
                <a:srgbClr val="FFAFEA"/>
              </a:gs>
              <a:gs pos="88000">
                <a:srgbClr val="FF66CC"/>
              </a:gs>
              <a:gs pos="59000">
                <a:srgbClr val="FFD9F4"/>
              </a:gs>
              <a:gs pos="100000">
                <a:srgbClr val="FF66CC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kern="1200" cap="none" spc="0" normalizeH="0" baseline="0" noProof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</a:t>
            </a:r>
            <a:r>
              <a:rPr lang="zh-CN" altLang="en-US" sz="3200" dirty="0" smtClean="0">
                <a:solidFill>
                  <a:srgbClr val="000000"/>
                </a:solidFill>
                <a:sym typeface="+mn-ea"/>
              </a:rPr>
              <a:t>容</a:t>
            </a:r>
            <a:r>
              <a:rPr lang="zh-CN" altLang="en-US" sz="3200" dirty="0">
                <a:solidFill>
                  <a:srgbClr val="000000"/>
                </a:solidFill>
                <a:sym typeface="+mn-ea"/>
              </a:rPr>
              <a:t>积和容积单位</a:t>
            </a:r>
            <a:r>
              <a:rPr lang="zh-CN" altLang="en-US" sz="3200" dirty="0" smtClean="0">
                <a:solidFill>
                  <a:srgbClr val="000000"/>
                </a:solidFill>
                <a:sym typeface="+mn-ea"/>
              </a:rPr>
              <a:t>。容积</a:t>
            </a:r>
            <a:r>
              <a:rPr lang="zh-CN" altLang="en-US" sz="3200" dirty="0">
                <a:solidFill>
                  <a:srgbClr val="000000"/>
                </a:solidFill>
                <a:sym typeface="+mn-ea"/>
              </a:rPr>
              <a:t>和体积的</a:t>
            </a:r>
            <a:r>
              <a:rPr lang="zh-CN" altLang="en-US" sz="3200" dirty="0" smtClean="0">
                <a:solidFill>
                  <a:srgbClr val="000000"/>
                </a:solidFill>
                <a:sym typeface="+mn-ea"/>
              </a:rPr>
              <a:t>区别。</a:t>
            </a:r>
            <a:endParaRPr kumimoji="0" lang="zh-CN" altLang="en-US" sz="3200" b="0" kern="1200" cap="none" spc="0" normalizeH="0" baseline="0" noProof="0" dirty="0">
              <a:solidFill>
                <a:schemeClr val="tx1"/>
              </a:solidFill>
              <a:latin typeface="方正启体简体" panose="03000509000000000000" charset="-122"/>
              <a:ea typeface="方正启体简体" panose="03000509000000000000" charset="-122"/>
              <a:cs typeface="方正启体简体" panose="03000509000000000000" charset="-122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366520" y="2578100"/>
            <a:ext cx="7423785" cy="1863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         </a:t>
            </a:r>
            <a:r>
              <a:rPr lang="zh-CN" altLang="en-US" sz="3200" dirty="0">
                <a:solidFill>
                  <a:srgbClr val="000000"/>
                </a:solidFill>
                <a:sym typeface="+mn-ea"/>
              </a:rPr>
              <a:t>长方体或正方体的体积计算公式来计算容积，结果一般用体积单位作单位</a:t>
            </a:r>
            <a:r>
              <a:rPr lang="en-US" altLang="zh-CN" sz="3200" dirty="0">
                <a:solidFill>
                  <a:srgbClr val="000000"/>
                </a:solidFill>
                <a:sym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sym typeface="+mn-ea"/>
              </a:rPr>
              <a:t>如果是液体就用容积单位</a:t>
            </a:r>
            <a:r>
              <a:rPr lang="zh-CN" altLang="en-US" sz="3200" dirty="0" smtClean="0">
                <a:solidFill>
                  <a:srgbClr val="000000"/>
                </a:solidFill>
                <a:sym typeface="+mn-ea"/>
              </a:rPr>
              <a:t>。</a:t>
            </a:r>
            <a:endParaRPr kumimoji="0" lang="zh-CN" altLang="en-US" sz="3200" b="0" kern="1200" cap="none" spc="0" normalizeH="0" baseline="0" noProof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2056314" y="4430009"/>
            <a:ext cx="2724120" cy="7716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4400" dirty="0">
                <a:solidFill>
                  <a:srgbClr val="FF0000"/>
                </a:solidFill>
              </a:rPr>
              <a:t>1L=1000ml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5368682" y="4417847"/>
            <a:ext cx="2613514" cy="7716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4400" dirty="0">
                <a:solidFill>
                  <a:srgbClr val="FF0000"/>
                </a:solidFill>
              </a:rPr>
              <a:t>1mL=1cm</a:t>
            </a:r>
            <a:r>
              <a:rPr lang="en-US" altLang="zh-CN" sz="4400" dirty="0">
                <a:solidFill>
                  <a:srgbClr val="FF0000"/>
                </a:solidFill>
              </a:rPr>
              <a:t>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12" grpId="0"/>
      <p:bldP spid="4" grpId="0" bldLvl="0" animBg="1" autoUpdateAnimBg="0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72404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447" y="1782582"/>
            <a:ext cx="5975780" cy="15684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1.教材第40页练习九第4,5题。</a:t>
            </a:r>
          </a:p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2.教材第41页练习九第6题。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44608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547495" y="1331595"/>
            <a:ext cx="97085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一个长方体的纸盒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 m</a:t>
            </a:r>
            <a:r>
              <a:rPr lang="zh-CN" altLang="en-US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宽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1.8 </a:t>
            </a:r>
            <a:r>
              <a:rPr lang="en-US" altLang="zh-CN" sz="3200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dm</a:t>
            </a:r>
            <a:r>
              <a:rPr lang="zh-CN" altLang="en-US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dm</a:t>
            </a:r>
            <a:r>
              <a:rPr lang="zh-CN" altLang="en-US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它的体积是多少立方分米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9777" y="4193535"/>
            <a:ext cx="23477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9(dm</a:t>
            </a:r>
            <a:r>
              <a:rPr lang="en-US" altLang="zh-CN" sz="3200" b="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矩形 10"/>
          <p:cNvSpPr/>
          <p:nvPr/>
        </p:nvSpPr>
        <p:spPr>
          <a:xfrm>
            <a:off x="4356120" y="3270204"/>
            <a:ext cx="1483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 </a:t>
            </a:r>
            <a:r>
              <a:rPr lang="en-US" altLang="zh-CN" sz="3200" b="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</a:t>
            </a:r>
          </a:p>
        </p:txBody>
      </p:sp>
      <p:sp>
        <p:nvSpPr>
          <p:cNvPr id="12" name="矩形 11"/>
          <p:cNvSpPr/>
          <p:nvPr/>
        </p:nvSpPr>
        <p:spPr>
          <a:xfrm>
            <a:off x="3130483" y="3270205"/>
            <a:ext cx="125793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b="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m </a:t>
            </a:r>
          </a:p>
        </p:txBody>
      </p:sp>
      <p:sp>
        <p:nvSpPr>
          <p:cNvPr id="14" name="矩形 13"/>
          <p:cNvSpPr/>
          <p:nvPr/>
        </p:nvSpPr>
        <p:spPr>
          <a:xfrm>
            <a:off x="3138933" y="4193535"/>
            <a:ext cx="18364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5×1.8×1</a:t>
            </a:r>
          </a:p>
        </p:txBody>
      </p:sp>
      <p:sp>
        <p:nvSpPr>
          <p:cNvPr id="16" name="矩形 15"/>
          <p:cNvSpPr/>
          <p:nvPr/>
        </p:nvSpPr>
        <p:spPr>
          <a:xfrm>
            <a:off x="3018200" y="5026005"/>
            <a:ext cx="52978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</a:t>
            </a:r>
            <a:r>
              <a:rPr lang="zh-CN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</a:t>
            </a:r>
            <a:r>
              <a:rPr lang="zh-CN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的体积</a:t>
            </a:r>
            <a:r>
              <a:rPr lang="zh-CN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立方分米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51" name="矩形 50"/>
          <p:cNvSpPr/>
          <p:nvPr/>
        </p:nvSpPr>
        <p:spPr>
          <a:xfrm>
            <a:off x="1004344" y="1604943"/>
            <a:ext cx="49352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盒子里是空的,可以装什么?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04125" y="1604645"/>
            <a:ext cx="3706495" cy="29946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04570" y="2564130"/>
            <a:ext cx="5232400" cy="10763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l">
              <a:spcBef>
                <a:spcPct val="2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我们把这个纸盒所能容纳物体的体积叫做它的容积。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426778" y="1389420"/>
            <a:ext cx="87031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如果用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这个木盒来装米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你觉得可以装多少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144" y="2220615"/>
            <a:ext cx="3138489" cy="259228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564640" y="4937760"/>
            <a:ext cx="97047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不知道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因为不知道这个木盒里面的体积有多大。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97401" y="1118776"/>
            <a:ext cx="87031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如果知道这个木盒外面的长、宽、高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你是不是就能知道里面能装多少米呢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230" y="2301240"/>
            <a:ext cx="2444115" cy="20186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24660" y="3885565"/>
            <a:ext cx="518858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因为</a:t>
            </a:r>
            <a:r>
              <a:rPr lang="zh-CN" altLang="zh-CN" sz="3200" dirty="0" smtClean="0"/>
              <a:t>用</a:t>
            </a:r>
            <a:r>
              <a:rPr lang="zh-CN" altLang="zh-CN" sz="3200" dirty="0"/>
              <a:t>长方体的体积公式进行计算</a:t>
            </a:r>
            <a:r>
              <a:rPr lang="zh-CN" altLang="en-US" sz="3200" dirty="0" smtClean="0"/>
              <a:t>，</a:t>
            </a:r>
            <a:r>
              <a:rPr lang="zh-CN" altLang="zh-CN" sz="3200" dirty="0"/>
              <a:t>算出来的体积包括这个木盒的木料的体积</a:t>
            </a:r>
            <a:r>
              <a:rPr lang="zh-CN" altLang="en-US" sz="3200" dirty="0"/>
              <a:t>，</a:t>
            </a:r>
            <a:r>
              <a:rPr lang="zh-CN" altLang="zh-CN" sz="3200" dirty="0"/>
              <a:t>不能全部算作米的体积。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5072" y="313651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/>
              <a:t>不能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150" y="2079625"/>
            <a:ext cx="2430145" cy="2948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907</Words>
  <Application>Microsoft Office PowerPoint</Application>
  <PresentationFormat>自定义</PresentationFormat>
  <Paragraphs>166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2310</cp:revision>
  <dcterms:created xsi:type="dcterms:W3CDTF">2017-11-13T08:28:00Z</dcterms:created>
  <dcterms:modified xsi:type="dcterms:W3CDTF">2021-12-02T05:54:22Z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