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9" r:id="rId6"/>
    <p:sldId id="271" r:id="rId7"/>
    <p:sldId id="272" r:id="rId8"/>
    <p:sldId id="273" r:id="rId9"/>
    <p:sldId id="270" r:id="rId10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14"/>
    </p:embeddedFont>
    <p:embeddedFont>
      <p:font typeface="微软雅黑" panose="020B0503020204020204" pitchFamily="34" charset="-122"/>
      <p:regular r:id="rId15"/>
    </p:embeddedFont>
    <p:embeddedFont>
      <p:font typeface="DFPOP1-W9" panose="02010609010101010101" charset="0"/>
      <p:regular r:id="rId16"/>
    </p:embeddedFont>
    <p:embeddedFont>
      <p:font typeface="Calibri" panose="020F0502020204030204" charset="0"/>
      <p:regular r:id="rId17"/>
      <p:bold r:id="rId18"/>
      <p:italic r:id="rId19"/>
      <p:boldItalic r:id="rId20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B6883"/>
    <a:srgbClr val="B7471F"/>
    <a:srgbClr val="DD6236"/>
    <a:srgbClr val="F8B95D"/>
    <a:srgbClr val="73455F"/>
    <a:srgbClr val="A86C8F"/>
    <a:srgbClr val="C41A3E"/>
    <a:srgbClr val="E38C0B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987" autoAdjust="0"/>
    <p:restoredTop sz="95768" autoAdjust="0"/>
  </p:normalViewPr>
  <p:slideViewPr>
    <p:cSldViewPr snapToGrid="0">
      <p:cViewPr varScale="1">
        <p:scale>
          <a:sx n="63" d="100"/>
          <a:sy n="63" d="100"/>
        </p:scale>
        <p:origin x="-96" y="-150"/>
      </p:cViewPr>
      <p:guideLst>
        <p:guide orient="horz" pos="1599"/>
        <p:guide pos="285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font" Target="fonts/font7.fntdata"/><Relationship Id="rId2" Type="http://schemas.openxmlformats.org/officeDocument/2006/relationships/theme" Target="theme/theme1.xml"/><Relationship Id="rId19" Type="http://schemas.openxmlformats.org/officeDocument/2006/relationships/font" Target="fonts/font6.fntdata"/><Relationship Id="rId18" Type="http://schemas.openxmlformats.org/officeDocument/2006/relationships/font" Target="fonts/font5.fntdata"/><Relationship Id="rId17" Type="http://schemas.openxmlformats.org/officeDocument/2006/relationships/font" Target="fonts/font4.fntdata"/><Relationship Id="rId16" Type="http://schemas.openxmlformats.org/officeDocument/2006/relationships/font" Target="fonts/font3.fntdata"/><Relationship Id="rId15" Type="http://schemas.openxmlformats.org/officeDocument/2006/relationships/font" Target="fonts/font2.fntdata"/><Relationship Id="rId14" Type="http://schemas.openxmlformats.org/officeDocument/2006/relationships/font" Target="fonts/font1.fntdata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8B9ED-4FA8-457A-8C95-9715E766FCF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60432-858A-4F24-8214-B61DB53ED13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7" Type="http://schemas.openxmlformats.org/officeDocument/2006/relationships/image" Target="../media/image1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517" y="180390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51" b="10439"/>
          <a:stretch>
            <a:fillRect/>
          </a:stretch>
        </p:blipFill>
        <p:spPr>
          <a:xfrm>
            <a:off x="0" y="2486025"/>
            <a:ext cx="9144000" cy="2657475"/>
          </a:xfrm>
          <a:prstGeom prst="rect">
            <a:avLst/>
          </a:prstGeom>
        </p:spPr>
      </p:pic>
      <p:pic>
        <p:nvPicPr>
          <p:cNvPr id="23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517" y="311019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452" y="3813271"/>
            <a:ext cx="1882598" cy="134203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50" y="4412358"/>
            <a:ext cx="1719719" cy="73114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705" y="0"/>
            <a:ext cx="2852389" cy="51435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239" y="4439137"/>
            <a:ext cx="1793654" cy="716171"/>
          </a:xfrm>
          <a:prstGeom prst="rect">
            <a:avLst/>
          </a:prstGeom>
        </p:spPr>
      </p:pic>
      <p:pic>
        <p:nvPicPr>
          <p:cNvPr id="20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517" y="27991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-1680000">
            <a:off x="147299" y="-80411"/>
            <a:ext cx="60124" cy="707183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 rot="-1680000">
            <a:off x="511715" y="-271931"/>
            <a:ext cx="36000" cy="548424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642" r="34062" b="10439"/>
          <a:stretch>
            <a:fillRect/>
          </a:stretch>
        </p:blipFill>
        <p:spPr>
          <a:xfrm>
            <a:off x="-1" y="4611425"/>
            <a:ext cx="7191375" cy="53207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999" y="4729323"/>
            <a:ext cx="1095375" cy="43736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695" y="4210049"/>
            <a:ext cx="1262305" cy="9566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-40446" y="286377"/>
            <a:ext cx="729378" cy="71328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427917" y="52768"/>
            <a:ext cx="429171" cy="419704"/>
          </a:xfrm>
          <a:prstGeom prst="rect">
            <a:avLst/>
          </a:prstGeom>
        </p:spPr>
      </p:pic>
      <p:pic>
        <p:nvPicPr>
          <p:cNvPr id="24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60178" y="26125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.xml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2187248" y="3715022"/>
            <a:ext cx="4101537" cy="1098768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701052" y="1149146"/>
            <a:ext cx="486543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小学题帮提升拓展课件</a:t>
            </a:r>
            <a:endParaRPr lang="zh-CN" alt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25" name="沈芯羽-幸福大魔咒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9841507" y="-1295400"/>
            <a:ext cx="609600" cy="609600"/>
          </a:xfrm>
          <a:prstGeom prst="rect">
            <a:avLst/>
          </a:prstGeom>
        </p:spPr>
      </p:pic>
      <p:sp>
        <p:nvSpPr>
          <p:cNvPr id="27" name="文本框 22"/>
          <p:cNvSpPr txBox="1"/>
          <p:nvPr/>
        </p:nvSpPr>
        <p:spPr>
          <a:xfrm>
            <a:off x="2471878" y="2310076"/>
            <a:ext cx="339661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人教版五年级下</a:t>
            </a:r>
            <a:endParaRPr lang="zh-CN" altLang="en-US" sz="3600" b="1" dirty="0">
              <a:latin typeface="+mj-ea"/>
              <a:ea typeface="+mj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39" y="3916561"/>
            <a:ext cx="888143" cy="1075904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4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00">
                <p:cTn id="10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07977" y="1750081"/>
            <a:ext cx="181610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defTabSz="914400">
              <a:lnSpc>
                <a:spcPct val="150000"/>
              </a:lnSpc>
            </a:pPr>
            <a:r>
              <a:rPr lang="zh-CN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探索图形</a:t>
            </a:r>
            <a:endParaRPr lang="zh-CN" sz="3200" b="1" dirty="0" smtClean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988060" y="910590"/>
            <a:ext cx="74364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3.把棱长是6厘米的正方体表面涂色,分割成棱长是1厘米的小正方体,6个面都不涂色的小正方体有多少个?</a:t>
            </a:r>
            <a:endParaRPr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3" name="TextBox 7"/>
          <p:cNvSpPr txBox="1"/>
          <p:nvPr/>
        </p:nvSpPr>
        <p:spPr>
          <a:xfrm>
            <a:off x="1954530" y="2694305"/>
            <a:ext cx="52355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6个面都不涂色的小正方体有</a:t>
            </a: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64</a:t>
            </a:r>
            <a:r>
              <a:rPr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个</a:t>
            </a:r>
            <a:r>
              <a:rPr 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48740" y="910590"/>
            <a:ext cx="70758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4.把棱长是5厘米的正方体涂色,分割成棱长是1厘米的小正方体,有一面涂色的正方体有多少个?</a:t>
            </a:r>
            <a:endParaRPr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346960" y="2846070"/>
            <a:ext cx="43668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有一面涂色的正方体有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48740" y="910590"/>
            <a:ext cx="707580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5.一个正方体,在它的每个面上都涂上红色,再把它平均切成棱长是1厘米的小正方体,已知两面涂色的小正方体有96个,求大正方体的棱长。</a:t>
            </a:r>
            <a:endParaRPr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346960" y="2846070"/>
            <a:ext cx="43668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大正方体的棱长是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42290" y="910590"/>
            <a:ext cx="788225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6.一个表面涂有紫色的大正方体被平均分成了64个大小相同的小正方体,恺恺和哥哥做游戏,从64个小正方体中的任取一个,有奇数个面涂色时恺恺赢,否则哥哥赢,你认为游戏规则公平吗?为什么?</a:t>
            </a:r>
            <a:endParaRPr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731895" y="2160905"/>
            <a:ext cx="15030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公平</a:t>
            </a:r>
            <a:endParaRPr 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7"/>
          <p:cNvSpPr txBox="1"/>
          <p:nvPr/>
        </p:nvSpPr>
        <p:spPr>
          <a:xfrm>
            <a:off x="1052195" y="2709545"/>
            <a:ext cx="724090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64=4×4×4　一面涂色和三面涂色的有32个,两面涂色的有24个,没涂色的有8个,所以奇数个面涂色的为32个,剩下的有64-32=32(个),所以公平。</a:t>
            </a:r>
            <a:endParaRPr 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687369" y="3688709"/>
            <a:ext cx="4101537" cy="109876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737568" y="2040299"/>
            <a:ext cx="2060229" cy="660618"/>
            <a:chOff x="1867422" y="2146314"/>
            <a:chExt cx="2060229" cy="660618"/>
          </a:xfrm>
        </p:grpSpPr>
        <p:sp>
          <p:nvSpPr>
            <p:cNvPr id="23" name="文本框 22"/>
            <p:cNvSpPr txBox="1"/>
            <p:nvPr/>
          </p:nvSpPr>
          <p:spPr>
            <a:xfrm>
              <a:off x="1896326" y="2148675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85725">
                    <a:solidFill>
                      <a:schemeClr val="accent2">
                        <a:lumMod val="50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</a:rPr>
                <a:t>谢谢观赏</a:t>
              </a:r>
              <a:endParaRPr lang="zh-CN" altLang="en-US" sz="3600" dirty="0">
                <a:ln w="85725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86801" y="2146314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0">
                    <a:noFill/>
                  </a:ln>
                  <a:solidFill>
                    <a:schemeClr val="bg1"/>
                  </a:solidFill>
                </a:rPr>
                <a:t>谢谢观赏</a:t>
              </a:r>
              <a:endParaRPr lang="zh-CN" altLang="en-US" sz="3600" dirty="0">
                <a:ln w="0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867422" y="216060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blipFill>
                    <a:blip r:embed="rId4"/>
                    <a:stretch>
                      <a:fillRect/>
                    </a:stretch>
                  </a:blipFill>
                </a:rPr>
                <a:t>谢谢观赏</a:t>
              </a:r>
              <a:endParaRPr lang="zh-CN" altLang="en-US" sz="3600" b="1" dirty="0">
                <a:blipFill>
                  <a:blip r:embed="rId4"/>
                  <a:stretch>
                    <a:fillRect/>
                  </a:stretch>
                </a:blip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1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0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407</Words>
  <Application>WPS 演示</Application>
  <PresentationFormat>全屏显示(16:9)</PresentationFormat>
  <Paragraphs>30</Paragraphs>
  <Slides>7</Slides>
  <Notes>5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Arial</vt:lpstr>
      <vt:lpstr>宋体</vt:lpstr>
      <vt:lpstr>Wingdings</vt:lpstr>
      <vt:lpstr>楷体</vt:lpstr>
      <vt:lpstr>微软雅黑</vt:lpstr>
      <vt:lpstr>DFPOP1-W9</vt:lpstr>
      <vt:lpstr>华康少女文字W5</vt:lpstr>
      <vt:lpstr>Segoe Print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</cp:lastModifiedBy>
  <cp:revision>111</cp:revision>
  <dcterms:created xsi:type="dcterms:W3CDTF">2015-12-05T09:26:00Z</dcterms:created>
  <dcterms:modified xsi:type="dcterms:W3CDTF">2019-10-03T07:58:19Z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