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4" r:id="rId2"/>
    <p:sldId id="502" r:id="rId3"/>
    <p:sldId id="441" r:id="rId4"/>
    <p:sldId id="488" r:id="rId5"/>
    <p:sldId id="490" r:id="rId6"/>
    <p:sldId id="489" r:id="rId7"/>
    <p:sldId id="491" r:id="rId8"/>
    <p:sldId id="492" r:id="rId9"/>
    <p:sldId id="493" r:id="rId10"/>
    <p:sldId id="494" r:id="rId11"/>
    <p:sldId id="495" r:id="rId12"/>
    <p:sldId id="496" r:id="rId13"/>
    <p:sldId id="499" r:id="rId14"/>
    <p:sldId id="482" r:id="rId15"/>
    <p:sldId id="501" r:id="rId16"/>
    <p:sldId id="500" r:id="rId17"/>
    <p:sldId id="485" r:id="rId18"/>
    <p:sldId id="503" r:id="rId19"/>
    <p:sldId id="504" r:id="rId20"/>
    <p:sldId id="505" r:id="rId21"/>
    <p:sldId id="506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主题样式 2 - 强调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3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长方体和正方体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24701" y="3318083"/>
            <a:ext cx="2659702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探索图形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8165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3189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58929" y="634485"/>
            <a:ext cx="1826141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小组合作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51520" y="1268760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用棱长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的小正方体拼成棱长为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的大正方体后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它的表面涂上颜色。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2" name="立方体 11"/>
          <p:cNvSpPr/>
          <p:nvPr/>
        </p:nvSpPr>
        <p:spPr>
          <a:xfrm>
            <a:off x="1479851" y="448248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1357720" y="4610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1235589" y="473878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立方体 108"/>
          <p:cNvSpPr/>
          <p:nvPr/>
        </p:nvSpPr>
        <p:spPr>
          <a:xfrm>
            <a:off x="1115616" y="48709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立方体 109"/>
          <p:cNvSpPr/>
          <p:nvPr/>
        </p:nvSpPr>
        <p:spPr>
          <a:xfrm>
            <a:off x="1876532" y="448248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立方体 110"/>
          <p:cNvSpPr/>
          <p:nvPr/>
        </p:nvSpPr>
        <p:spPr>
          <a:xfrm>
            <a:off x="1754401" y="4610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立方体 111"/>
          <p:cNvSpPr/>
          <p:nvPr/>
        </p:nvSpPr>
        <p:spPr>
          <a:xfrm>
            <a:off x="1632270" y="473878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立方体 112"/>
          <p:cNvSpPr/>
          <p:nvPr/>
        </p:nvSpPr>
        <p:spPr>
          <a:xfrm>
            <a:off x="1512297" y="48709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立方体 113"/>
          <p:cNvSpPr/>
          <p:nvPr/>
        </p:nvSpPr>
        <p:spPr>
          <a:xfrm>
            <a:off x="2292294" y="448248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立方体 114"/>
          <p:cNvSpPr/>
          <p:nvPr/>
        </p:nvSpPr>
        <p:spPr>
          <a:xfrm>
            <a:off x="2170163" y="4610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2050954" y="473878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1924835" y="486916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立方体 117"/>
          <p:cNvSpPr/>
          <p:nvPr/>
        </p:nvSpPr>
        <p:spPr>
          <a:xfrm>
            <a:off x="2716923" y="448248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立方体 118"/>
          <p:cNvSpPr/>
          <p:nvPr/>
        </p:nvSpPr>
        <p:spPr>
          <a:xfrm>
            <a:off x="2594792" y="4610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立方体 119"/>
          <p:cNvSpPr/>
          <p:nvPr/>
        </p:nvSpPr>
        <p:spPr>
          <a:xfrm>
            <a:off x="2472661" y="473878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立方体 120"/>
          <p:cNvSpPr/>
          <p:nvPr/>
        </p:nvSpPr>
        <p:spPr>
          <a:xfrm>
            <a:off x="2352688" y="48709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立方体 121"/>
          <p:cNvSpPr/>
          <p:nvPr/>
        </p:nvSpPr>
        <p:spPr>
          <a:xfrm>
            <a:off x="1479851" y="405117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立方体 122"/>
          <p:cNvSpPr/>
          <p:nvPr/>
        </p:nvSpPr>
        <p:spPr>
          <a:xfrm>
            <a:off x="1357720" y="41793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立方体 123"/>
          <p:cNvSpPr/>
          <p:nvPr/>
        </p:nvSpPr>
        <p:spPr>
          <a:xfrm>
            <a:off x="1235589" y="43074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立方体 124"/>
          <p:cNvSpPr/>
          <p:nvPr/>
        </p:nvSpPr>
        <p:spPr>
          <a:xfrm>
            <a:off x="1115616" y="443966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立方体 125"/>
          <p:cNvSpPr/>
          <p:nvPr/>
        </p:nvSpPr>
        <p:spPr>
          <a:xfrm>
            <a:off x="1876532" y="405117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立方体 126"/>
          <p:cNvSpPr/>
          <p:nvPr/>
        </p:nvSpPr>
        <p:spPr>
          <a:xfrm>
            <a:off x="1754401" y="41793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立方体 127"/>
          <p:cNvSpPr/>
          <p:nvPr/>
        </p:nvSpPr>
        <p:spPr>
          <a:xfrm>
            <a:off x="1632270" y="43074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立方体 128"/>
          <p:cNvSpPr/>
          <p:nvPr/>
        </p:nvSpPr>
        <p:spPr>
          <a:xfrm>
            <a:off x="1512297" y="443966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立方体 129"/>
          <p:cNvSpPr/>
          <p:nvPr/>
        </p:nvSpPr>
        <p:spPr>
          <a:xfrm>
            <a:off x="2292294" y="405117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立方体 130"/>
          <p:cNvSpPr/>
          <p:nvPr/>
        </p:nvSpPr>
        <p:spPr>
          <a:xfrm>
            <a:off x="2170163" y="41793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立方体 131"/>
          <p:cNvSpPr/>
          <p:nvPr/>
        </p:nvSpPr>
        <p:spPr>
          <a:xfrm>
            <a:off x="2050954" y="43074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立方体 132"/>
          <p:cNvSpPr/>
          <p:nvPr/>
        </p:nvSpPr>
        <p:spPr>
          <a:xfrm>
            <a:off x="1924835" y="443785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立方体 133"/>
          <p:cNvSpPr/>
          <p:nvPr/>
        </p:nvSpPr>
        <p:spPr>
          <a:xfrm>
            <a:off x="2716923" y="405117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立方体 134"/>
          <p:cNvSpPr/>
          <p:nvPr/>
        </p:nvSpPr>
        <p:spPr>
          <a:xfrm>
            <a:off x="2594792" y="41793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立方体 135"/>
          <p:cNvSpPr/>
          <p:nvPr/>
        </p:nvSpPr>
        <p:spPr>
          <a:xfrm>
            <a:off x="2472661" y="43074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立方体 136"/>
          <p:cNvSpPr/>
          <p:nvPr/>
        </p:nvSpPr>
        <p:spPr>
          <a:xfrm>
            <a:off x="2352688" y="443966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立方体 137"/>
          <p:cNvSpPr/>
          <p:nvPr/>
        </p:nvSpPr>
        <p:spPr>
          <a:xfrm>
            <a:off x="1479851" y="361799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立方体 138"/>
          <p:cNvSpPr/>
          <p:nvPr/>
        </p:nvSpPr>
        <p:spPr>
          <a:xfrm>
            <a:off x="1357720" y="374614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立方体 139"/>
          <p:cNvSpPr/>
          <p:nvPr/>
        </p:nvSpPr>
        <p:spPr>
          <a:xfrm>
            <a:off x="1235589" y="387430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立方体 140"/>
          <p:cNvSpPr/>
          <p:nvPr/>
        </p:nvSpPr>
        <p:spPr>
          <a:xfrm>
            <a:off x="1115616" y="400648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立方体 141"/>
          <p:cNvSpPr/>
          <p:nvPr/>
        </p:nvSpPr>
        <p:spPr>
          <a:xfrm>
            <a:off x="1876532" y="361799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立方体 142"/>
          <p:cNvSpPr/>
          <p:nvPr/>
        </p:nvSpPr>
        <p:spPr>
          <a:xfrm>
            <a:off x="1754401" y="374614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立方体 143"/>
          <p:cNvSpPr/>
          <p:nvPr/>
        </p:nvSpPr>
        <p:spPr>
          <a:xfrm>
            <a:off x="1632270" y="387430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立方体 144"/>
          <p:cNvSpPr/>
          <p:nvPr/>
        </p:nvSpPr>
        <p:spPr>
          <a:xfrm>
            <a:off x="1512297" y="400648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立方体 145"/>
          <p:cNvSpPr/>
          <p:nvPr/>
        </p:nvSpPr>
        <p:spPr>
          <a:xfrm>
            <a:off x="2292294" y="361799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立方体 146"/>
          <p:cNvSpPr/>
          <p:nvPr/>
        </p:nvSpPr>
        <p:spPr>
          <a:xfrm>
            <a:off x="2170163" y="374614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立方体 147"/>
          <p:cNvSpPr/>
          <p:nvPr/>
        </p:nvSpPr>
        <p:spPr>
          <a:xfrm>
            <a:off x="2050954" y="387430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立方体 148"/>
          <p:cNvSpPr/>
          <p:nvPr/>
        </p:nvSpPr>
        <p:spPr>
          <a:xfrm>
            <a:off x="1924835" y="400467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立方体 149"/>
          <p:cNvSpPr/>
          <p:nvPr/>
        </p:nvSpPr>
        <p:spPr>
          <a:xfrm>
            <a:off x="2716923" y="361799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立方体 150"/>
          <p:cNvSpPr/>
          <p:nvPr/>
        </p:nvSpPr>
        <p:spPr>
          <a:xfrm>
            <a:off x="2594792" y="374614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立方体 151"/>
          <p:cNvSpPr/>
          <p:nvPr/>
        </p:nvSpPr>
        <p:spPr>
          <a:xfrm>
            <a:off x="2472661" y="387430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立方体 152"/>
          <p:cNvSpPr/>
          <p:nvPr/>
        </p:nvSpPr>
        <p:spPr>
          <a:xfrm>
            <a:off x="2352688" y="400648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立方体 153"/>
          <p:cNvSpPr/>
          <p:nvPr/>
        </p:nvSpPr>
        <p:spPr>
          <a:xfrm>
            <a:off x="1479851" y="31848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立方体 154"/>
          <p:cNvSpPr/>
          <p:nvPr/>
        </p:nvSpPr>
        <p:spPr>
          <a:xfrm>
            <a:off x="1357720" y="331296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立方体 155"/>
          <p:cNvSpPr/>
          <p:nvPr/>
        </p:nvSpPr>
        <p:spPr>
          <a:xfrm>
            <a:off x="1235589" y="344112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立方体 156"/>
          <p:cNvSpPr/>
          <p:nvPr/>
        </p:nvSpPr>
        <p:spPr>
          <a:xfrm>
            <a:off x="1115616" y="35733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立方体 157"/>
          <p:cNvSpPr/>
          <p:nvPr/>
        </p:nvSpPr>
        <p:spPr>
          <a:xfrm>
            <a:off x="1876532" y="31848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立方体 158"/>
          <p:cNvSpPr/>
          <p:nvPr/>
        </p:nvSpPr>
        <p:spPr>
          <a:xfrm>
            <a:off x="1754401" y="331296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立方体 159"/>
          <p:cNvSpPr/>
          <p:nvPr/>
        </p:nvSpPr>
        <p:spPr>
          <a:xfrm>
            <a:off x="1632270" y="344112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立方体 160"/>
          <p:cNvSpPr/>
          <p:nvPr/>
        </p:nvSpPr>
        <p:spPr>
          <a:xfrm>
            <a:off x="1512297" y="35733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立方体 161"/>
          <p:cNvSpPr/>
          <p:nvPr/>
        </p:nvSpPr>
        <p:spPr>
          <a:xfrm>
            <a:off x="2292294" y="31848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立方体 162"/>
          <p:cNvSpPr/>
          <p:nvPr/>
        </p:nvSpPr>
        <p:spPr>
          <a:xfrm>
            <a:off x="2170163" y="331296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立方体 163"/>
          <p:cNvSpPr/>
          <p:nvPr/>
        </p:nvSpPr>
        <p:spPr>
          <a:xfrm>
            <a:off x="2050954" y="344112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立方体 164"/>
          <p:cNvSpPr/>
          <p:nvPr/>
        </p:nvSpPr>
        <p:spPr>
          <a:xfrm>
            <a:off x="1924835" y="357149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立方体 165"/>
          <p:cNvSpPr/>
          <p:nvPr/>
        </p:nvSpPr>
        <p:spPr>
          <a:xfrm>
            <a:off x="2716923" y="31848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立方体 166"/>
          <p:cNvSpPr/>
          <p:nvPr/>
        </p:nvSpPr>
        <p:spPr>
          <a:xfrm>
            <a:off x="2594792" y="331296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立方体 167"/>
          <p:cNvSpPr/>
          <p:nvPr/>
        </p:nvSpPr>
        <p:spPr>
          <a:xfrm>
            <a:off x="2472661" y="344112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立方体 168"/>
          <p:cNvSpPr/>
          <p:nvPr/>
        </p:nvSpPr>
        <p:spPr>
          <a:xfrm>
            <a:off x="2352688" y="35733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立方体 169"/>
          <p:cNvSpPr/>
          <p:nvPr/>
        </p:nvSpPr>
        <p:spPr>
          <a:xfrm>
            <a:off x="4210943" y="537321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立方体 170"/>
          <p:cNvSpPr/>
          <p:nvPr/>
        </p:nvSpPr>
        <p:spPr>
          <a:xfrm>
            <a:off x="4088812" y="550136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立方体 171"/>
          <p:cNvSpPr/>
          <p:nvPr/>
        </p:nvSpPr>
        <p:spPr>
          <a:xfrm>
            <a:off x="3966681" y="561404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立方体 172"/>
          <p:cNvSpPr/>
          <p:nvPr/>
        </p:nvSpPr>
        <p:spPr>
          <a:xfrm>
            <a:off x="3846708" y="575806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立方体 173"/>
          <p:cNvSpPr/>
          <p:nvPr/>
        </p:nvSpPr>
        <p:spPr>
          <a:xfrm>
            <a:off x="4607624" y="537321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立方体 174"/>
          <p:cNvSpPr/>
          <p:nvPr/>
        </p:nvSpPr>
        <p:spPr>
          <a:xfrm>
            <a:off x="4485493" y="550136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立方体 175"/>
          <p:cNvSpPr/>
          <p:nvPr/>
        </p:nvSpPr>
        <p:spPr>
          <a:xfrm>
            <a:off x="4363362" y="561404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立方体 176"/>
          <p:cNvSpPr/>
          <p:nvPr/>
        </p:nvSpPr>
        <p:spPr>
          <a:xfrm>
            <a:off x="4243389" y="575806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立方体 177"/>
          <p:cNvSpPr/>
          <p:nvPr/>
        </p:nvSpPr>
        <p:spPr>
          <a:xfrm>
            <a:off x="5023386" y="537321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立方体 178"/>
          <p:cNvSpPr/>
          <p:nvPr/>
        </p:nvSpPr>
        <p:spPr>
          <a:xfrm>
            <a:off x="4901255" y="550136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立方体 179"/>
          <p:cNvSpPr/>
          <p:nvPr/>
        </p:nvSpPr>
        <p:spPr>
          <a:xfrm>
            <a:off x="4782046" y="561404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立方体 180"/>
          <p:cNvSpPr/>
          <p:nvPr/>
        </p:nvSpPr>
        <p:spPr>
          <a:xfrm>
            <a:off x="4655927" y="575624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立方体 181"/>
          <p:cNvSpPr/>
          <p:nvPr/>
        </p:nvSpPr>
        <p:spPr>
          <a:xfrm>
            <a:off x="5448015" y="537321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立方体 182"/>
          <p:cNvSpPr/>
          <p:nvPr/>
        </p:nvSpPr>
        <p:spPr>
          <a:xfrm>
            <a:off x="5325884" y="550136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立方体 183"/>
          <p:cNvSpPr/>
          <p:nvPr/>
        </p:nvSpPr>
        <p:spPr>
          <a:xfrm>
            <a:off x="5203753" y="561404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立方体 184"/>
          <p:cNvSpPr/>
          <p:nvPr/>
        </p:nvSpPr>
        <p:spPr>
          <a:xfrm>
            <a:off x="5083780" y="575806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立方体 185"/>
          <p:cNvSpPr/>
          <p:nvPr/>
        </p:nvSpPr>
        <p:spPr>
          <a:xfrm>
            <a:off x="4210943" y="43651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立方体 186"/>
          <p:cNvSpPr/>
          <p:nvPr/>
        </p:nvSpPr>
        <p:spPr>
          <a:xfrm>
            <a:off x="4088812" y="44932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立方体 187"/>
          <p:cNvSpPr/>
          <p:nvPr/>
        </p:nvSpPr>
        <p:spPr>
          <a:xfrm>
            <a:off x="3966681" y="463089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立方体 188"/>
          <p:cNvSpPr/>
          <p:nvPr/>
        </p:nvSpPr>
        <p:spPr>
          <a:xfrm>
            <a:off x="3846708" y="476307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立方体 189"/>
          <p:cNvSpPr/>
          <p:nvPr/>
        </p:nvSpPr>
        <p:spPr>
          <a:xfrm>
            <a:off x="4607624" y="43651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立方体 190"/>
          <p:cNvSpPr/>
          <p:nvPr/>
        </p:nvSpPr>
        <p:spPr>
          <a:xfrm>
            <a:off x="4485493" y="44932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立方体 191"/>
          <p:cNvSpPr/>
          <p:nvPr/>
        </p:nvSpPr>
        <p:spPr>
          <a:xfrm>
            <a:off x="4363362" y="463089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立方体 192"/>
          <p:cNvSpPr/>
          <p:nvPr/>
        </p:nvSpPr>
        <p:spPr>
          <a:xfrm>
            <a:off x="4243389" y="476307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立方体 193"/>
          <p:cNvSpPr/>
          <p:nvPr/>
        </p:nvSpPr>
        <p:spPr>
          <a:xfrm>
            <a:off x="5023386" y="43651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立方体 194"/>
          <p:cNvSpPr/>
          <p:nvPr/>
        </p:nvSpPr>
        <p:spPr>
          <a:xfrm>
            <a:off x="4901255" y="44932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立方体 195"/>
          <p:cNvSpPr/>
          <p:nvPr/>
        </p:nvSpPr>
        <p:spPr>
          <a:xfrm>
            <a:off x="4782046" y="463089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立方体 196"/>
          <p:cNvSpPr/>
          <p:nvPr/>
        </p:nvSpPr>
        <p:spPr>
          <a:xfrm>
            <a:off x="4655927" y="476126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立方体 197"/>
          <p:cNvSpPr/>
          <p:nvPr/>
        </p:nvSpPr>
        <p:spPr>
          <a:xfrm>
            <a:off x="5448015" y="43651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立方体 198"/>
          <p:cNvSpPr/>
          <p:nvPr/>
        </p:nvSpPr>
        <p:spPr>
          <a:xfrm>
            <a:off x="5325884" y="44932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立方体 199"/>
          <p:cNvSpPr/>
          <p:nvPr/>
        </p:nvSpPr>
        <p:spPr>
          <a:xfrm>
            <a:off x="5203753" y="463089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立方体 200"/>
          <p:cNvSpPr/>
          <p:nvPr/>
        </p:nvSpPr>
        <p:spPr>
          <a:xfrm>
            <a:off x="5083780" y="476307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立方体 201"/>
          <p:cNvSpPr/>
          <p:nvPr/>
        </p:nvSpPr>
        <p:spPr>
          <a:xfrm>
            <a:off x="4064720" y="336479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立方体 202"/>
          <p:cNvSpPr/>
          <p:nvPr/>
        </p:nvSpPr>
        <p:spPr>
          <a:xfrm>
            <a:off x="3901790" y="348514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立方体 203"/>
          <p:cNvSpPr/>
          <p:nvPr/>
        </p:nvSpPr>
        <p:spPr>
          <a:xfrm>
            <a:off x="3779659" y="361329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立方体 204"/>
          <p:cNvSpPr/>
          <p:nvPr/>
        </p:nvSpPr>
        <p:spPr>
          <a:xfrm>
            <a:off x="3659686" y="37454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立方体 205"/>
          <p:cNvSpPr/>
          <p:nvPr/>
        </p:nvSpPr>
        <p:spPr>
          <a:xfrm>
            <a:off x="4461401" y="336479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立方体 206"/>
          <p:cNvSpPr/>
          <p:nvPr/>
        </p:nvSpPr>
        <p:spPr>
          <a:xfrm>
            <a:off x="4276292" y="350880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立方体 207"/>
          <p:cNvSpPr/>
          <p:nvPr/>
        </p:nvSpPr>
        <p:spPr>
          <a:xfrm>
            <a:off x="4204284" y="360562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立方体 208"/>
          <p:cNvSpPr/>
          <p:nvPr/>
        </p:nvSpPr>
        <p:spPr>
          <a:xfrm>
            <a:off x="4056367" y="37454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立方体 209"/>
          <p:cNvSpPr/>
          <p:nvPr/>
        </p:nvSpPr>
        <p:spPr>
          <a:xfrm>
            <a:off x="4877163" y="336479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立方体 210"/>
          <p:cNvSpPr/>
          <p:nvPr/>
        </p:nvSpPr>
        <p:spPr>
          <a:xfrm>
            <a:off x="4714233" y="348514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立方体 211"/>
          <p:cNvSpPr/>
          <p:nvPr/>
        </p:nvSpPr>
        <p:spPr>
          <a:xfrm>
            <a:off x="4622968" y="360562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立方体 212"/>
          <p:cNvSpPr/>
          <p:nvPr/>
        </p:nvSpPr>
        <p:spPr>
          <a:xfrm>
            <a:off x="4468905" y="374367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立方体 213"/>
          <p:cNvSpPr/>
          <p:nvPr/>
        </p:nvSpPr>
        <p:spPr>
          <a:xfrm>
            <a:off x="5260993" y="335699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立方体 214"/>
          <p:cNvSpPr/>
          <p:nvPr/>
        </p:nvSpPr>
        <p:spPr>
          <a:xfrm>
            <a:off x="5138862" y="348514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立方体 215"/>
          <p:cNvSpPr/>
          <p:nvPr/>
        </p:nvSpPr>
        <p:spPr>
          <a:xfrm>
            <a:off x="5044675" y="360562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立方体 216"/>
          <p:cNvSpPr/>
          <p:nvPr/>
        </p:nvSpPr>
        <p:spPr>
          <a:xfrm>
            <a:off x="4896758" y="37454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立方体 217"/>
          <p:cNvSpPr/>
          <p:nvPr/>
        </p:nvSpPr>
        <p:spPr>
          <a:xfrm>
            <a:off x="4216155" y="234888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立方体 218"/>
          <p:cNvSpPr/>
          <p:nvPr/>
        </p:nvSpPr>
        <p:spPr>
          <a:xfrm>
            <a:off x="4094024" y="247703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立方体 219"/>
          <p:cNvSpPr/>
          <p:nvPr/>
        </p:nvSpPr>
        <p:spPr>
          <a:xfrm>
            <a:off x="3939447" y="264183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立方体 220"/>
          <p:cNvSpPr/>
          <p:nvPr/>
        </p:nvSpPr>
        <p:spPr>
          <a:xfrm>
            <a:off x="3818395" y="277221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立方体 221"/>
          <p:cNvSpPr/>
          <p:nvPr/>
        </p:nvSpPr>
        <p:spPr>
          <a:xfrm>
            <a:off x="4612836" y="234888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立方体 222"/>
          <p:cNvSpPr/>
          <p:nvPr/>
        </p:nvSpPr>
        <p:spPr>
          <a:xfrm>
            <a:off x="4490705" y="247703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立方体 223"/>
          <p:cNvSpPr/>
          <p:nvPr/>
        </p:nvSpPr>
        <p:spPr>
          <a:xfrm>
            <a:off x="4336128" y="264183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立方体 224"/>
          <p:cNvSpPr/>
          <p:nvPr/>
        </p:nvSpPr>
        <p:spPr>
          <a:xfrm>
            <a:off x="4216155" y="277402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立方体 225"/>
          <p:cNvSpPr/>
          <p:nvPr/>
        </p:nvSpPr>
        <p:spPr>
          <a:xfrm>
            <a:off x="5028598" y="234888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立方体 226"/>
          <p:cNvSpPr/>
          <p:nvPr/>
        </p:nvSpPr>
        <p:spPr>
          <a:xfrm>
            <a:off x="4906467" y="247703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立方体 227"/>
          <p:cNvSpPr/>
          <p:nvPr/>
        </p:nvSpPr>
        <p:spPr>
          <a:xfrm>
            <a:off x="4754812" y="264183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立方体 228"/>
          <p:cNvSpPr/>
          <p:nvPr/>
        </p:nvSpPr>
        <p:spPr>
          <a:xfrm>
            <a:off x="4628693" y="277221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立方体 229"/>
          <p:cNvSpPr/>
          <p:nvPr/>
        </p:nvSpPr>
        <p:spPr>
          <a:xfrm>
            <a:off x="5453227" y="234888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立方体 230"/>
          <p:cNvSpPr/>
          <p:nvPr/>
        </p:nvSpPr>
        <p:spPr>
          <a:xfrm>
            <a:off x="5331096" y="247703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立方体 231"/>
          <p:cNvSpPr/>
          <p:nvPr/>
        </p:nvSpPr>
        <p:spPr>
          <a:xfrm>
            <a:off x="5183175" y="262450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立方体 232"/>
          <p:cNvSpPr/>
          <p:nvPr/>
        </p:nvSpPr>
        <p:spPr>
          <a:xfrm>
            <a:off x="5056546" y="277402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立方体 233"/>
          <p:cNvSpPr/>
          <p:nvPr/>
        </p:nvSpPr>
        <p:spPr>
          <a:xfrm>
            <a:off x="6897718" y="52236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立方体 234"/>
          <p:cNvSpPr/>
          <p:nvPr/>
        </p:nvSpPr>
        <p:spPr>
          <a:xfrm>
            <a:off x="6775587" y="535185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立方体 235"/>
          <p:cNvSpPr/>
          <p:nvPr/>
        </p:nvSpPr>
        <p:spPr>
          <a:xfrm>
            <a:off x="6653456" y="546453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立方体 236"/>
          <p:cNvSpPr/>
          <p:nvPr/>
        </p:nvSpPr>
        <p:spPr>
          <a:xfrm>
            <a:off x="6533483" y="560854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立方体 237"/>
          <p:cNvSpPr/>
          <p:nvPr/>
        </p:nvSpPr>
        <p:spPr>
          <a:xfrm>
            <a:off x="7294399" y="522369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立方体 238"/>
          <p:cNvSpPr/>
          <p:nvPr/>
        </p:nvSpPr>
        <p:spPr>
          <a:xfrm>
            <a:off x="7172268" y="5351851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立方体 239"/>
          <p:cNvSpPr/>
          <p:nvPr/>
        </p:nvSpPr>
        <p:spPr>
          <a:xfrm>
            <a:off x="7050137" y="546453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立方体 240"/>
          <p:cNvSpPr/>
          <p:nvPr/>
        </p:nvSpPr>
        <p:spPr>
          <a:xfrm>
            <a:off x="6930164" y="560854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立方体 241"/>
          <p:cNvSpPr/>
          <p:nvPr/>
        </p:nvSpPr>
        <p:spPr>
          <a:xfrm>
            <a:off x="7710161" y="522369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立方体 242"/>
          <p:cNvSpPr/>
          <p:nvPr/>
        </p:nvSpPr>
        <p:spPr>
          <a:xfrm>
            <a:off x="7588030" y="5351851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立方体 243"/>
          <p:cNvSpPr/>
          <p:nvPr/>
        </p:nvSpPr>
        <p:spPr>
          <a:xfrm>
            <a:off x="7468821" y="546453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立方体 244"/>
          <p:cNvSpPr/>
          <p:nvPr/>
        </p:nvSpPr>
        <p:spPr>
          <a:xfrm>
            <a:off x="7342702" y="560673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立方体 245"/>
          <p:cNvSpPr/>
          <p:nvPr/>
        </p:nvSpPr>
        <p:spPr>
          <a:xfrm>
            <a:off x="8134790" y="52236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立方体 246"/>
          <p:cNvSpPr/>
          <p:nvPr/>
        </p:nvSpPr>
        <p:spPr>
          <a:xfrm>
            <a:off x="8012659" y="535185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立方体 247"/>
          <p:cNvSpPr/>
          <p:nvPr/>
        </p:nvSpPr>
        <p:spPr>
          <a:xfrm>
            <a:off x="7890528" y="546453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立方体 248"/>
          <p:cNvSpPr/>
          <p:nvPr/>
        </p:nvSpPr>
        <p:spPr>
          <a:xfrm>
            <a:off x="7770555" y="560854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立方体 249"/>
          <p:cNvSpPr/>
          <p:nvPr/>
        </p:nvSpPr>
        <p:spPr>
          <a:xfrm>
            <a:off x="6897718" y="421558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立方体 250"/>
          <p:cNvSpPr/>
          <p:nvPr/>
        </p:nvSpPr>
        <p:spPr>
          <a:xfrm>
            <a:off x="6775587" y="4343739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立方体 251"/>
          <p:cNvSpPr/>
          <p:nvPr/>
        </p:nvSpPr>
        <p:spPr>
          <a:xfrm>
            <a:off x="6653456" y="448137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立方体 252"/>
          <p:cNvSpPr/>
          <p:nvPr/>
        </p:nvSpPr>
        <p:spPr>
          <a:xfrm>
            <a:off x="6533483" y="461356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立方体 253"/>
          <p:cNvSpPr/>
          <p:nvPr/>
        </p:nvSpPr>
        <p:spPr>
          <a:xfrm>
            <a:off x="7294399" y="421558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立方体 254"/>
          <p:cNvSpPr/>
          <p:nvPr/>
        </p:nvSpPr>
        <p:spPr>
          <a:xfrm>
            <a:off x="7172268" y="434373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立方体 255"/>
          <p:cNvSpPr/>
          <p:nvPr/>
        </p:nvSpPr>
        <p:spPr>
          <a:xfrm>
            <a:off x="7050137" y="448137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立方体 256"/>
          <p:cNvSpPr/>
          <p:nvPr/>
        </p:nvSpPr>
        <p:spPr>
          <a:xfrm>
            <a:off x="6930164" y="4613561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立方体 257"/>
          <p:cNvSpPr/>
          <p:nvPr/>
        </p:nvSpPr>
        <p:spPr>
          <a:xfrm>
            <a:off x="7710161" y="421558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立方体 258"/>
          <p:cNvSpPr/>
          <p:nvPr/>
        </p:nvSpPr>
        <p:spPr>
          <a:xfrm>
            <a:off x="7588030" y="434373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立方体 259"/>
          <p:cNvSpPr/>
          <p:nvPr/>
        </p:nvSpPr>
        <p:spPr>
          <a:xfrm>
            <a:off x="7468821" y="448137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立方体 260"/>
          <p:cNvSpPr/>
          <p:nvPr/>
        </p:nvSpPr>
        <p:spPr>
          <a:xfrm>
            <a:off x="7342702" y="461174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立方体 261"/>
          <p:cNvSpPr/>
          <p:nvPr/>
        </p:nvSpPr>
        <p:spPr>
          <a:xfrm>
            <a:off x="8134790" y="421558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立方体 262"/>
          <p:cNvSpPr/>
          <p:nvPr/>
        </p:nvSpPr>
        <p:spPr>
          <a:xfrm>
            <a:off x="8012659" y="4343739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立方体 263"/>
          <p:cNvSpPr/>
          <p:nvPr/>
        </p:nvSpPr>
        <p:spPr>
          <a:xfrm>
            <a:off x="7890528" y="448137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立方体 264"/>
          <p:cNvSpPr/>
          <p:nvPr/>
        </p:nvSpPr>
        <p:spPr>
          <a:xfrm>
            <a:off x="7770555" y="461356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立方体 265"/>
          <p:cNvSpPr/>
          <p:nvPr/>
        </p:nvSpPr>
        <p:spPr>
          <a:xfrm>
            <a:off x="6751495" y="3215275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立方体 266"/>
          <p:cNvSpPr/>
          <p:nvPr/>
        </p:nvSpPr>
        <p:spPr>
          <a:xfrm>
            <a:off x="6560621" y="333562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立方体 267"/>
          <p:cNvSpPr/>
          <p:nvPr/>
        </p:nvSpPr>
        <p:spPr>
          <a:xfrm>
            <a:off x="6466434" y="3463779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立方体 268"/>
          <p:cNvSpPr/>
          <p:nvPr/>
        </p:nvSpPr>
        <p:spPr>
          <a:xfrm>
            <a:off x="6346461" y="359596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立方体 269"/>
          <p:cNvSpPr/>
          <p:nvPr/>
        </p:nvSpPr>
        <p:spPr>
          <a:xfrm>
            <a:off x="7148176" y="321527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立方体 270"/>
          <p:cNvSpPr/>
          <p:nvPr/>
        </p:nvSpPr>
        <p:spPr>
          <a:xfrm>
            <a:off x="6963067" y="335929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立方体 271"/>
          <p:cNvSpPr/>
          <p:nvPr/>
        </p:nvSpPr>
        <p:spPr>
          <a:xfrm>
            <a:off x="6891059" y="345610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立方体 272"/>
          <p:cNvSpPr/>
          <p:nvPr/>
        </p:nvSpPr>
        <p:spPr>
          <a:xfrm>
            <a:off x="6743142" y="359596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立方体 273"/>
          <p:cNvSpPr/>
          <p:nvPr/>
        </p:nvSpPr>
        <p:spPr>
          <a:xfrm>
            <a:off x="7563938" y="321527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立方体 274"/>
          <p:cNvSpPr/>
          <p:nvPr/>
        </p:nvSpPr>
        <p:spPr>
          <a:xfrm>
            <a:off x="7401008" y="333562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立方体 275"/>
          <p:cNvSpPr/>
          <p:nvPr/>
        </p:nvSpPr>
        <p:spPr>
          <a:xfrm>
            <a:off x="7309743" y="345610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立方体 276"/>
          <p:cNvSpPr/>
          <p:nvPr/>
        </p:nvSpPr>
        <p:spPr>
          <a:xfrm>
            <a:off x="7155680" y="359415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立方体 277"/>
          <p:cNvSpPr/>
          <p:nvPr/>
        </p:nvSpPr>
        <p:spPr>
          <a:xfrm>
            <a:off x="7947768" y="3207475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立方体 278"/>
          <p:cNvSpPr/>
          <p:nvPr/>
        </p:nvSpPr>
        <p:spPr>
          <a:xfrm>
            <a:off x="7825637" y="333562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立方体 279"/>
          <p:cNvSpPr/>
          <p:nvPr/>
        </p:nvSpPr>
        <p:spPr>
          <a:xfrm>
            <a:off x="7731450" y="345610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立方体 280"/>
          <p:cNvSpPr/>
          <p:nvPr/>
        </p:nvSpPr>
        <p:spPr>
          <a:xfrm>
            <a:off x="7583533" y="359596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立方体 281"/>
          <p:cNvSpPr/>
          <p:nvPr/>
        </p:nvSpPr>
        <p:spPr>
          <a:xfrm>
            <a:off x="6902930" y="219936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立方体 282"/>
          <p:cNvSpPr/>
          <p:nvPr/>
        </p:nvSpPr>
        <p:spPr>
          <a:xfrm>
            <a:off x="6780799" y="2327515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立方体 283"/>
          <p:cNvSpPr/>
          <p:nvPr/>
        </p:nvSpPr>
        <p:spPr>
          <a:xfrm>
            <a:off x="6626222" y="249232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立方体 284"/>
          <p:cNvSpPr/>
          <p:nvPr/>
        </p:nvSpPr>
        <p:spPr>
          <a:xfrm>
            <a:off x="6505170" y="262269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立方体 285"/>
          <p:cNvSpPr/>
          <p:nvPr/>
        </p:nvSpPr>
        <p:spPr>
          <a:xfrm>
            <a:off x="7299611" y="219936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立方体 286"/>
          <p:cNvSpPr/>
          <p:nvPr/>
        </p:nvSpPr>
        <p:spPr>
          <a:xfrm>
            <a:off x="7149536" y="232751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立方体 287"/>
          <p:cNvSpPr/>
          <p:nvPr/>
        </p:nvSpPr>
        <p:spPr>
          <a:xfrm>
            <a:off x="6994959" y="249232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立方体 288"/>
          <p:cNvSpPr/>
          <p:nvPr/>
        </p:nvSpPr>
        <p:spPr>
          <a:xfrm>
            <a:off x="6902930" y="262450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立方体 289"/>
          <p:cNvSpPr/>
          <p:nvPr/>
        </p:nvSpPr>
        <p:spPr>
          <a:xfrm>
            <a:off x="7715373" y="219936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立方体 290"/>
          <p:cNvSpPr/>
          <p:nvPr/>
        </p:nvSpPr>
        <p:spPr>
          <a:xfrm>
            <a:off x="7565298" y="232751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立方体 291"/>
          <p:cNvSpPr/>
          <p:nvPr/>
        </p:nvSpPr>
        <p:spPr>
          <a:xfrm>
            <a:off x="7413643" y="249232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立方体 292"/>
          <p:cNvSpPr/>
          <p:nvPr/>
        </p:nvSpPr>
        <p:spPr>
          <a:xfrm>
            <a:off x="7315468" y="262269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立方体 293"/>
          <p:cNvSpPr/>
          <p:nvPr/>
        </p:nvSpPr>
        <p:spPr>
          <a:xfrm>
            <a:off x="8140002" y="219936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立方体 294"/>
          <p:cNvSpPr/>
          <p:nvPr/>
        </p:nvSpPr>
        <p:spPr>
          <a:xfrm>
            <a:off x="8017871" y="2327515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立方体 295"/>
          <p:cNvSpPr/>
          <p:nvPr/>
        </p:nvSpPr>
        <p:spPr>
          <a:xfrm>
            <a:off x="7869950" y="247499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立方体 296"/>
          <p:cNvSpPr/>
          <p:nvPr/>
        </p:nvSpPr>
        <p:spPr>
          <a:xfrm>
            <a:off x="7743321" y="2624508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0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8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5" fill="hold">
                      <p:stCondLst>
                        <p:cond delay="indefinite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3"/>
          <p:cNvSpPr>
            <a:spLocks noChangeArrowheads="1"/>
          </p:cNvSpPr>
          <p:nvPr/>
        </p:nvSpPr>
        <p:spPr bwMode="auto">
          <a:xfrm>
            <a:off x="2196505" y="836712"/>
            <a:ext cx="45357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列表的方法进行记录</a:t>
            </a:r>
            <a:endParaRPr lang="zh-CN" altLang="en-US" sz="4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6225" name="Group 81"/>
          <p:cNvGraphicFramePr>
            <a:graphicFrameLocks noGrp="1"/>
          </p:cNvGraphicFramePr>
          <p:nvPr/>
        </p:nvGraphicFramePr>
        <p:xfrm>
          <a:off x="179513" y="1787812"/>
          <a:ext cx="8641457" cy="4282248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792088"/>
                <a:gridCol w="2016224"/>
                <a:gridCol w="1944216"/>
                <a:gridCol w="1944216"/>
                <a:gridCol w="1944713"/>
              </a:tblGrid>
              <a:tr h="334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三面涂色的块数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两面涂色的块数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一面涂色的块数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没有涂色的块数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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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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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48" name="Text Box 80"/>
          <p:cNvSpPr txBox="1">
            <a:spLocks noChangeArrowheads="1"/>
          </p:cNvSpPr>
          <p:nvPr/>
        </p:nvSpPr>
        <p:spPr bwMode="auto">
          <a:xfrm>
            <a:off x="1763688" y="2846739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7249" name="Text Box 81"/>
          <p:cNvSpPr txBox="1">
            <a:spLocks noChangeArrowheads="1"/>
          </p:cNvSpPr>
          <p:nvPr/>
        </p:nvSpPr>
        <p:spPr bwMode="auto">
          <a:xfrm>
            <a:off x="3690317" y="2854677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250" name="Text Box 82"/>
          <p:cNvSpPr txBox="1">
            <a:spLocks noChangeArrowheads="1"/>
          </p:cNvSpPr>
          <p:nvPr/>
        </p:nvSpPr>
        <p:spPr bwMode="auto">
          <a:xfrm>
            <a:off x="5679008" y="2854677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251" name="Text Box 83"/>
          <p:cNvSpPr txBox="1">
            <a:spLocks noChangeArrowheads="1"/>
          </p:cNvSpPr>
          <p:nvPr/>
        </p:nvSpPr>
        <p:spPr bwMode="auto">
          <a:xfrm>
            <a:off x="7608391" y="2854677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227" name="Text Box 83"/>
          <p:cNvSpPr txBox="1">
            <a:spLocks noChangeArrowheads="1"/>
          </p:cNvSpPr>
          <p:nvPr/>
        </p:nvSpPr>
        <p:spPr bwMode="auto">
          <a:xfrm>
            <a:off x="270491" y="2839537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①</a:t>
            </a:r>
          </a:p>
        </p:txBody>
      </p:sp>
      <p:sp>
        <p:nvSpPr>
          <p:cNvPr id="6230" name="Text Box 86"/>
          <p:cNvSpPr txBox="1">
            <a:spLocks noChangeArrowheads="1"/>
          </p:cNvSpPr>
          <p:nvPr/>
        </p:nvSpPr>
        <p:spPr bwMode="auto">
          <a:xfrm>
            <a:off x="264917" y="3502515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②</a:t>
            </a:r>
          </a:p>
        </p:txBody>
      </p:sp>
      <p:sp>
        <p:nvSpPr>
          <p:cNvPr id="6231" name="Text Box 87"/>
          <p:cNvSpPr txBox="1">
            <a:spLocks noChangeArrowheads="1"/>
          </p:cNvSpPr>
          <p:nvPr/>
        </p:nvSpPr>
        <p:spPr bwMode="auto">
          <a:xfrm>
            <a:off x="264916" y="4142192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③</a:t>
            </a:r>
          </a:p>
        </p:txBody>
      </p:sp>
      <p:sp>
        <p:nvSpPr>
          <p:cNvPr id="6232" name="Text Box 88"/>
          <p:cNvSpPr txBox="1">
            <a:spLocks noChangeArrowheads="1"/>
          </p:cNvSpPr>
          <p:nvPr/>
        </p:nvSpPr>
        <p:spPr bwMode="auto">
          <a:xfrm>
            <a:off x="264915" y="4825358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Wingdings" panose="05000000000000000000" pitchFamily="2" charset="2"/>
              </a:rPr>
              <a:t>④</a:t>
            </a:r>
          </a:p>
        </p:txBody>
      </p:sp>
      <p:sp>
        <p:nvSpPr>
          <p:cNvPr id="6233" name="Text Box 89"/>
          <p:cNvSpPr txBox="1">
            <a:spLocks noChangeArrowheads="1"/>
          </p:cNvSpPr>
          <p:nvPr/>
        </p:nvSpPr>
        <p:spPr bwMode="auto">
          <a:xfrm>
            <a:off x="251520" y="5449908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Wingdings" panose="05000000000000000000" pitchFamily="2" charset="2"/>
              </a:rPr>
              <a:t>⑤</a:t>
            </a:r>
          </a:p>
        </p:txBody>
      </p:sp>
      <p:sp>
        <p:nvSpPr>
          <p:cNvPr id="13" name="Text Box 80"/>
          <p:cNvSpPr txBox="1">
            <a:spLocks noChangeArrowheads="1"/>
          </p:cNvSpPr>
          <p:nvPr/>
        </p:nvSpPr>
        <p:spPr bwMode="auto">
          <a:xfrm>
            <a:off x="1763688" y="3501008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14" name="Text Box 81"/>
          <p:cNvSpPr txBox="1">
            <a:spLocks noChangeArrowheads="1"/>
          </p:cNvSpPr>
          <p:nvPr/>
        </p:nvSpPr>
        <p:spPr bwMode="auto">
          <a:xfrm>
            <a:off x="3567994" y="3508946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12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Text Box 82"/>
          <p:cNvSpPr txBox="1">
            <a:spLocks noChangeArrowheads="1"/>
          </p:cNvSpPr>
          <p:nvPr/>
        </p:nvSpPr>
        <p:spPr bwMode="auto">
          <a:xfrm>
            <a:off x="5679008" y="3508946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6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Text Box 83"/>
          <p:cNvSpPr txBox="1">
            <a:spLocks noChangeArrowheads="1"/>
          </p:cNvSpPr>
          <p:nvPr/>
        </p:nvSpPr>
        <p:spPr bwMode="auto">
          <a:xfrm>
            <a:off x="7608391" y="3508946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Text Box 80"/>
          <p:cNvSpPr txBox="1">
            <a:spLocks noChangeArrowheads="1"/>
          </p:cNvSpPr>
          <p:nvPr/>
        </p:nvSpPr>
        <p:spPr bwMode="auto">
          <a:xfrm>
            <a:off x="1763688" y="4142883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18" name="Text Box 81"/>
          <p:cNvSpPr txBox="1">
            <a:spLocks noChangeArrowheads="1"/>
          </p:cNvSpPr>
          <p:nvPr/>
        </p:nvSpPr>
        <p:spPr bwMode="auto">
          <a:xfrm>
            <a:off x="3567994" y="4150821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24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Text Box 82"/>
          <p:cNvSpPr txBox="1">
            <a:spLocks noChangeArrowheads="1"/>
          </p:cNvSpPr>
          <p:nvPr/>
        </p:nvSpPr>
        <p:spPr bwMode="auto">
          <a:xfrm>
            <a:off x="5560665" y="4150821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24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" name="Text Box 83"/>
          <p:cNvSpPr txBox="1">
            <a:spLocks noChangeArrowheads="1"/>
          </p:cNvSpPr>
          <p:nvPr/>
        </p:nvSpPr>
        <p:spPr bwMode="auto">
          <a:xfrm>
            <a:off x="7608391" y="4150821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1" name="Text Box 76"/>
          <p:cNvSpPr txBox="1">
            <a:spLocks noChangeArrowheads="1"/>
          </p:cNvSpPr>
          <p:nvPr/>
        </p:nvSpPr>
        <p:spPr bwMode="auto">
          <a:xfrm>
            <a:off x="1769328" y="4759052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22" name="Text Box 77"/>
          <p:cNvSpPr txBox="1">
            <a:spLocks noChangeArrowheads="1"/>
          </p:cNvSpPr>
          <p:nvPr/>
        </p:nvSpPr>
        <p:spPr bwMode="auto">
          <a:xfrm>
            <a:off x="3531453" y="4797152"/>
            <a:ext cx="7096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36</a:t>
            </a:r>
          </a:p>
        </p:txBody>
      </p:sp>
      <p:sp>
        <p:nvSpPr>
          <p:cNvPr id="23" name="Text Box 78"/>
          <p:cNvSpPr txBox="1">
            <a:spLocks noChangeArrowheads="1"/>
          </p:cNvSpPr>
          <p:nvPr/>
        </p:nvSpPr>
        <p:spPr bwMode="auto">
          <a:xfrm>
            <a:off x="5534907" y="4757867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54</a:t>
            </a:r>
          </a:p>
        </p:txBody>
      </p:sp>
      <p:sp>
        <p:nvSpPr>
          <p:cNvPr id="24" name="Text Box 79"/>
          <p:cNvSpPr txBox="1">
            <a:spLocks noChangeArrowheads="1"/>
          </p:cNvSpPr>
          <p:nvPr/>
        </p:nvSpPr>
        <p:spPr bwMode="auto">
          <a:xfrm>
            <a:off x="7520840" y="4786039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27</a:t>
            </a:r>
          </a:p>
        </p:txBody>
      </p:sp>
      <p:sp>
        <p:nvSpPr>
          <p:cNvPr id="25" name="Text Box 80"/>
          <p:cNvSpPr txBox="1">
            <a:spLocks noChangeArrowheads="1"/>
          </p:cNvSpPr>
          <p:nvPr/>
        </p:nvSpPr>
        <p:spPr bwMode="auto">
          <a:xfrm>
            <a:off x="1738935" y="5443483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26" name="Text Box 81"/>
          <p:cNvSpPr txBox="1">
            <a:spLocks noChangeArrowheads="1"/>
          </p:cNvSpPr>
          <p:nvPr/>
        </p:nvSpPr>
        <p:spPr bwMode="auto">
          <a:xfrm>
            <a:off x="3507105" y="5344540"/>
            <a:ext cx="8042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ea typeface="宋体" panose="02010600030101010101" pitchFamily="2" charset="-122"/>
              </a:rPr>
              <a:t>48</a:t>
            </a:r>
          </a:p>
        </p:txBody>
      </p:sp>
      <p:sp>
        <p:nvSpPr>
          <p:cNvPr id="27" name="Text Box 82"/>
          <p:cNvSpPr txBox="1">
            <a:spLocks noChangeArrowheads="1"/>
          </p:cNvSpPr>
          <p:nvPr/>
        </p:nvSpPr>
        <p:spPr bwMode="auto">
          <a:xfrm>
            <a:off x="5494133" y="5344540"/>
            <a:ext cx="80605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ea typeface="宋体" panose="02010600030101010101" pitchFamily="2" charset="-122"/>
              </a:rPr>
              <a:t>96</a:t>
            </a:r>
          </a:p>
        </p:txBody>
      </p:sp>
      <p:sp>
        <p:nvSpPr>
          <p:cNvPr id="28" name="Text Box 83"/>
          <p:cNvSpPr txBox="1">
            <a:spLocks noChangeArrowheads="1"/>
          </p:cNvSpPr>
          <p:nvPr/>
        </p:nvSpPr>
        <p:spPr bwMode="auto">
          <a:xfrm>
            <a:off x="7513955" y="5344540"/>
            <a:ext cx="8024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64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55" name="Group 187"/>
          <p:cNvGrpSpPr/>
          <p:nvPr/>
        </p:nvGrpSpPr>
        <p:grpSpPr bwMode="auto">
          <a:xfrm>
            <a:off x="1738729" y="5401399"/>
            <a:ext cx="5008564" cy="608013"/>
            <a:chOff x="-522" y="2523"/>
            <a:chExt cx="3155" cy="383"/>
          </a:xfrm>
        </p:grpSpPr>
        <p:sp>
          <p:nvSpPr>
            <p:cNvPr id="7347" name="AutoShape 27"/>
            <p:cNvSpPr>
              <a:spLocks noChangeArrowheads="1"/>
            </p:cNvSpPr>
            <p:nvPr/>
          </p:nvSpPr>
          <p:spPr bwMode="auto">
            <a:xfrm>
              <a:off x="-522" y="2523"/>
              <a:ext cx="3106" cy="356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just" eaLnBrk="1" hangingPunct="1">
                <a:buFontTx/>
                <a:buNone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354" name="Rectangle 186"/>
            <p:cNvSpPr>
              <a:spLocks noChangeArrowheads="1"/>
            </p:cNvSpPr>
            <p:nvPr/>
          </p:nvSpPr>
          <p:spPr bwMode="auto">
            <a:xfrm>
              <a:off x="-522" y="2538"/>
              <a:ext cx="315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/>
                <a:t>观察上表，你能发现什么？</a:t>
              </a:r>
            </a:p>
          </p:txBody>
        </p:sp>
      </p:grpSp>
      <p:graphicFrame>
        <p:nvGraphicFramePr>
          <p:cNvPr id="11" name="Group 81"/>
          <p:cNvGraphicFramePr>
            <a:graphicFrameLocks noGrp="1"/>
          </p:cNvGraphicFramePr>
          <p:nvPr/>
        </p:nvGraphicFramePr>
        <p:xfrm>
          <a:off x="179512" y="764704"/>
          <a:ext cx="8641457" cy="4282248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792088"/>
                <a:gridCol w="2016224"/>
                <a:gridCol w="1944216"/>
                <a:gridCol w="1944216"/>
                <a:gridCol w="1944713"/>
              </a:tblGrid>
              <a:tr h="334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三面涂色的块数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两面涂色的块数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一面涂色的块数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没有涂色的块数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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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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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 Box 80"/>
          <p:cNvSpPr txBox="1">
            <a:spLocks noChangeArrowheads="1"/>
          </p:cNvSpPr>
          <p:nvPr/>
        </p:nvSpPr>
        <p:spPr bwMode="auto">
          <a:xfrm>
            <a:off x="1763687" y="1823631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13" name="Text Box 81"/>
          <p:cNvSpPr txBox="1">
            <a:spLocks noChangeArrowheads="1"/>
          </p:cNvSpPr>
          <p:nvPr/>
        </p:nvSpPr>
        <p:spPr bwMode="auto">
          <a:xfrm>
            <a:off x="3690316" y="1831569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Text Box 82"/>
          <p:cNvSpPr txBox="1">
            <a:spLocks noChangeArrowheads="1"/>
          </p:cNvSpPr>
          <p:nvPr/>
        </p:nvSpPr>
        <p:spPr bwMode="auto">
          <a:xfrm>
            <a:off x="5679007" y="1831569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Text Box 83"/>
          <p:cNvSpPr txBox="1">
            <a:spLocks noChangeArrowheads="1"/>
          </p:cNvSpPr>
          <p:nvPr/>
        </p:nvSpPr>
        <p:spPr bwMode="auto">
          <a:xfrm>
            <a:off x="7608390" y="1831569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Text Box 83"/>
          <p:cNvSpPr txBox="1">
            <a:spLocks noChangeArrowheads="1"/>
          </p:cNvSpPr>
          <p:nvPr/>
        </p:nvSpPr>
        <p:spPr bwMode="auto">
          <a:xfrm>
            <a:off x="270490" y="1816429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①</a:t>
            </a:r>
          </a:p>
        </p:txBody>
      </p:sp>
      <p:sp>
        <p:nvSpPr>
          <p:cNvPr id="17" name="Text Box 86"/>
          <p:cNvSpPr txBox="1">
            <a:spLocks noChangeArrowheads="1"/>
          </p:cNvSpPr>
          <p:nvPr/>
        </p:nvSpPr>
        <p:spPr bwMode="auto">
          <a:xfrm>
            <a:off x="264916" y="2479407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②</a:t>
            </a:r>
          </a:p>
        </p:txBody>
      </p:sp>
      <p:sp>
        <p:nvSpPr>
          <p:cNvPr id="18" name="Text Box 87"/>
          <p:cNvSpPr txBox="1">
            <a:spLocks noChangeArrowheads="1"/>
          </p:cNvSpPr>
          <p:nvPr/>
        </p:nvSpPr>
        <p:spPr bwMode="auto">
          <a:xfrm>
            <a:off x="264915" y="3119084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③</a:t>
            </a:r>
          </a:p>
        </p:txBody>
      </p:sp>
      <p:sp>
        <p:nvSpPr>
          <p:cNvPr id="19" name="Text Box 88"/>
          <p:cNvSpPr txBox="1">
            <a:spLocks noChangeArrowheads="1"/>
          </p:cNvSpPr>
          <p:nvPr/>
        </p:nvSpPr>
        <p:spPr bwMode="auto">
          <a:xfrm>
            <a:off x="264914" y="3802250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Wingdings" panose="05000000000000000000" pitchFamily="2" charset="2"/>
              </a:rPr>
              <a:t>④</a:t>
            </a:r>
          </a:p>
        </p:txBody>
      </p:sp>
      <p:sp>
        <p:nvSpPr>
          <p:cNvPr id="20" name="Text Box 89"/>
          <p:cNvSpPr txBox="1">
            <a:spLocks noChangeArrowheads="1"/>
          </p:cNvSpPr>
          <p:nvPr/>
        </p:nvSpPr>
        <p:spPr bwMode="auto">
          <a:xfrm>
            <a:off x="251519" y="4426800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Wingdings" panose="05000000000000000000" pitchFamily="2" charset="2"/>
              </a:rPr>
              <a:t>⑤</a:t>
            </a:r>
          </a:p>
        </p:txBody>
      </p:sp>
      <p:sp>
        <p:nvSpPr>
          <p:cNvPr id="21" name="Text Box 80"/>
          <p:cNvSpPr txBox="1">
            <a:spLocks noChangeArrowheads="1"/>
          </p:cNvSpPr>
          <p:nvPr/>
        </p:nvSpPr>
        <p:spPr bwMode="auto">
          <a:xfrm>
            <a:off x="1763687" y="2477900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22" name="Text Box 81"/>
          <p:cNvSpPr txBox="1">
            <a:spLocks noChangeArrowheads="1"/>
          </p:cNvSpPr>
          <p:nvPr/>
        </p:nvSpPr>
        <p:spPr bwMode="auto">
          <a:xfrm>
            <a:off x="3567993" y="2485838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12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" name="Text Box 82"/>
          <p:cNvSpPr txBox="1">
            <a:spLocks noChangeArrowheads="1"/>
          </p:cNvSpPr>
          <p:nvPr/>
        </p:nvSpPr>
        <p:spPr bwMode="auto">
          <a:xfrm>
            <a:off x="5679007" y="2485838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6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4" name="Text Box 83"/>
          <p:cNvSpPr txBox="1">
            <a:spLocks noChangeArrowheads="1"/>
          </p:cNvSpPr>
          <p:nvPr/>
        </p:nvSpPr>
        <p:spPr bwMode="auto">
          <a:xfrm>
            <a:off x="7608390" y="2485838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5" name="Text Box 80"/>
          <p:cNvSpPr txBox="1">
            <a:spLocks noChangeArrowheads="1"/>
          </p:cNvSpPr>
          <p:nvPr/>
        </p:nvSpPr>
        <p:spPr bwMode="auto">
          <a:xfrm>
            <a:off x="1763687" y="3119775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26" name="Text Box 81"/>
          <p:cNvSpPr txBox="1">
            <a:spLocks noChangeArrowheads="1"/>
          </p:cNvSpPr>
          <p:nvPr/>
        </p:nvSpPr>
        <p:spPr bwMode="auto">
          <a:xfrm>
            <a:off x="3567993" y="3127713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24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" name="Text Box 82"/>
          <p:cNvSpPr txBox="1">
            <a:spLocks noChangeArrowheads="1"/>
          </p:cNvSpPr>
          <p:nvPr/>
        </p:nvSpPr>
        <p:spPr bwMode="auto">
          <a:xfrm>
            <a:off x="5560664" y="3127713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24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8" name="Text Box 83"/>
          <p:cNvSpPr txBox="1">
            <a:spLocks noChangeArrowheads="1"/>
          </p:cNvSpPr>
          <p:nvPr/>
        </p:nvSpPr>
        <p:spPr bwMode="auto">
          <a:xfrm>
            <a:off x="7608390" y="3127713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 Box 76"/>
          <p:cNvSpPr txBox="1">
            <a:spLocks noChangeArrowheads="1"/>
          </p:cNvSpPr>
          <p:nvPr/>
        </p:nvSpPr>
        <p:spPr bwMode="auto">
          <a:xfrm>
            <a:off x="1769327" y="3735944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30" name="Text Box 77"/>
          <p:cNvSpPr txBox="1">
            <a:spLocks noChangeArrowheads="1"/>
          </p:cNvSpPr>
          <p:nvPr/>
        </p:nvSpPr>
        <p:spPr bwMode="auto">
          <a:xfrm>
            <a:off x="3531452" y="3774044"/>
            <a:ext cx="7096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36</a:t>
            </a:r>
          </a:p>
        </p:txBody>
      </p:sp>
      <p:sp>
        <p:nvSpPr>
          <p:cNvPr id="31" name="Text Box 78"/>
          <p:cNvSpPr txBox="1">
            <a:spLocks noChangeArrowheads="1"/>
          </p:cNvSpPr>
          <p:nvPr/>
        </p:nvSpPr>
        <p:spPr bwMode="auto">
          <a:xfrm>
            <a:off x="5534906" y="3734759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54</a:t>
            </a:r>
          </a:p>
        </p:txBody>
      </p:sp>
      <p:sp>
        <p:nvSpPr>
          <p:cNvPr id="32" name="Text Box 79"/>
          <p:cNvSpPr txBox="1">
            <a:spLocks noChangeArrowheads="1"/>
          </p:cNvSpPr>
          <p:nvPr/>
        </p:nvSpPr>
        <p:spPr bwMode="auto">
          <a:xfrm>
            <a:off x="7520839" y="3762931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27</a:t>
            </a:r>
          </a:p>
        </p:txBody>
      </p:sp>
      <p:sp>
        <p:nvSpPr>
          <p:cNvPr id="33" name="Text Box 80"/>
          <p:cNvSpPr txBox="1">
            <a:spLocks noChangeArrowheads="1"/>
          </p:cNvSpPr>
          <p:nvPr/>
        </p:nvSpPr>
        <p:spPr bwMode="auto">
          <a:xfrm>
            <a:off x="1738934" y="4420375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34" name="Text Box 81"/>
          <p:cNvSpPr txBox="1">
            <a:spLocks noChangeArrowheads="1"/>
          </p:cNvSpPr>
          <p:nvPr/>
        </p:nvSpPr>
        <p:spPr bwMode="auto">
          <a:xfrm>
            <a:off x="3507104" y="4321432"/>
            <a:ext cx="8042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ea typeface="宋体" panose="02010600030101010101" pitchFamily="2" charset="-122"/>
              </a:rPr>
              <a:t>48</a:t>
            </a:r>
          </a:p>
        </p:txBody>
      </p:sp>
      <p:sp>
        <p:nvSpPr>
          <p:cNvPr id="35" name="Text Box 82"/>
          <p:cNvSpPr txBox="1">
            <a:spLocks noChangeArrowheads="1"/>
          </p:cNvSpPr>
          <p:nvPr/>
        </p:nvSpPr>
        <p:spPr bwMode="auto">
          <a:xfrm>
            <a:off x="5351778" y="4321432"/>
            <a:ext cx="80605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96</a:t>
            </a:r>
          </a:p>
        </p:txBody>
      </p:sp>
      <p:sp>
        <p:nvSpPr>
          <p:cNvPr id="36" name="Text Box 83"/>
          <p:cNvSpPr txBox="1">
            <a:spLocks noChangeArrowheads="1"/>
          </p:cNvSpPr>
          <p:nvPr/>
        </p:nvSpPr>
        <p:spPr bwMode="auto">
          <a:xfrm>
            <a:off x="7513954" y="4321432"/>
            <a:ext cx="8024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64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49" name="Picture 181" descr="45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8" y="2780928"/>
            <a:ext cx="1492250" cy="17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360" name="Group 192"/>
          <p:cNvGrpSpPr/>
          <p:nvPr/>
        </p:nvGrpSpPr>
        <p:grpSpPr bwMode="auto">
          <a:xfrm>
            <a:off x="1825084" y="3693079"/>
            <a:ext cx="7139404" cy="2760257"/>
            <a:chOff x="1151" y="2114"/>
            <a:chExt cx="4341" cy="1454"/>
          </a:xfrm>
        </p:grpSpPr>
        <p:sp>
          <p:nvSpPr>
            <p:cNvPr id="7351" name="AutoShape 27"/>
            <p:cNvSpPr>
              <a:spLocks noChangeArrowheads="1"/>
            </p:cNvSpPr>
            <p:nvPr/>
          </p:nvSpPr>
          <p:spPr bwMode="auto">
            <a:xfrm>
              <a:off x="1151" y="2147"/>
              <a:ext cx="4341" cy="1160"/>
            </a:xfrm>
            <a:prstGeom prst="wedgeRoundRectCallout">
              <a:avLst>
                <a:gd name="adj1" fmla="val -62542"/>
                <a:gd name="adj2" fmla="val -1616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algn="just" eaLnBrk="1" hangingPunct="1">
                <a:buFontTx/>
                <a:buNone/>
              </a:pPr>
              <a:endParaRPr lang="zh-CN" altLang="zh-CN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57" name="Rectangle 189"/>
            <p:cNvSpPr>
              <a:spLocks noChangeArrowheads="1"/>
            </p:cNvSpPr>
            <p:nvPr/>
          </p:nvSpPr>
          <p:spPr bwMode="auto">
            <a:xfrm>
              <a:off x="1196" y="2114"/>
              <a:ext cx="4250" cy="1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在顶点位置的正方体露出3个面，三面涂色的块数与顶点数相同，无论是哪一种正方体都是</a:t>
              </a:r>
              <a:r>
                <a:rPr lang="en-US" altLang="zh-CN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r>
                <a: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个。</a:t>
              </a:r>
              <a:endPara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4" name="立方体 53"/>
          <p:cNvSpPr/>
          <p:nvPr/>
        </p:nvSpPr>
        <p:spPr>
          <a:xfrm>
            <a:off x="1083689" y="1628800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945551" y="176041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1071286" y="120433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945551" y="1340768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1472648" y="162397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1346914" y="176041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1472649" y="120433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1346914" y="1340767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901140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775406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621909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3308440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3182706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3029209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3718888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3593154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立方体 69"/>
          <p:cNvSpPr/>
          <p:nvPr/>
        </p:nvSpPr>
        <p:spPr>
          <a:xfrm>
            <a:off x="3439657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立方体 70"/>
          <p:cNvSpPr/>
          <p:nvPr/>
        </p:nvSpPr>
        <p:spPr>
          <a:xfrm>
            <a:off x="2911698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立方体 71"/>
          <p:cNvSpPr/>
          <p:nvPr/>
        </p:nvSpPr>
        <p:spPr>
          <a:xfrm>
            <a:off x="2763339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立方体 72"/>
          <p:cNvSpPr/>
          <p:nvPr/>
        </p:nvSpPr>
        <p:spPr>
          <a:xfrm>
            <a:off x="2639492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立方体 74"/>
          <p:cNvSpPr/>
          <p:nvPr/>
        </p:nvSpPr>
        <p:spPr>
          <a:xfrm>
            <a:off x="3318998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立方体 75"/>
          <p:cNvSpPr/>
          <p:nvPr/>
        </p:nvSpPr>
        <p:spPr>
          <a:xfrm>
            <a:off x="3170639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立方体 76"/>
          <p:cNvSpPr/>
          <p:nvPr/>
        </p:nvSpPr>
        <p:spPr>
          <a:xfrm>
            <a:off x="3046792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立方体 77"/>
          <p:cNvSpPr/>
          <p:nvPr/>
        </p:nvSpPr>
        <p:spPr>
          <a:xfrm>
            <a:off x="3729446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立方体 78"/>
          <p:cNvSpPr/>
          <p:nvPr/>
        </p:nvSpPr>
        <p:spPr>
          <a:xfrm>
            <a:off x="3581087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立方体 79"/>
          <p:cNvSpPr/>
          <p:nvPr/>
        </p:nvSpPr>
        <p:spPr>
          <a:xfrm>
            <a:off x="3457240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立方体 80"/>
          <p:cNvSpPr/>
          <p:nvPr/>
        </p:nvSpPr>
        <p:spPr>
          <a:xfrm>
            <a:off x="2907015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立方体 81"/>
          <p:cNvSpPr/>
          <p:nvPr/>
        </p:nvSpPr>
        <p:spPr>
          <a:xfrm>
            <a:off x="2781281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立方体 82"/>
          <p:cNvSpPr/>
          <p:nvPr/>
        </p:nvSpPr>
        <p:spPr>
          <a:xfrm>
            <a:off x="2627784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立方体 83"/>
          <p:cNvSpPr/>
          <p:nvPr/>
        </p:nvSpPr>
        <p:spPr>
          <a:xfrm>
            <a:off x="3314315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立方体 84"/>
          <p:cNvSpPr/>
          <p:nvPr/>
        </p:nvSpPr>
        <p:spPr>
          <a:xfrm>
            <a:off x="3188581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立方体 85"/>
          <p:cNvSpPr/>
          <p:nvPr/>
        </p:nvSpPr>
        <p:spPr>
          <a:xfrm>
            <a:off x="3035084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立方体 86"/>
          <p:cNvSpPr/>
          <p:nvPr/>
        </p:nvSpPr>
        <p:spPr>
          <a:xfrm>
            <a:off x="3724763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立方体 87"/>
          <p:cNvSpPr/>
          <p:nvPr/>
        </p:nvSpPr>
        <p:spPr>
          <a:xfrm>
            <a:off x="3599029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立方体 88"/>
          <p:cNvSpPr/>
          <p:nvPr/>
        </p:nvSpPr>
        <p:spPr>
          <a:xfrm>
            <a:off x="3445532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立方体 89"/>
          <p:cNvSpPr/>
          <p:nvPr/>
        </p:nvSpPr>
        <p:spPr>
          <a:xfrm>
            <a:off x="2914963" y="213285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立方体 90"/>
          <p:cNvSpPr/>
          <p:nvPr/>
        </p:nvSpPr>
        <p:spPr>
          <a:xfrm>
            <a:off x="2789229" y="228090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立方体 91"/>
          <p:cNvSpPr/>
          <p:nvPr/>
        </p:nvSpPr>
        <p:spPr>
          <a:xfrm>
            <a:off x="2635732" y="242838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立方体 92"/>
          <p:cNvSpPr/>
          <p:nvPr/>
        </p:nvSpPr>
        <p:spPr>
          <a:xfrm>
            <a:off x="3322263" y="213285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立方体 93"/>
          <p:cNvSpPr/>
          <p:nvPr/>
        </p:nvSpPr>
        <p:spPr>
          <a:xfrm>
            <a:off x="3196529" y="228090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立方体 94"/>
          <p:cNvSpPr/>
          <p:nvPr/>
        </p:nvSpPr>
        <p:spPr>
          <a:xfrm>
            <a:off x="3043032" y="242838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立方体 95"/>
          <p:cNvSpPr/>
          <p:nvPr/>
        </p:nvSpPr>
        <p:spPr>
          <a:xfrm>
            <a:off x="3732711" y="213285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立方体 96"/>
          <p:cNvSpPr/>
          <p:nvPr/>
        </p:nvSpPr>
        <p:spPr>
          <a:xfrm>
            <a:off x="3606977" y="228090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立方体 97"/>
          <p:cNvSpPr/>
          <p:nvPr/>
        </p:nvSpPr>
        <p:spPr>
          <a:xfrm>
            <a:off x="3453480" y="242838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立方体 98"/>
          <p:cNvSpPr/>
          <p:nvPr/>
        </p:nvSpPr>
        <p:spPr>
          <a:xfrm>
            <a:off x="2925521" y="170828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立方体 99"/>
          <p:cNvSpPr/>
          <p:nvPr/>
        </p:nvSpPr>
        <p:spPr>
          <a:xfrm>
            <a:off x="2777162" y="187723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立方体 100"/>
          <p:cNvSpPr/>
          <p:nvPr/>
        </p:nvSpPr>
        <p:spPr>
          <a:xfrm>
            <a:off x="2653315" y="200447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立方体 101"/>
          <p:cNvSpPr/>
          <p:nvPr/>
        </p:nvSpPr>
        <p:spPr>
          <a:xfrm>
            <a:off x="3332821" y="170828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立方体 102"/>
          <p:cNvSpPr/>
          <p:nvPr/>
        </p:nvSpPr>
        <p:spPr>
          <a:xfrm>
            <a:off x="3184462" y="187723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立方体 103"/>
          <p:cNvSpPr/>
          <p:nvPr/>
        </p:nvSpPr>
        <p:spPr>
          <a:xfrm>
            <a:off x="3060615" y="200447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立方体 104"/>
          <p:cNvSpPr/>
          <p:nvPr/>
        </p:nvSpPr>
        <p:spPr>
          <a:xfrm>
            <a:off x="2920838" y="12860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立方体 105"/>
          <p:cNvSpPr/>
          <p:nvPr/>
        </p:nvSpPr>
        <p:spPr>
          <a:xfrm>
            <a:off x="3743269" y="170828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立方体 106"/>
          <p:cNvSpPr/>
          <p:nvPr/>
        </p:nvSpPr>
        <p:spPr>
          <a:xfrm>
            <a:off x="3594910" y="187723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立方体 107"/>
          <p:cNvSpPr/>
          <p:nvPr/>
        </p:nvSpPr>
        <p:spPr>
          <a:xfrm>
            <a:off x="3471063" y="200447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立方体 108"/>
          <p:cNvSpPr/>
          <p:nvPr/>
        </p:nvSpPr>
        <p:spPr>
          <a:xfrm>
            <a:off x="2795104" y="143412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立方体 109"/>
          <p:cNvSpPr/>
          <p:nvPr/>
        </p:nvSpPr>
        <p:spPr>
          <a:xfrm>
            <a:off x="2641607" y="15815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立方体 111"/>
          <p:cNvSpPr/>
          <p:nvPr/>
        </p:nvSpPr>
        <p:spPr>
          <a:xfrm>
            <a:off x="3328138" y="128607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立方体 110"/>
          <p:cNvSpPr/>
          <p:nvPr/>
        </p:nvSpPr>
        <p:spPr>
          <a:xfrm>
            <a:off x="3738586" y="12860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立方体 112"/>
          <p:cNvSpPr/>
          <p:nvPr/>
        </p:nvSpPr>
        <p:spPr>
          <a:xfrm>
            <a:off x="3202404" y="143412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立方体 113"/>
          <p:cNvSpPr/>
          <p:nvPr/>
        </p:nvSpPr>
        <p:spPr>
          <a:xfrm>
            <a:off x="3048907" y="158159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立方体 114"/>
          <p:cNvSpPr/>
          <p:nvPr/>
        </p:nvSpPr>
        <p:spPr>
          <a:xfrm>
            <a:off x="3612852" y="143412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3459355" y="15815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5929322" y="2172205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立方体 117"/>
          <p:cNvSpPr/>
          <p:nvPr/>
        </p:nvSpPr>
        <p:spPr>
          <a:xfrm>
            <a:off x="5807191" y="230035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立方体 118"/>
          <p:cNvSpPr/>
          <p:nvPr/>
        </p:nvSpPr>
        <p:spPr>
          <a:xfrm>
            <a:off x="5685060" y="241303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立方体 119"/>
          <p:cNvSpPr/>
          <p:nvPr/>
        </p:nvSpPr>
        <p:spPr>
          <a:xfrm>
            <a:off x="5565087" y="255705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立方体 120"/>
          <p:cNvSpPr/>
          <p:nvPr/>
        </p:nvSpPr>
        <p:spPr>
          <a:xfrm>
            <a:off x="6326003" y="2172205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立方体 121"/>
          <p:cNvSpPr/>
          <p:nvPr/>
        </p:nvSpPr>
        <p:spPr>
          <a:xfrm>
            <a:off x="6203872" y="230035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立方体 122"/>
          <p:cNvSpPr/>
          <p:nvPr/>
        </p:nvSpPr>
        <p:spPr>
          <a:xfrm>
            <a:off x="6081741" y="241303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立方体 123"/>
          <p:cNvSpPr/>
          <p:nvPr/>
        </p:nvSpPr>
        <p:spPr>
          <a:xfrm>
            <a:off x="5961768" y="255705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立方体 124"/>
          <p:cNvSpPr/>
          <p:nvPr/>
        </p:nvSpPr>
        <p:spPr>
          <a:xfrm>
            <a:off x="6741765" y="2172205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立方体 125"/>
          <p:cNvSpPr/>
          <p:nvPr/>
        </p:nvSpPr>
        <p:spPr>
          <a:xfrm>
            <a:off x="6619634" y="230035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立方体 126"/>
          <p:cNvSpPr/>
          <p:nvPr/>
        </p:nvSpPr>
        <p:spPr>
          <a:xfrm>
            <a:off x="6500425" y="241303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立方体 127"/>
          <p:cNvSpPr/>
          <p:nvPr/>
        </p:nvSpPr>
        <p:spPr>
          <a:xfrm>
            <a:off x="6374306" y="255523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立方体 128"/>
          <p:cNvSpPr/>
          <p:nvPr/>
        </p:nvSpPr>
        <p:spPr>
          <a:xfrm>
            <a:off x="7166394" y="2172205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立方体 129"/>
          <p:cNvSpPr/>
          <p:nvPr/>
        </p:nvSpPr>
        <p:spPr>
          <a:xfrm>
            <a:off x="7044263" y="230035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立方体 130"/>
          <p:cNvSpPr/>
          <p:nvPr/>
        </p:nvSpPr>
        <p:spPr>
          <a:xfrm>
            <a:off x="6922132" y="241303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立方体 131"/>
          <p:cNvSpPr/>
          <p:nvPr/>
        </p:nvSpPr>
        <p:spPr>
          <a:xfrm>
            <a:off x="6802159" y="255705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立方体 132"/>
          <p:cNvSpPr/>
          <p:nvPr/>
        </p:nvSpPr>
        <p:spPr>
          <a:xfrm>
            <a:off x="5929322" y="172609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立方体 133"/>
          <p:cNvSpPr/>
          <p:nvPr/>
        </p:nvSpPr>
        <p:spPr>
          <a:xfrm>
            <a:off x="5807191" y="185424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立方体 134"/>
          <p:cNvSpPr/>
          <p:nvPr/>
        </p:nvSpPr>
        <p:spPr>
          <a:xfrm>
            <a:off x="5685060" y="199188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立方体 135"/>
          <p:cNvSpPr/>
          <p:nvPr/>
        </p:nvSpPr>
        <p:spPr>
          <a:xfrm>
            <a:off x="5565087" y="212406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立方体 136"/>
          <p:cNvSpPr/>
          <p:nvPr/>
        </p:nvSpPr>
        <p:spPr>
          <a:xfrm>
            <a:off x="6326003" y="172609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立方体 137"/>
          <p:cNvSpPr/>
          <p:nvPr/>
        </p:nvSpPr>
        <p:spPr>
          <a:xfrm>
            <a:off x="6203872" y="185424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立方体 138"/>
          <p:cNvSpPr/>
          <p:nvPr/>
        </p:nvSpPr>
        <p:spPr>
          <a:xfrm>
            <a:off x="6081741" y="199188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立方体 139"/>
          <p:cNvSpPr/>
          <p:nvPr/>
        </p:nvSpPr>
        <p:spPr>
          <a:xfrm>
            <a:off x="5961768" y="212406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立方体 140"/>
          <p:cNvSpPr/>
          <p:nvPr/>
        </p:nvSpPr>
        <p:spPr>
          <a:xfrm>
            <a:off x="6741765" y="172609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立方体 141"/>
          <p:cNvSpPr/>
          <p:nvPr/>
        </p:nvSpPr>
        <p:spPr>
          <a:xfrm>
            <a:off x="6619634" y="185424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立方体 142"/>
          <p:cNvSpPr/>
          <p:nvPr/>
        </p:nvSpPr>
        <p:spPr>
          <a:xfrm>
            <a:off x="6500425" y="199188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立方体 143"/>
          <p:cNvSpPr/>
          <p:nvPr/>
        </p:nvSpPr>
        <p:spPr>
          <a:xfrm>
            <a:off x="6374306" y="212225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立方体 144"/>
          <p:cNvSpPr/>
          <p:nvPr/>
        </p:nvSpPr>
        <p:spPr>
          <a:xfrm>
            <a:off x="7166394" y="172609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立方体 145"/>
          <p:cNvSpPr/>
          <p:nvPr/>
        </p:nvSpPr>
        <p:spPr>
          <a:xfrm>
            <a:off x="7044263" y="185424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立方体 146"/>
          <p:cNvSpPr/>
          <p:nvPr/>
        </p:nvSpPr>
        <p:spPr>
          <a:xfrm>
            <a:off x="6922132" y="199188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立方体 147"/>
          <p:cNvSpPr/>
          <p:nvPr/>
        </p:nvSpPr>
        <p:spPr>
          <a:xfrm>
            <a:off x="6802159" y="212406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立方体 148"/>
          <p:cNvSpPr/>
          <p:nvPr/>
        </p:nvSpPr>
        <p:spPr>
          <a:xfrm>
            <a:off x="5985146" y="1348568"/>
            <a:ext cx="552410" cy="512114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立方体 149"/>
          <p:cNvSpPr/>
          <p:nvPr/>
        </p:nvSpPr>
        <p:spPr>
          <a:xfrm>
            <a:off x="5846682" y="1490285"/>
            <a:ext cx="552410" cy="512114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立方体 150"/>
          <p:cNvSpPr/>
          <p:nvPr/>
        </p:nvSpPr>
        <p:spPr>
          <a:xfrm>
            <a:off x="5700085" y="1597072"/>
            <a:ext cx="552410" cy="512114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立方体 151"/>
          <p:cNvSpPr/>
          <p:nvPr/>
        </p:nvSpPr>
        <p:spPr>
          <a:xfrm>
            <a:off x="5580112" y="1729260"/>
            <a:ext cx="552410" cy="512114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立方体 152"/>
          <p:cNvSpPr/>
          <p:nvPr/>
        </p:nvSpPr>
        <p:spPr>
          <a:xfrm>
            <a:off x="6381827" y="1348568"/>
            <a:ext cx="552410" cy="512114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立方体 153"/>
          <p:cNvSpPr/>
          <p:nvPr/>
        </p:nvSpPr>
        <p:spPr>
          <a:xfrm>
            <a:off x="6196718" y="1492584"/>
            <a:ext cx="552410" cy="512114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立方体 154"/>
          <p:cNvSpPr/>
          <p:nvPr/>
        </p:nvSpPr>
        <p:spPr>
          <a:xfrm>
            <a:off x="6124710" y="1589399"/>
            <a:ext cx="552410" cy="512114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立方体 155"/>
          <p:cNvSpPr/>
          <p:nvPr/>
        </p:nvSpPr>
        <p:spPr>
          <a:xfrm>
            <a:off x="5976793" y="1729260"/>
            <a:ext cx="552410" cy="512114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立方体 156"/>
          <p:cNvSpPr/>
          <p:nvPr/>
        </p:nvSpPr>
        <p:spPr>
          <a:xfrm>
            <a:off x="6797589" y="1348568"/>
            <a:ext cx="552410" cy="512114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立方体 157"/>
          <p:cNvSpPr/>
          <p:nvPr/>
        </p:nvSpPr>
        <p:spPr>
          <a:xfrm>
            <a:off x="6634659" y="1468920"/>
            <a:ext cx="552410" cy="512114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立方体 158"/>
          <p:cNvSpPr/>
          <p:nvPr/>
        </p:nvSpPr>
        <p:spPr>
          <a:xfrm>
            <a:off x="6543394" y="1589399"/>
            <a:ext cx="552410" cy="512114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立方体 159"/>
          <p:cNvSpPr/>
          <p:nvPr/>
        </p:nvSpPr>
        <p:spPr>
          <a:xfrm>
            <a:off x="6389331" y="1727446"/>
            <a:ext cx="552410" cy="512114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立方体 160"/>
          <p:cNvSpPr/>
          <p:nvPr/>
        </p:nvSpPr>
        <p:spPr>
          <a:xfrm>
            <a:off x="7181419" y="1340768"/>
            <a:ext cx="552410" cy="512114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立方体 161"/>
          <p:cNvSpPr/>
          <p:nvPr/>
        </p:nvSpPr>
        <p:spPr>
          <a:xfrm>
            <a:off x="7059288" y="1468920"/>
            <a:ext cx="552410" cy="512114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立方体 162"/>
          <p:cNvSpPr/>
          <p:nvPr/>
        </p:nvSpPr>
        <p:spPr>
          <a:xfrm>
            <a:off x="6965101" y="1589399"/>
            <a:ext cx="552410" cy="512114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立方体 163"/>
          <p:cNvSpPr/>
          <p:nvPr/>
        </p:nvSpPr>
        <p:spPr>
          <a:xfrm>
            <a:off x="6817184" y="1729260"/>
            <a:ext cx="552410" cy="512114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立方体 164"/>
          <p:cNvSpPr/>
          <p:nvPr/>
        </p:nvSpPr>
        <p:spPr>
          <a:xfrm>
            <a:off x="5968592" y="88726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立方体 165"/>
          <p:cNvSpPr/>
          <p:nvPr/>
        </p:nvSpPr>
        <p:spPr>
          <a:xfrm>
            <a:off x="5846461" y="101541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立方体 166"/>
          <p:cNvSpPr/>
          <p:nvPr/>
        </p:nvSpPr>
        <p:spPr>
          <a:xfrm>
            <a:off x="5691884" y="118022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立方体 167"/>
          <p:cNvSpPr/>
          <p:nvPr/>
        </p:nvSpPr>
        <p:spPr>
          <a:xfrm>
            <a:off x="5570832" y="1310597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立方体 168"/>
          <p:cNvSpPr/>
          <p:nvPr/>
        </p:nvSpPr>
        <p:spPr>
          <a:xfrm>
            <a:off x="6365273" y="8872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立方体 169"/>
          <p:cNvSpPr/>
          <p:nvPr/>
        </p:nvSpPr>
        <p:spPr>
          <a:xfrm>
            <a:off x="6215198" y="101541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立方体 170"/>
          <p:cNvSpPr/>
          <p:nvPr/>
        </p:nvSpPr>
        <p:spPr>
          <a:xfrm>
            <a:off x="6060621" y="118022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立方体 171"/>
          <p:cNvSpPr/>
          <p:nvPr/>
        </p:nvSpPr>
        <p:spPr>
          <a:xfrm>
            <a:off x="5968592" y="131241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立方体 172"/>
          <p:cNvSpPr/>
          <p:nvPr/>
        </p:nvSpPr>
        <p:spPr>
          <a:xfrm>
            <a:off x="6781035" y="8872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立方体 173"/>
          <p:cNvSpPr/>
          <p:nvPr/>
        </p:nvSpPr>
        <p:spPr>
          <a:xfrm>
            <a:off x="6630960" y="101541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立方体 174"/>
          <p:cNvSpPr/>
          <p:nvPr/>
        </p:nvSpPr>
        <p:spPr>
          <a:xfrm>
            <a:off x="6479305" y="118022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立方体 175"/>
          <p:cNvSpPr/>
          <p:nvPr/>
        </p:nvSpPr>
        <p:spPr>
          <a:xfrm>
            <a:off x="6381130" y="131059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立方体 176"/>
          <p:cNvSpPr/>
          <p:nvPr/>
        </p:nvSpPr>
        <p:spPr>
          <a:xfrm>
            <a:off x="7205664" y="88726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立方体 177"/>
          <p:cNvSpPr/>
          <p:nvPr/>
        </p:nvSpPr>
        <p:spPr>
          <a:xfrm>
            <a:off x="7083533" y="101541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立方体 178"/>
          <p:cNvSpPr/>
          <p:nvPr/>
        </p:nvSpPr>
        <p:spPr>
          <a:xfrm>
            <a:off x="6935612" y="116289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立方体 179"/>
          <p:cNvSpPr/>
          <p:nvPr/>
        </p:nvSpPr>
        <p:spPr>
          <a:xfrm>
            <a:off x="6808983" y="131241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90" grpId="0" animBg="1"/>
      <p:bldP spid="92" grpId="0" animBg="1"/>
      <p:bldP spid="96" grpId="0" animBg="1"/>
      <p:bldP spid="98" grpId="0" animBg="1"/>
      <p:bldP spid="105" grpId="0" animBg="1"/>
      <p:bldP spid="110" grpId="0" animBg="1"/>
      <p:bldP spid="111" grpId="0" animBg="1"/>
      <p:bldP spid="116" grpId="0" animBg="1"/>
      <p:bldP spid="117" grpId="0" animBg="1"/>
      <p:bldP spid="120" grpId="0" animBg="1"/>
      <p:bldP spid="129" grpId="0" animBg="1"/>
      <p:bldP spid="132" grpId="0" animBg="1"/>
      <p:bldP spid="165" grpId="0" animBg="1"/>
      <p:bldP spid="168" grpId="0" animBg="1"/>
      <p:bldP spid="177" grpId="0" animBg="1"/>
      <p:bldP spid="1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立方体 53"/>
          <p:cNvSpPr/>
          <p:nvPr/>
        </p:nvSpPr>
        <p:spPr>
          <a:xfrm>
            <a:off x="1083689" y="1628800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945551" y="176041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1071286" y="120433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945551" y="1340768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1472648" y="162397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1346914" y="176041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1472649" y="120433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1346914" y="1340767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901140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775406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621909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3308440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3182706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3029209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3718888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3593154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立方体 69"/>
          <p:cNvSpPr/>
          <p:nvPr/>
        </p:nvSpPr>
        <p:spPr>
          <a:xfrm>
            <a:off x="3439657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立方体 70"/>
          <p:cNvSpPr/>
          <p:nvPr/>
        </p:nvSpPr>
        <p:spPr>
          <a:xfrm>
            <a:off x="2911698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立方体 71"/>
          <p:cNvSpPr/>
          <p:nvPr/>
        </p:nvSpPr>
        <p:spPr>
          <a:xfrm>
            <a:off x="2763339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立方体 72"/>
          <p:cNvSpPr/>
          <p:nvPr/>
        </p:nvSpPr>
        <p:spPr>
          <a:xfrm>
            <a:off x="2639492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立方体 74"/>
          <p:cNvSpPr/>
          <p:nvPr/>
        </p:nvSpPr>
        <p:spPr>
          <a:xfrm>
            <a:off x="3318998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立方体 75"/>
          <p:cNvSpPr/>
          <p:nvPr/>
        </p:nvSpPr>
        <p:spPr>
          <a:xfrm>
            <a:off x="3170639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立方体 76"/>
          <p:cNvSpPr/>
          <p:nvPr/>
        </p:nvSpPr>
        <p:spPr>
          <a:xfrm>
            <a:off x="3046792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立方体 77"/>
          <p:cNvSpPr/>
          <p:nvPr/>
        </p:nvSpPr>
        <p:spPr>
          <a:xfrm>
            <a:off x="3729446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立方体 78"/>
          <p:cNvSpPr/>
          <p:nvPr/>
        </p:nvSpPr>
        <p:spPr>
          <a:xfrm>
            <a:off x="3581087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立方体 79"/>
          <p:cNvSpPr/>
          <p:nvPr/>
        </p:nvSpPr>
        <p:spPr>
          <a:xfrm>
            <a:off x="3457240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立方体 80"/>
          <p:cNvSpPr/>
          <p:nvPr/>
        </p:nvSpPr>
        <p:spPr>
          <a:xfrm>
            <a:off x="2907015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立方体 81"/>
          <p:cNvSpPr/>
          <p:nvPr/>
        </p:nvSpPr>
        <p:spPr>
          <a:xfrm>
            <a:off x="2781281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立方体 82"/>
          <p:cNvSpPr/>
          <p:nvPr/>
        </p:nvSpPr>
        <p:spPr>
          <a:xfrm>
            <a:off x="2627784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立方体 83"/>
          <p:cNvSpPr/>
          <p:nvPr/>
        </p:nvSpPr>
        <p:spPr>
          <a:xfrm>
            <a:off x="3314315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立方体 84"/>
          <p:cNvSpPr/>
          <p:nvPr/>
        </p:nvSpPr>
        <p:spPr>
          <a:xfrm>
            <a:off x="3188581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立方体 85"/>
          <p:cNvSpPr/>
          <p:nvPr/>
        </p:nvSpPr>
        <p:spPr>
          <a:xfrm>
            <a:off x="3035084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立方体 86"/>
          <p:cNvSpPr/>
          <p:nvPr/>
        </p:nvSpPr>
        <p:spPr>
          <a:xfrm>
            <a:off x="3724763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立方体 87"/>
          <p:cNvSpPr/>
          <p:nvPr/>
        </p:nvSpPr>
        <p:spPr>
          <a:xfrm>
            <a:off x="3599029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立方体 88"/>
          <p:cNvSpPr/>
          <p:nvPr/>
        </p:nvSpPr>
        <p:spPr>
          <a:xfrm>
            <a:off x="3445532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立方体 89"/>
          <p:cNvSpPr/>
          <p:nvPr/>
        </p:nvSpPr>
        <p:spPr>
          <a:xfrm>
            <a:off x="2914963" y="213285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立方体 90"/>
          <p:cNvSpPr/>
          <p:nvPr/>
        </p:nvSpPr>
        <p:spPr>
          <a:xfrm>
            <a:off x="2789229" y="228090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立方体 91"/>
          <p:cNvSpPr/>
          <p:nvPr/>
        </p:nvSpPr>
        <p:spPr>
          <a:xfrm>
            <a:off x="2635732" y="242838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立方体 92"/>
          <p:cNvSpPr/>
          <p:nvPr/>
        </p:nvSpPr>
        <p:spPr>
          <a:xfrm>
            <a:off x="3322263" y="213285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立方体 93"/>
          <p:cNvSpPr/>
          <p:nvPr/>
        </p:nvSpPr>
        <p:spPr>
          <a:xfrm>
            <a:off x="3196529" y="228090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立方体 94"/>
          <p:cNvSpPr/>
          <p:nvPr/>
        </p:nvSpPr>
        <p:spPr>
          <a:xfrm>
            <a:off x="3043032" y="242838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立方体 95"/>
          <p:cNvSpPr/>
          <p:nvPr/>
        </p:nvSpPr>
        <p:spPr>
          <a:xfrm>
            <a:off x="3732711" y="213285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立方体 96"/>
          <p:cNvSpPr/>
          <p:nvPr/>
        </p:nvSpPr>
        <p:spPr>
          <a:xfrm>
            <a:off x="3606977" y="228090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立方体 97"/>
          <p:cNvSpPr/>
          <p:nvPr/>
        </p:nvSpPr>
        <p:spPr>
          <a:xfrm>
            <a:off x="3453480" y="242838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立方体 98"/>
          <p:cNvSpPr/>
          <p:nvPr/>
        </p:nvSpPr>
        <p:spPr>
          <a:xfrm>
            <a:off x="2925521" y="170828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立方体 99"/>
          <p:cNvSpPr/>
          <p:nvPr/>
        </p:nvSpPr>
        <p:spPr>
          <a:xfrm>
            <a:off x="2777162" y="187723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立方体 100"/>
          <p:cNvSpPr/>
          <p:nvPr/>
        </p:nvSpPr>
        <p:spPr>
          <a:xfrm>
            <a:off x="2653315" y="200447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立方体 101"/>
          <p:cNvSpPr/>
          <p:nvPr/>
        </p:nvSpPr>
        <p:spPr>
          <a:xfrm>
            <a:off x="3332821" y="170828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立方体 102"/>
          <p:cNvSpPr/>
          <p:nvPr/>
        </p:nvSpPr>
        <p:spPr>
          <a:xfrm>
            <a:off x="3184462" y="187723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立方体 103"/>
          <p:cNvSpPr/>
          <p:nvPr/>
        </p:nvSpPr>
        <p:spPr>
          <a:xfrm>
            <a:off x="3060615" y="200447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立方体 104"/>
          <p:cNvSpPr/>
          <p:nvPr/>
        </p:nvSpPr>
        <p:spPr>
          <a:xfrm>
            <a:off x="2920838" y="12860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立方体 105"/>
          <p:cNvSpPr/>
          <p:nvPr/>
        </p:nvSpPr>
        <p:spPr>
          <a:xfrm>
            <a:off x="3743269" y="170828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立方体 106"/>
          <p:cNvSpPr/>
          <p:nvPr/>
        </p:nvSpPr>
        <p:spPr>
          <a:xfrm>
            <a:off x="3594910" y="187723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立方体 107"/>
          <p:cNvSpPr/>
          <p:nvPr/>
        </p:nvSpPr>
        <p:spPr>
          <a:xfrm>
            <a:off x="3471063" y="200447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立方体 108"/>
          <p:cNvSpPr/>
          <p:nvPr/>
        </p:nvSpPr>
        <p:spPr>
          <a:xfrm>
            <a:off x="2795104" y="143412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立方体 109"/>
          <p:cNvSpPr/>
          <p:nvPr/>
        </p:nvSpPr>
        <p:spPr>
          <a:xfrm>
            <a:off x="2641607" y="15815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立方体 111"/>
          <p:cNvSpPr/>
          <p:nvPr/>
        </p:nvSpPr>
        <p:spPr>
          <a:xfrm>
            <a:off x="3328138" y="128607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立方体 110"/>
          <p:cNvSpPr/>
          <p:nvPr/>
        </p:nvSpPr>
        <p:spPr>
          <a:xfrm>
            <a:off x="3738586" y="12860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立方体 112"/>
          <p:cNvSpPr/>
          <p:nvPr/>
        </p:nvSpPr>
        <p:spPr>
          <a:xfrm>
            <a:off x="3202404" y="143412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立方体 113"/>
          <p:cNvSpPr/>
          <p:nvPr/>
        </p:nvSpPr>
        <p:spPr>
          <a:xfrm>
            <a:off x="3048907" y="158159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立方体 114"/>
          <p:cNvSpPr/>
          <p:nvPr/>
        </p:nvSpPr>
        <p:spPr>
          <a:xfrm>
            <a:off x="3612852" y="143412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3459355" y="15815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5756458" y="209851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立方体 117"/>
          <p:cNvSpPr/>
          <p:nvPr/>
        </p:nvSpPr>
        <p:spPr>
          <a:xfrm>
            <a:off x="5634327" y="222666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立方体 118"/>
          <p:cNvSpPr/>
          <p:nvPr/>
        </p:nvSpPr>
        <p:spPr>
          <a:xfrm>
            <a:off x="5512196" y="233934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立方体 119"/>
          <p:cNvSpPr/>
          <p:nvPr/>
        </p:nvSpPr>
        <p:spPr>
          <a:xfrm>
            <a:off x="5392223" y="248336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立方体 120"/>
          <p:cNvSpPr/>
          <p:nvPr/>
        </p:nvSpPr>
        <p:spPr>
          <a:xfrm>
            <a:off x="6112582" y="209851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立方体 121"/>
          <p:cNvSpPr/>
          <p:nvPr/>
        </p:nvSpPr>
        <p:spPr>
          <a:xfrm>
            <a:off x="6031008" y="222666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立方体 122"/>
          <p:cNvSpPr/>
          <p:nvPr/>
        </p:nvSpPr>
        <p:spPr>
          <a:xfrm>
            <a:off x="5908877" y="233934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立方体 123"/>
          <p:cNvSpPr/>
          <p:nvPr/>
        </p:nvSpPr>
        <p:spPr>
          <a:xfrm>
            <a:off x="5788904" y="248336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立方体 124"/>
          <p:cNvSpPr/>
          <p:nvPr/>
        </p:nvSpPr>
        <p:spPr>
          <a:xfrm>
            <a:off x="6528344" y="209851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立方体 125"/>
          <p:cNvSpPr/>
          <p:nvPr/>
        </p:nvSpPr>
        <p:spPr>
          <a:xfrm>
            <a:off x="6446770" y="222666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立方体 126"/>
          <p:cNvSpPr/>
          <p:nvPr/>
        </p:nvSpPr>
        <p:spPr>
          <a:xfrm>
            <a:off x="6327561" y="233934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立方体 127"/>
          <p:cNvSpPr/>
          <p:nvPr/>
        </p:nvSpPr>
        <p:spPr>
          <a:xfrm>
            <a:off x="6160885" y="248154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立方体 128"/>
          <p:cNvSpPr/>
          <p:nvPr/>
        </p:nvSpPr>
        <p:spPr>
          <a:xfrm>
            <a:off x="6993530" y="209851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立方体 129"/>
          <p:cNvSpPr/>
          <p:nvPr/>
        </p:nvSpPr>
        <p:spPr>
          <a:xfrm>
            <a:off x="6830842" y="222666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立方体 130"/>
          <p:cNvSpPr/>
          <p:nvPr/>
        </p:nvSpPr>
        <p:spPr>
          <a:xfrm>
            <a:off x="6708711" y="233934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立方体 131"/>
          <p:cNvSpPr/>
          <p:nvPr/>
        </p:nvSpPr>
        <p:spPr>
          <a:xfrm>
            <a:off x="6592710" y="249271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立方体 132"/>
          <p:cNvSpPr/>
          <p:nvPr/>
        </p:nvSpPr>
        <p:spPr>
          <a:xfrm>
            <a:off x="5738297" y="16717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立方体 133"/>
          <p:cNvSpPr/>
          <p:nvPr/>
        </p:nvSpPr>
        <p:spPr>
          <a:xfrm>
            <a:off x="5616166" y="179991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立方体 134"/>
          <p:cNvSpPr/>
          <p:nvPr/>
        </p:nvSpPr>
        <p:spPr>
          <a:xfrm>
            <a:off x="5494035" y="193755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立方体 135"/>
          <p:cNvSpPr/>
          <p:nvPr/>
        </p:nvSpPr>
        <p:spPr>
          <a:xfrm>
            <a:off x="5393962" y="206974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立方体 136"/>
          <p:cNvSpPr/>
          <p:nvPr/>
        </p:nvSpPr>
        <p:spPr>
          <a:xfrm>
            <a:off x="6134978" y="167176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立方体 137"/>
          <p:cNvSpPr/>
          <p:nvPr/>
        </p:nvSpPr>
        <p:spPr>
          <a:xfrm>
            <a:off x="6012847" y="179991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立方体 138"/>
          <p:cNvSpPr/>
          <p:nvPr/>
        </p:nvSpPr>
        <p:spPr>
          <a:xfrm>
            <a:off x="5890716" y="193755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立方体 139"/>
          <p:cNvSpPr/>
          <p:nvPr/>
        </p:nvSpPr>
        <p:spPr>
          <a:xfrm>
            <a:off x="5770743" y="206974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立方体 140"/>
          <p:cNvSpPr/>
          <p:nvPr/>
        </p:nvSpPr>
        <p:spPr>
          <a:xfrm>
            <a:off x="6550740" y="167176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立方体 141"/>
          <p:cNvSpPr/>
          <p:nvPr/>
        </p:nvSpPr>
        <p:spPr>
          <a:xfrm>
            <a:off x="6428609" y="179991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立方体 142"/>
          <p:cNvSpPr/>
          <p:nvPr/>
        </p:nvSpPr>
        <p:spPr>
          <a:xfrm>
            <a:off x="6309400" y="193755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立方体 143"/>
          <p:cNvSpPr/>
          <p:nvPr/>
        </p:nvSpPr>
        <p:spPr>
          <a:xfrm>
            <a:off x="6183281" y="206792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立方体 144"/>
          <p:cNvSpPr/>
          <p:nvPr/>
        </p:nvSpPr>
        <p:spPr>
          <a:xfrm>
            <a:off x="6975369" y="16717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立方体 145"/>
          <p:cNvSpPr/>
          <p:nvPr/>
        </p:nvSpPr>
        <p:spPr>
          <a:xfrm>
            <a:off x="6853238" y="179991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立方体 146"/>
          <p:cNvSpPr/>
          <p:nvPr/>
        </p:nvSpPr>
        <p:spPr>
          <a:xfrm>
            <a:off x="6731107" y="193755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立方体 147"/>
          <p:cNvSpPr/>
          <p:nvPr/>
        </p:nvSpPr>
        <p:spPr>
          <a:xfrm>
            <a:off x="6611134" y="206974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立方体 148"/>
          <p:cNvSpPr/>
          <p:nvPr/>
        </p:nvSpPr>
        <p:spPr>
          <a:xfrm>
            <a:off x="5781985" y="126899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立方体 149"/>
          <p:cNvSpPr/>
          <p:nvPr/>
        </p:nvSpPr>
        <p:spPr>
          <a:xfrm>
            <a:off x="5591111" y="138935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立方体 150"/>
          <p:cNvSpPr/>
          <p:nvPr/>
        </p:nvSpPr>
        <p:spPr>
          <a:xfrm>
            <a:off x="5496924" y="151750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立方体 151"/>
          <p:cNvSpPr/>
          <p:nvPr/>
        </p:nvSpPr>
        <p:spPr>
          <a:xfrm>
            <a:off x="5376951" y="164969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立方体 152"/>
          <p:cNvSpPr/>
          <p:nvPr/>
        </p:nvSpPr>
        <p:spPr>
          <a:xfrm>
            <a:off x="6178666" y="126899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立方体 153"/>
          <p:cNvSpPr/>
          <p:nvPr/>
        </p:nvSpPr>
        <p:spPr>
          <a:xfrm>
            <a:off x="5993557" y="141301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立方体 154"/>
          <p:cNvSpPr/>
          <p:nvPr/>
        </p:nvSpPr>
        <p:spPr>
          <a:xfrm>
            <a:off x="5921549" y="15098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立方体 155"/>
          <p:cNvSpPr/>
          <p:nvPr/>
        </p:nvSpPr>
        <p:spPr>
          <a:xfrm>
            <a:off x="5773632" y="164969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立方体 156"/>
          <p:cNvSpPr/>
          <p:nvPr/>
        </p:nvSpPr>
        <p:spPr>
          <a:xfrm>
            <a:off x="6594428" y="126899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立方体 157"/>
          <p:cNvSpPr/>
          <p:nvPr/>
        </p:nvSpPr>
        <p:spPr>
          <a:xfrm>
            <a:off x="6431498" y="13893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立方体 158"/>
          <p:cNvSpPr/>
          <p:nvPr/>
        </p:nvSpPr>
        <p:spPr>
          <a:xfrm>
            <a:off x="6340233" y="15098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立方体 159"/>
          <p:cNvSpPr/>
          <p:nvPr/>
        </p:nvSpPr>
        <p:spPr>
          <a:xfrm>
            <a:off x="6186170" y="164787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立方体 160"/>
          <p:cNvSpPr/>
          <p:nvPr/>
        </p:nvSpPr>
        <p:spPr>
          <a:xfrm>
            <a:off x="6978258" y="126119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立方体 161"/>
          <p:cNvSpPr/>
          <p:nvPr/>
        </p:nvSpPr>
        <p:spPr>
          <a:xfrm>
            <a:off x="6856127" y="138935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立方体 162"/>
          <p:cNvSpPr/>
          <p:nvPr/>
        </p:nvSpPr>
        <p:spPr>
          <a:xfrm>
            <a:off x="6761940" y="1509829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立方体 163"/>
          <p:cNvSpPr/>
          <p:nvPr/>
        </p:nvSpPr>
        <p:spPr>
          <a:xfrm>
            <a:off x="6614023" y="164969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立方体 164"/>
          <p:cNvSpPr/>
          <p:nvPr/>
        </p:nvSpPr>
        <p:spPr>
          <a:xfrm>
            <a:off x="5759439" y="79872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立方体 165"/>
          <p:cNvSpPr/>
          <p:nvPr/>
        </p:nvSpPr>
        <p:spPr>
          <a:xfrm>
            <a:off x="5637308" y="92687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立方体 166"/>
          <p:cNvSpPr/>
          <p:nvPr/>
        </p:nvSpPr>
        <p:spPr>
          <a:xfrm>
            <a:off x="5482731" y="109167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立方体 167"/>
          <p:cNvSpPr/>
          <p:nvPr/>
        </p:nvSpPr>
        <p:spPr>
          <a:xfrm>
            <a:off x="5361679" y="122205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立方体 168"/>
          <p:cNvSpPr/>
          <p:nvPr/>
        </p:nvSpPr>
        <p:spPr>
          <a:xfrm>
            <a:off x="6156120" y="79872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立方体 169"/>
          <p:cNvSpPr/>
          <p:nvPr/>
        </p:nvSpPr>
        <p:spPr>
          <a:xfrm>
            <a:off x="6006045" y="92687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立方体 170"/>
          <p:cNvSpPr/>
          <p:nvPr/>
        </p:nvSpPr>
        <p:spPr>
          <a:xfrm>
            <a:off x="5851468" y="109167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立方体 171"/>
          <p:cNvSpPr/>
          <p:nvPr/>
        </p:nvSpPr>
        <p:spPr>
          <a:xfrm>
            <a:off x="5759439" y="12238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立方体 172"/>
          <p:cNvSpPr/>
          <p:nvPr/>
        </p:nvSpPr>
        <p:spPr>
          <a:xfrm>
            <a:off x="6571882" y="79872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立方体 173"/>
          <p:cNvSpPr/>
          <p:nvPr/>
        </p:nvSpPr>
        <p:spPr>
          <a:xfrm>
            <a:off x="6421807" y="92687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立方体 174"/>
          <p:cNvSpPr/>
          <p:nvPr/>
        </p:nvSpPr>
        <p:spPr>
          <a:xfrm>
            <a:off x="6270152" y="109167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立方体 175"/>
          <p:cNvSpPr/>
          <p:nvPr/>
        </p:nvSpPr>
        <p:spPr>
          <a:xfrm>
            <a:off x="6171977" y="122205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立方体 176"/>
          <p:cNvSpPr/>
          <p:nvPr/>
        </p:nvSpPr>
        <p:spPr>
          <a:xfrm>
            <a:off x="6996511" y="79872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立方体 177"/>
          <p:cNvSpPr/>
          <p:nvPr/>
        </p:nvSpPr>
        <p:spPr>
          <a:xfrm>
            <a:off x="6874380" y="92687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立方体 178"/>
          <p:cNvSpPr/>
          <p:nvPr/>
        </p:nvSpPr>
        <p:spPr>
          <a:xfrm>
            <a:off x="6726459" y="107434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立方体 179"/>
          <p:cNvSpPr/>
          <p:nvPr/>
        </p:nvSpPr>
        <p:spPr>
          <a:xfrm>
            <a:off x="6599830" y="122386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1" name="Group 232"/>
          <p:cNvGrpSpPr/>
          <p:nvPr/>
        </p:nvGrpSpPr>
        <p:grpSpPr bwMode="auto">
          <a:xfrm>
            <a:off x="152170" y="2890604"/>
            <a:ext cx="8053387" cy="2663827"/>
            <a:chOff x="83" y="2717"/>
            <a:chExt cx="5073" cy="1678"/>
          </a:xfrm>
        </p:grpSpPr>
        <p:grpSp>
          <p:nvGrpSpPr>
            <p:cNvPr id="182" name="Group 231"/>
            <p:cNvGrpSpPr/>
            <p:nvPr/>
          </p:nvGrpSpPr>
          <p:grpSpPr bwMode="auto">
            <a:xfrm>
              <a:off x="1338" y="2938"/>
              <a:ext cx="3818" cy="1457"/>
              <a:chOff x="1517" y="2938"/>
              <a:chExt cx="3818" cy="1457"/>
            </a:xfrm>
          </p:grpSpPr>
          <p:sp>
            <p:nvSpPr>
              <p:cNvPr id="184" name="AutoShape 27"/>
              <p:cNvSpPr>
                <a:spLocks noChangeArrowheads="1"/>
              </p:cNvSpPr>
              <p:nvPr/>
            </p:nvSpPr>
            <p:spPr bwMode="auto">
              <a:xfrm>
                <a:off x="1517" y="2938"/>
                <a:ext cx="3748" cy="1457"/>
              </a:xfrm>
              <a:prstGeom prst="wedgeRoundRectCallout">
                <a:avLst>
                  <a:gd name="adj1" fmla="val -61176"/>
                  <a:gd name="adj2" fmla="val -22861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buFontTx/>
                  <a:buNone/>
                </a:pPr>
                <a:endParaRPr lang="zh-CN" altLang="zh-CN">
                  <a:solidFill>
                    <a:srgbClr val="1C1C1C"/>
                  </a:solidFill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100000"/>
                  </a:lnSpc>
                  <a:buFontTx/>
                  <a:buNone/>
                </a:pPr>
                <a:endParaRPr lang="zh-CN" altLang="zh-CN" sz="1800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" name="Text Box 132"/>
              <p:cNvSpPr txBox="1">
                <a:spLocks noChangeArrowheads="1"/>
              </p:cNvSpPr>
              <p:nvPr/>
            </p:nvSpPr>
            <p:spPr bwMode="auto">
              <a:xfrm>
                <a:off x="1542" y="2938"/>
                <a:ext cx="3793" cy="14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在每条棱中间位置的正方体露出2个面，两面涂色的块数与棱有关，即（</a:t>
                </a:r>
                <a:r>
                  <a:rPr lang="en-US" altLang="zh-CN" sz="32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－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2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）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×12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。</a:t>
                </a:r>
              </a:p>
            </p:txBody>
          </p:sp>
        </p:grpSp>
        <p:pic>
          <p:nvPicPr>
            <p:cNvPr id="183" name="Picture 223" descr="小男孩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" y="2717"/>
              <a:ext cx="1215" cy="1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7" grpId="0" animBg="1"/>
      <p:bldP spid="101" grpId="0" animBg="1"/>
      <p:bldP spid="106" grpId="0" animBg="1"/>
      <p:bldP spid="108" grpId="0" animBg="1"/>
      <p:bldP spid="109" grpId="0" animBg="1"/>
      <p:bldP spid="112" grpId="0" animBg="1"/>
      <p:bldP spid="114" grpId="0" animBg="1"/>
      <p:bldP spid="115" grpId="0" animBg="1"/>
      <p:bldP spid="118" grpId="0" animBg="1"/>
      <p:bldP spid="119" grpId="0" animBg="1"/>
      <p:bldP spid="121" grpId="0" animBg="1"/>
      <p:bldP spid="124" grpId="0" animBg="1"/>
      <p:bldP spid="125" grpId="0" animBg="1"/>
      <p:bldP spid="128" grpId="0" animBg="1"/>
      <p:bldP spid="130" grpId="0" animBg="1"/>
      <p:bldP spid="131" grpId="0" animBg="1"/>
      <p:bldP spid="133" grpId="0" animBg="1"/>
      <p:bldP spid="136" grpId="0" animBg="1"/>
      <p:bldP spid="145" grpId="0" animBg="1"/>
      <p:bldP spid="148" grpId="0" animBg="1"/>
      <p:bldP spid="149" grpId="0" animBg="1"/>
      <p:bldP spid="152" grpId="0" animBg="1"/>
      <p:bldP spid="161" grpId="0" animBg="1"/>
      <p:bldP spid="164" grpId="0" animBg="1"/>
      <p:bldP spid="166" grpId="0" animBg="1"/>
      <p:bldP spid="167" grpId="0" animBg="1"/>
      <p:bldP spid="169" grpId="0" animBg="1"/>
      <p:bldP spid="172" grpId="0" animBg="1"/>
      <p:bldP spid="173" grpId="0" animBg="1"/>
      <p:bldP spid="176" grpId="0" animBg="1"/>
      <p:bldP spid="178" grpId="0" animBg="1"/>
      <p:bldP spid="17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立方体 53"/>
          <p:cNvSpPr/>
          <p:nvPr/>
        </p:nvSpPr>
        <p:spPr>
          <a:xfrm>
            <a:off x="1083689" y="1628800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945551" y="176041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1071286" y="120433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945551" y="1340768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1472648" y="162397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1346914" y="176041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1472649" y="120433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1346914" y="1340767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901140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775406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621909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3308440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3182706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3029209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3718888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3593154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立方体 69"/>
          <p:cNvSpPr/>
          <p:nvPr/>
        </p:nvSpPr>
        <p:spPr>
          <a:xfrm>
            <a:off x="3439657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立方体 70"/>
          <p:cNvSpPr/>
          <p:nvPr/>
        </p:nvSpPr>
        <p:spPr>
          <a:xfrm>
            <a:off x="2911698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立方体 71"/>
          <p:cNvSpPr/>
          <p:nvPr/>
        </p:nvSpPr>
        <p:spPr>
          <a:xfrm>
            <a:off x="2763339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立方体 72"/>
          <p:cNvSpPr/>
          <p:nvPr/>
        </p:nvSpPr>
        <p:spPr>
          <a:xfrm>
            <a:off x="2639492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立方体 74"/>
          <p:cNvSpPr/>
          <p:nvPr/>
        </p:nvSpPr>
        <p:spPr>
          <a:xfrm>
            <a:off x="3318998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立方体 75"/>
          <p:cNvSpPr/>
          <p:nvPr/>
        </p:nvSpPr>
        <p:spPr>
          <a:xfrm>
            <a:off x="3170639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立方体 76"/>
          <p:cNvSpPr/>
          <p:nvPr/>
        </p:nvSpPr>
        <p:spPr>
          <a:xfrm>
            <a:off x="3046792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立方体 77"/>
          <p:cNvSpPr/>
          <p:nvPr/>
        </p:nvSpPr>
        <p:spPr>
          <a:xfrm>
            <a:off x="3729446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立方体 78"/>
          <p:cNvSpPr/>
          <p:nvPr/>
        </p:nvSpPr>
        <p:spPr>
          <a:xfrm>
            <a:off x="3581087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立方体 79"/>
          <p:cNvSpPr/>
          <p:nvPr/>
        </p:nvSpPr>
        <p:spPr>
          <a:xfrm>
            <a:off x="3457240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立方体 80"/>
          <p:cNvSpPr/>
          <p:nvPr/>
        </p:nvSpPr>
        <p:spPr>
          <a:xfrm>
            <a:off x="2907015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立方体 81"/>
          <p:cNvSpPr/>
          <p:nvPr/>
        </p:nvSpPr>
        <p:spPr>
          <a:xfrm>
            <a:off x="2781281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立方体 82"/>
          <p:cNvSpPr/>
          <p:nvPr/>
        </p:nvSpPr>
        <p:spPr>
          <a:xfrm>
            <a:off x="2627784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立方体 83"/>
          <p:cNvSpPr/>
          <p:nvPr/>
        </p:nvSpPr>
        <p:spPr>
          <a:xfrm>
            <a:off x="3314315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立方体 84"/>
          <p:cNvSpPr/>
          <p:nvPr/>
        </p:nvSpPr>
        <p:spPr>
          <a:xfrm>
            <a:off x="3188581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立方体 85"/>
          <p:cNvSpPr/>
          <p:nvPr/>
        </p:nvSpPr>
        <p:spPr>
          <a:xfrm>
            <a:off x="3035084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立方体 86"/>
          <p:cNvSpPr/>
          <p:nvPr/>
        </p:nvSpPr>
        <p:spPr>
          <a:xfrm>
            <a:off x="3724763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立方体 87"/>
          <p:cNvSpPr/>
          <p:nvPr/>
        </p:nvSpPr>
        <p:spPr>
          <a:xfrm>
            <a:off x="3599029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立方体 88"/>
          <p:cNvSpPr/>
          <p:nvPr/>
        </p:nvSpPr>
        <p:spPr>
          <a:xfrm>
            <a:off x="3445532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立方体 89"/>
          <p:cNvSpPr/>
          <p:nvPr/>
        </p:nvSpPr>
        <p:spPr>
          <a:xfrm>
            <a:off x="2914963" y="213285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立方体 90"/>
          <p:cNvSpPr/>
          <p:nvPr/>
        </p:nvSpPr>
        <p:spPr>
          <a:xfrm>
            <a:off x="2789229" y="228090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立方体 91"/>
          <p:cNvSpPr/>
          <p:nvPr/>
        </p:nvSpPr>
        <p:spPr>
          <a:xfrm>
            <a:off x="2635732" y="242838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立方体 92"/>
          <p:cNvSpPr/>
          <p:nvPr/>
        </p:nvSpPr>
        <p:spPr>
          <a:xfrm>
            <a:off x="3322263" y="213285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立方体 93"/>
          <p:cNvSpPr/>
          <p:nvPr/>
        </p:nvSpPr>
        <p:spPr>
          <a:xfrm>
            <a:off x="3196529" y="228090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立方体 94"/>
          <p:cNvSpPr/>
          <p:nvPr/>
        </p:nvSpPr>
        <p:spPr>
          <a:xfrm>
            <a:off x="3043032" y="242838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立方体 95"/>
          <p:cNvSpPr/>
          <p:nvPr/>
        </p:nvSpPr>
        <p:spPr>
          <a:xfrm>
            <a:off x="3732711" y="213285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立方体 96"/>
          <p:cNvSpPr/>
          <p:nvPr/>
        </p:nvSpPr>
        <p:spPr>
          <a:xfrm>
            <a:off x="3606977" y="228090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立方体 97"/>
          <p:cNvSpPr/>
          <p:nvPr/>
        </p:nvSpPr>
        <p:spPr>
          <a:xfrm>
            <a:off x="3453480" y="242838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立方体 98"/>
          <p:cNvSpPr/>
          <p:nvPr/>
        </p:nvSpPr>
        <p:spPr>
          <a:xfrm>
            <a:off x="2925521" y="170828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立方体 99"/>
          <p:cNvSpPr/>
          <p:nvPr/>
        </p:nvSpPr>
        <p:spPr>
          <a:xfrm>
            <a:off x="2777162" y="187723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立方体 100"/>
          <p:cNvSpPr/>
          <p:nvPr/>
        </p:nvSpPr>
        <p:spPr>
          <a:xfrm>
            <a:off x="2653315" y="200447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立方体 101"/>
          <p:cNvSpPr/>
          <p:nvPr/>
        </p:nvSpPr>
        <p:spPr>
          <a:xfrm>
            <a:off x="3332821" y="170828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立方体 102"/>
          <p:cNvSpPr/>
          <p:nvPr/>
        </p:nvSpPr>
        <p:spPr>
          <a:xfrm>
            <a:off x="3184462" y="187723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立方体 103"/>
          <p:cNvSpPr/>
          <p:nvPr/>
        </p:nvSpPr>
        <p:spPr>
          <a:xfrm>
            <a:off x="3060615" y="200447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立方体 104"/>
          <p:cNvSpPr/>
          <p:nvPr/>
        </p:nvSpPr>
        <p:spPr>
          <a:xfrm>
            <a:off x="2920838" y="12860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立方体 105"/>
          <p:cNvSpPr/>
          <p:nvPr/>
        </p:nvSpPr>
        <p:spPr>
          <a:xfrm>
            <a:off x="3743269" y="170828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立方体 106"/>
          <p:cNvSpPr/>
          <p:nvPr/>
        </p:nvSpPr>
        <p:spPr>
          <a:xfrm>
            <a:off x="3594910" y="187723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立方体 107"/>
          <p:cNvSpPr/>
          <p:nvPr/>
        </p:nvSpPr>
        <p:spPr>
          <a:xfrm>
            <a:off x="3471063" y="200447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立方体 108"/>
          <p:cNvSpPr/>
          <p:nvPr/>
        </p:nvSpPr>
        <p:spPr>
          <a:xfrm>
            <a:off x="2795104" y="143412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立方体 109"/>
          <p:cNvSpPr/>
          <p:nvPr/>
        </p:nvSpPr>
        <p:spPr>
          <a:xfrm>
            <a:off x="2641607" y="15815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立方体 111"/>
          <p:cNvSpPr/>
          <p:nvPr/>
        </p:nvSpPr>
        <p:spPr>
          <a:xfrm>
            <a:off x="3328138" y="128607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立方体 110"/>
          <p:cNvSpPr/>
          <p:nvPr/>
        </p:nvSpPr>
        <p:spPr>
          <a:xfrm>
            <a:off x="3738586" y="12860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立方体 112"/>
          <p:cNvSpPr/>
          <p:nvPr/>
        </p:nvSpPr>
        <p:spPr>
          <a:xfrm>
            <a:off x="3202404" y="143412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立方体 113"/>
          <p:cNvSpPr/>
          <p:nvPr/>
        </p:nvSpPr>
        <p:spPr>
          <a:xfrm>
            <a:off x="3048907" y="158159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立方体 114"/>
          <p:cNvSpPr/>
          <p:nvPr/>
        </p:nvSpPr>
        <p:spPr>
          <a:xfrm>
            <a:off x="3612852" y="143412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3459355" y="15815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5756458" y="209851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立方体 117"/>
          <p:cNvSpPr/>
          <p:nvPr/>
        </p:nvSpPr>
        <p:spPr>
          <a:xfrm>
            <a:off x="5634327" y="222666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立方体 118"/>
          <p:cNvSpPr/>
          <p:nvPr/>
        </p:nvSpPr>
        <p:spPr>
          <a:xfrm>
            <a:off x="5512196" y="233934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立方体 119"/>
          <p:cNvSpPr/>
          <p:nvPr/>
        </p:nvSpPr>
        <p:spPr>
          <a:xfrm>
            <a:off x="5392223" y="248336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立方体 120"/>
          <p:cNvSpPr/>
          <p:nvPr/>
        </p:nvSpPr>
        <p:spPr>
          <a:xfrm>
            <a:off x="6112582" y="209851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立方体 121"/>
          <p:cNvSpPr/>
          <p:nvPr/>
        </p:nvSpPr>
        <p:spPr>
          <a:xfrm>
            <a:off x="6031008" y="222666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立方体 122"/>
          <p:cNvSpPr/>
          <p:nvPr/>
        </p:nvSpPr>
        <p:spPr>
          <a:xfrm>
            <a:off x="5908877" y="233934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立方体 123"/>
          <p:cNvSpPr/>
          <p:nvPr/>
        </p:nvSpPr>
        <p:spPr>
          <a:xfrm>
            <a:off x="5788904" y="248336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立方体 124"/>
          <p:cNvSpPr/>
          <p:nvPr/>
        </p:nvSpPr>
        <p:spPr>
          <a:xfrm>
            <a:off x="6528344" y="209851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立方体 125"/>
          <p:cNvSpPr/>
          <p:nvPr/>
        </p:nvSpPr>
        <p:spPr>
          <a:xfrm>
            <a:off x="6446770" y="222666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立方体 126"/>
          <p:cNvSpPr/>
          <p:nvPr/>
        </p:nvSpPr>
        <p:spPr>
          <a:xfrm>
            <a:off x="6327561" y="233934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立方体 127"/>
          <p:cNvSpPr/>
          <p:nvPr/>
        </p:nvSpPr>
        <p:spPr>
          <a:xfrm>
            <a:off x="6160885" y="248154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立方体 128"/>
          <p:cNvSpPr/>
          <p:nvPr/>
        </p:nvSpPr>
        <p:spPr>
          <a:xfrm>
            <a:off x="6993530" y="209851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立方体 129"/>
          <p:cNvSpPr/>
          <p:nvPr/>
        </p:nvSpPr>
        <p:spPr>
          <a:xfrm>
            <a:off x="6830842" y="222666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立方体 130"/>
          <p:cNvSpPr/>
          <p:nvPr/>
        </p:nvSpPr>
        <p:spPr>
          <a:xfrm>
            <a:off x="6708711" y="233934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立方体 131"/>
          <p:cNvSpPr/>
          <p:nvPr/>
        </p:nvSpPr>
        <p:spPr>
          <a:xfrm>
            <a:off x="6592710" y="249271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立方体 132"/>
          <p:cNvSpPr/>
          <p:nvPr/>
        </p:nvSpPr>
        <p:spPr>
          <a:xfrm>
            <a:off x="5738297" y="16717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立方体 133"/>
          <p:cNvSpPr/>
          <p:nvPr/>
        </p:nvSpPr>
        <p:spPr>
          <a:xfrm>
            <a:off x="5616166" y="179991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立方体 134"/>
          <p:cNvSpPr/>
          <p:nvPr/>
        </p:nvSpPr>
        <p:spPr>
          <a:xfrm>
            <a:off x="5494035" y="193755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立方体 135"/>
          <p:cNvSpPr/>
          <p:nvPr/>
        </p:nvSpPr>
        <p:spPr>
          <a:xfrm>
            <a:off x="5393962" y="206974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立方体 136"/>
          <p:cNvSpPr/>
          <p:nvPr/>
        </p:nvSpPr>
        <p:spPr>
          <a:xfrm>
            <a:off x="6134978" y="167176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立方体 137"/>
          <p:cNvSpPr/>
          <p:nvPr/>
        </p:nvSpPr>
        <p:spPr>
          <a:xfrm>
            <a:off x="6012847" y="179991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立方体 138"/>
          <p:cNvSpPr/>
          <p:nvPr/>
        </p:nvSpPr>
        <p:spPr>
          <a:xfrm>
            <a:off x="5890716" y="193755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立方体 139"/>
          <p:cNvSpPr/>
          <p:nvPr/>
        </p:nvSpPr>
        <p:spPr>
          <a:xfrm>
            <a:off x="5770743" y="206974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立方体 140"/>
          <p:cNvSpPr/>
          <p:nvPr/>
        </p:nvSpPr>
        <p:spPr>
          <a:xfrm>
            <a:off x="6550740" y="167176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立方体 141"/>
          <p:cNvSpPr/>
          <p:nvPr/>
        </p:nvSpPr>
        <p:spPr>
          <a:xfrm>
            <a:off x="6428609" y="179991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立方体 142"/>
          <p:cNvSpPr/>
          <p:nvPr/>
        </p:nvSpPr>
        <p:spPr>
          <a:xfrm>
            <a:off x="6309400" y="193755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立方体 143"/>
          <p:cNvSpPr/>
          <p:nvPr/>
        </p:nvSpPr>
        <p:spPr>
          <a:xfrm>
            <a:off x="6183281" y="206792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立方体 144"/>
          <p:cNvSpPr/>
          <p:nvPr/>
        </p:nvSpPr>
        <p:spPr>
          <a:xfrm>
            <a:off x="6975369" y="16717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立方体 145"/>
          <p:cNvSpPr/>
          <p:nvPr/>
        </p:nvSpPr>
        <p:spPr>
          <a:xfrm>
            <a:off x="6853238" y="179991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立方体 146"/>
          <p:cNvSpPr/>
          <p:nvPr/>
        </p:nvSpPr>
        <p:spPr>
          <a:xfrm>
            <a:off x="6731107" y="193755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立方体 147"/>
          <p:cNvSpPr/>
          <p:nvPr/>
        </p:nvSpPr>
        <p:spPr>
          <a:xfrm>
            <a:off x="6611134" y="206974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立方体 148"/>
          <p:cNvSpPr/>
          <p:nvPr/>
        </p:nvSpPr>
        <p:spPr>
          <a:xfrm>
            <a:off x="5781985" y="126899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立方体 149"/>
          <p:cNvSpPr/>
          <p:nvPr/>
        </p:nvSpPr>
        <p:spPr>
          <a:xfrm>
            <a:off x="5591111" y="138935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立方体 150"/>
          <p:cNvSpPr/>
          <p:nvPr/>
        </p:nvSpPr>
        <p:spPr>
          <a:xfrm>
            <a:off x="5496924" y="151750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立方体 151"/>
          <p:cNvSpPr/>
          <p:nvPr/>
        </p:nvSpPr>
        <p:spPr>
          <a:xfrm>
            <a:off x="5376951" y="164969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立方体 152"/>
          <p:cNvSpPr/>
          <p:nvPr/>
        </p:nvSpPr>
        <p:spPr>
          <a:xfrm>
            <a:off x="6178666" y="126899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立方体 153"/>
          <p:cNvSpPr/>
          <p:nvPr/>
        </p:nvSpPr>
        <p:spPr>
          <a:xfrm>
            <a:off x="5993557" y="141301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立方体 154"/>
          <p:cNvSpPr/>
          <p:nvPr/>
        </p:nvSpPr>
        <p:spPr>
          <a:xfrm>
            <a:off x="5921549" y="15098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立方体 155"/>
          <p:cNvSpPr/>
          <p:nvPr/>
        </p:nvSpPr>
        <p:spPr>
          <a:xfrm>
            <a:off x="5773632" y="164969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立方体 156"/>
          <p:cNvSpPr/>
          <p:nvPr/>
        </p:nvSpPr>
        <p:spPr>
          <a:xfrm>
            <a:off x="6594428" y="126899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立方体 157"/>
          <p:cNvSpPr/>
          <p:nvPr/>
        </p:nvSpPr>
        <p:spPr>
          <a:xfrm>
            <a:off x="6431498" y="13893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立方体 158"/>
          <p:cNvSpPr/>
          <p:nvPr/>
        </p:nvSpPr>
        <p:spPr>
          <a:xfrm>
            <a:off x="6340233" y="15098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立方体 159"/>
          <p:cNvSpPr/>
          <p:nvPr/>
        </p:nvSpPr>
        <p:spPr>
          <a:xfrm>
            <a:off x="6186170" y="164787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立方体 160"/>
          <p:cNvSpPr/>
          <p:nvPr/>
        </p:nvSpPr>
        <p:spPr>
          <a:xfrm>
            <a:off x="6978258" y="126119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立方体 161"/>
          <p:cNvSpPr/>
          <p:nvPr/>
        </p:nvSpPr>
        <p:spPr>
          <a:xfrm>
            <a:off x="6856127" y="138935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立方体 162"/>
          <p:cNvSpPr/>
          <p:nvPr/>
        </p:nvSpPr>
        <p:spPr>
          <a:xfrm>
            <a:off x="6761940" y="1509829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立方体 163"/>
          <p:cNvSpPr/>
          <p:nvPr/>
        </p:nvSpPr>
        <p:spPr>
          <a:xfrm>
            <a:off x="6614023" y="164969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立方体 164"/>
          <p:cNvSpPr/>
          <p:nvPr/>
        </p:nvSpPr>
        <p:spPr>
          <a:xfrm>
            <a:off x="5759439" y="79872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立方体 165"/>
          <p:cNvSpPr/>
          <p:nvPr/>
        </p:nvSpPr>
        <p:spPr>
          <a:xfrm>
            <a:off x="5637308" y="92687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立方体 166"/>
          <p:cNvSpPr/>
          <p:nvPr/>
        </p:nvSpPr>
        <p:spPr>
          <a:xfrm>
            <a:off x="5482731" y="109167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立方体 167"/>
          <p:cNvSpPr/>
          <p:nvPr/>
        </p:nvSpPr>
        <p:spPr>
          <a:xfrm>
            <a:off x="5361679" y="122205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立方体 168"/>
          <p:cNvSpPr/>
          <p:nvPr/>
        </p:nvSpPr>
        <p:spPr>
          <a:xfrm>
            <a:off x="6156120" y="79872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立方体 169"/>
          <p:cNvSpPr/>
          <p:nvPr/>
        </p:nvSpPr>
        <p:spPr>
          <a:xfrm>
            <a:off x="6006045" y="92687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立方体 170"/>
          <p:cNvSpPr/>
          <p:nvPr/>
        </p:nvSpPr>
        <p:spPr>
          <a:xfrm>
            <a:off x="5851468" y="109167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立方体 171"/>
          <p:cNvSpPr/>
          <p:nvPr/>
        </p:nvSpPr>
        <p:spPr>
          <a:xfrm>
            <a:off x="5759439" y="12238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立方体 172"/>
          <p:cNvSpPr/>
          <p:nvPr/>
        </p:nvSpPr>
        <p:spPr>
          <a:xfrm>
            <a:off x="6571882" y="79872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立方体 173"/>
          <p:cNvSpPr/>
          <p:nvPr/>
        </p:nvSpPr>
        <p:spPr>
          <a:xfrm>
            <a:off x="6421807" y="92687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立方体 174"/>
          <p:cNvSpPr/>
          <p:nvPr/>
        </p:nvSpPr>
        <p:spPr>
          <a:xfrm>
            <a:off x="6270152" y="109167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立方体 175"/>
          <p:cNvSpPr/>
          <p:nvPr/>
        </p:nvSpPr>
        <p:spPr>
          <a:xfrm>
            <a:off x="6171977" y="122205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立方体 176"/>
          <p:cNvSpPr/>
          <p:nvPr/>
        </p:nvSpPr>
        <p:spPr>
          <a:xfrm>
            <a:off x="6996511" y="79872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立方体 177"/>
          <p:cNvSpPr/>
          <p:nvPr/>
        </p:nvSpPr>
        <p:spPr>
          <a:xfrm>
            <a:off x="6874380" y="92687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立方体 178"/>
          <p:cNvSpPr/>
          <p:nvPr/>
        </p:nvSpPr>
        <p:spPr>
          <a:xfrm>
            <a:off x="6726459" y="107434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立方体 179"/>
          <p:cNvSpPr/>
          <p:nvPr/>
        </p:nvSpPr>
        <p:spPr>
          <a:xfrm>
            <a:off x="6599830" y="122386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6" name="Group 182"/>
          <p:cNvGrpSpPr/>
          <p:nvPr/>
        </p:nvGrpSpPr>
        <p:grpSpPr bwMode="auto">
          <a:xfrm>
            <a:off x="395660" y="3255267"/>
            <a:ext cx="8364539" cy="2490788"/>
            <a:chOff x="22" y="3212"/>
            <a:chExt cx="5269" cy="1569"/>
          </a:xfrm>
        </p:grpSpPr>
        <p:pic>
          <p:nvPicPr>
            <p:cNvPr id="187" name="Picture 179" descr="4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" y="3212"/>
              <a:ext cx="940" cy="1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8" name="Group 181"/>
            <p:cNvGrpSpPr/>
            <p:nvPr/>
          </p:nvGrpSpPr>
          <p:grpSpPr bwMode="auto">
            <a:xfrm>
              <a:off x="1156" y="3293"/>
              <a:ext cx="4135" cy="1488"/>
              <a:chOff x="1156" y="2716"/>
              <a:chExt cx="4135" cy="1488"/>
            </a:xfrm>
          </p:grpSpPr>
          <p:sp>
            <p:nvSpPr>
              <p:cNvPr id="189" name="AutoShape 27"/>
              <p:cNvSpPr>
                <a:spLocks noChangeArrowheads="1"/>
              </p:cNvSpPr>
              <p:nvPr/>
            </p:nvSpPr>
            <p:spPr bwMode="auto">
              <a:xfrm>
                <a:off x="1156" y="2716"/>
                <a:ext cx="4135" cy="1488"/>
              </a:xfrm>
              <a:prstGeom prst="wedgeRoundRectCallout">
                <a:avLst>
                  <a:gd name="adj1" fmla="val -59207"/>
                  <a:gd name="adj2" fmla="val -28824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buFontTx/>
                  <a:buNone/>
                </a:pPr>
                <a:endParaRPr lang="zh-CN" altLang="zh-CN">
                  <a:solidFill>
                    <a:srgbClr val="1C1C1C"/>
                  </a:solidFill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100000"/>
                  </a:lnSpc>
                  <a:buFontTx/>
                  <a:buNone/>
                </a:pPr>
                <a:endParaRPr lang="zh-CN" altLang="zh-CN" sz="1800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0" name="Text Box 133"/>
              <p:cNvSpPr txBox="1">
                <a:spLocks noChangeArrowheads="1"/>
              </p:cNvSpPr>
              <p:nvPr/>
            </p:nvSpPr>
            <p:spPr bwMode="auto">
              <a:xfrm>
                <a:off x="1156" y="2750"/>
                <a:ext cx="3855" cy="14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在每个面中间位置的正方体露出1个面，一面涂色的块数与面有关，即（</a:t>
                </a:r>
                <a:r>
                  <a:rPr lang="en-US" altLang="zh-CN" sz="32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－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2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）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×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（</a:t>
                </a:r>
                <a:r>
                  <a:rPr lang="en-US" altLang="zh-CN" sz="32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－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2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）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×6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+mn-ea"/>
                    <a:ea typeface="+mn-ea"/>
                  </a:rPr>
                  <a:t>。</a:t>
                </a: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7" grpId="0" animBg="1"/>
      <p:bldP spid="113" grpId="0" animBg="1"/>
      <p:bldP spid="140" grpId="0" animBg="1"/>
      <p:bldP spid="144" grpId="0" animBg="1"/>
      <p:bldP spid="146" grpId="0" animBg="1"/>
      <p:bldP spid="147" grpId="0" animBg="1"/>
      <p:bldP spid="156" grpId="0" animBg="1"/>
      <p:bldP spid="160" grpId="0" animBg="1"/>
      <p:bldP spid="162" grpId="0" animBg="1"/>
      <p:bldP spid="163" grpId="0" animBg="1"/>
      <p:bldP spid="170" grpId="0" animBg="1"/>
      <p:bldP spid="171" grpId="0" animBg="1"/>
      <p:bldP spid="174" grpId="0" animBg="1"/>
      <p:bldP spid="1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立方体 53"/>
          <p:cNvSpPr/>
          <p:nvPr/>
        </p:nvSpPr>
        <p:spPr>
          <a:xfrm>
            <a:off x="1083689" y="1628800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945551" y="176041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1071286" y="120433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945551" y="1340768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1472648" y="162397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1346914" y="176041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1472649" y="120433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1346914" y="1340767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901140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775406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621909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3308440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3182706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3029209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3718888" y="213285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3593154" y="228090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立方体 69"/>
          <p:cNvSpPr/>
          <p:nvPr/>
        </p:nvSpPr>
        <p:spPr>
          <a:xfrm>
            <a:off x="3439657" y="242838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立方体 70"/>
          <p:cNvSpPr/>
          <p:nvPr/>
        </p:nvSpPr>
        <p:spPr>
          <a:xfrm>
            <a:off x="2911698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立方体 71"/>
          <p:cNvSpPr/>
          <p:nvPr/>
        </p:nvSpPr>
        <p:spPr>
          <a:xfrm>
            <a:off x="2763339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立方体 72"/>
          <p:cNvSpPr/>
          <p:nvPr/>
        </p:nvSpPr>
        <p:spPr>
          <a:xfrm>
            <a:off x="2639492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立方体 74"/>
          <p:cNvSpPr/>
          <p:nvPr/>
        </p:nvSpPr>
        <p:spPr>
          <a:xfrm>
            <a:off x="3318998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立方体 75"/>
          <p:cNvSpPr/>
          <p:nvPr/>
        </p:nvSpPr>
        <p:spPr>
          <a:xfrm>
            <a:off x="3170639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立方体 76"/>
          <p:cNvSpPr/>
          <p:nvPr/>
        </p:nvSpPr>
        <p:spPr>
          <a:xfrm>
            <a:off x="3046792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立方体 77"/>
          <p:cNvSpPr/>
          <p:nvPr/>
        </p:nvSpPr>
        <p:spPr>
          <a:xfrm>
            <a:off x="3729446" y="170828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立方体 78"/>
          <p:cNvSpPr/>
          <p:nvPr/>
        </p:nvSpPr>
        <p:spPr>
          <a:xfrm>
            <a:off x="3581087" y="18468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立方体 79"/>
          <p:cNvSpPr/>
          <p:nvPr/>
        </p:nvSpPr>
        <p:spPr>
          <a:xfrm>
            <a:off x="3457240" y="19740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立方体 80"/>
          <p:cNvSpPr/>
          <p:nvPr/>
        </p:nvSpPr>
        <p:spPr>
          <a:xfrm>
            <a:off x="2907015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立方体 81"/>
          <p:cNvSpPr/>
          <p:nvPr/>
        </p:nvSpPr>
        <p:spPr>
          <a:xfrm>
            <a:off x="2781281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立方体 82"/>
          <p:cNvSpPr/>
          <p:nvPr/>
        </p:nvSpPr>
        <p:spPr>
          <a:xfrm>
            <a:off x="2627784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立方体 83"/>
          <p:cNvSpPr/>
          <p:nvPr/>
        </p:nvSpPr>
        <p:spPr>
          <a:xfrm>
            <a:off x="3314315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立方体 84"/>
          <p:cNvSpPr/>
          <p:nvPr/>
        </p:nvSpPr>
        <p:spPr>
          <a:xfrm>
            <a:off x="3188581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立方体 85"/>
          <p:cNvSpPr/>
          <p:nvPr/>
        </p:nvSpPr>
        <p:spPr>
          <a:xfrm>
            <a:off x="3035084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立方体 86"/>
          <p:cNvSpPr/>
          <p:nvPr/>
        </p:nvSpPr>
        <p:spPr>
          <a:xfrm>
            <a:off x="3724763" y="1286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立方体 87"/>
          <p:cNvSpPr/>
          <p:nvPr/>
        </p:nvSpPr>
        <p:spPr>
          <a:xfrm>
            <a:off x="3599029" y="143412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立方体 88"/>
          <p:cNvSpPr/>
          <p:nvPr/>
        </p:nvSpPr>
        <p:spPr>
          <a:xfrm>
            <a:off x="3445532" y="15815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立方体 89"/>
          <p:cNvSpPr/>
          <p:nvPr/>
        </p:nvSpPr>
        <p:spPr>
          <a:xfrm>
            <a:off x="2914963" y="213285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立方体 90"/>
          <p:cNvSpPr/>
          <p:nvPr/>
        </p:nvSpPr>
        <p:spPr>
          <a:xfrm>
            <a:off x="2789229" y="228090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立方体 91"/>
          <p:cNvSpPr/>
          <p:nvPr/>
        </p:nvSpPr>
        <p:spPr>
          <a:xfrm>
            <a:off x="2635732" y="242838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立方体 92"/>
          <p:cNvSpPr/>
          <p:nvPr/>
        </p:nvSpPr>
        <p:spPr>
          <a:xfrm>
            <a:off x="3322263" y="213285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立方体 93"/>
          <p:cNvSpPr/>
          <p:nvPr/>
        </p:nvSpPr>
        <p:spPr>
          <a:xfrm>
            <a:off x="3196529" y="228090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立方体 94"/>
          <p:cNvSpPr/>
          <p:nvPr/>
        </p:nvSpPr>
        <p:spPr>
          <a:xfrm>
            <a:off x="3043032" y="242838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立方体 95"/>
          <p:cNvSpPr/>
          <p:nvPr/>
        </p:nvSpPr>
        <p:spPr>
          <a:xfrm>
            <a:off x="3732711" y="213285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立方体 96"/>
          <p:cNvSpPr/>
          <p:nvPr/>
        </p:nvSpPr>
        <p:spPr>
          <a:xfrm>
            <a:off x="3606977" y="228090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立方体 97"/>
          <p:cNvSpPr/>
          <p:nvPr/>
        </p:nvSpPr>
        <p:spPr>
          <a:xfrm>
            <a:off x="3453480" y="242838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立方体 98"/>
          <p:cNvSpPr/>
          <p:nvPr/>
        </p:nvSpPr>
        <p:spPr>
          <a:xfrm>
            <a:off x="2925521" y="170828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立方体 99"/>
          <p:cNvSpPr/>
          <p:nvPr/>
        </p:nvSpPr>
        <p:spPr>
          <a:xfrm>
            <a:off x="2777162" y="187723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立方体 100"/>
          <p:cNvSpPr/>
          <p:nvPr/>
        </p:nvSpPr>
        <p:spPr>
          <a:xfrm>
            <a:off x="2653315" y="200447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立方体 101"/>
          <p:cNvSpPr/>
          <p:nvPr/>
        </p:nvSpPr>
        <p:spPr>
          <a:xfrm>
            <a:off x="3332821" y="170828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立方体 102"/>
          <p:cNvSpPr/>
          <p:nvPr/>
        </p:nvSpPr>
        <p:spPr>
          <a:xfrm>
            <a:off x="3184462" y="187723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立方体 103"/>
          <p:cNvSpPr/>
          <p:nvPr/>
        </p:nvSpPr>
        <p:spPr>
          <a:xfrm>
            <a:off x="3060615" y="200447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立方体 104"/>
          <p:cNvSpPr/>
          <p:nvPr/>
        </p:nvSpPr>
        <p:spPr>
          <a:xfrm>
            <a:off x="2920838" y="12860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立方体 105"/>
          <p:cNvSpPr/>
          <p:nvPr/>
        </p:nvSpPr>
        <p:spPr>
          <a:xfrm>
            <a:off x="3743269" y="170828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立方体 106"/>
          <p:cNvSpPr/>
          <p:nvPr/>
        </p:nvSpPr>
        <p:spPr>
          <a:xfrm>
            <a:off x="3594910" y="187723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立方体 107"/>
          <p:cNvSpPr/>
          <p:nvPr/>
        </p:nvSpPr>
        <p:spPr>
          <a:xfrm>
            <a:off x="3471063" y="200447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立方体 108"/>
          <p:cNvSpPr/>
          <p:nvPr/>
        </p:nvSpPr>
        <p:spPr>
          <a:xfrm>
            <a:off x="2795104" y="143412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立方体 109"/>
          <p:cNvSpPr/>
          <p:nvPr/>
        </p:nvSpPr>
        <p:spPr>
          <a:xfrm>
            <a:off x="2641607" y="15815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立方体 111"/>
          <p:cNvSpPr/>
          <p:nvPr/>
        </p:nvSpPr>
        <p:spPr>
          <a:xfrm>
            <a:off x="3328138" y="128607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立方体 110"/>
          <p:cNvSpPr/>
          <p:nvPr/>
        </p:nvSpPr>
        <p:spPr>
          <a:xfrm>
            <a:off x="3738586" y="12860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立方体 112"/>
          <p:cNvSpPr/>
          <p:nvPr/>
        </p:nvSpPr>
        <p:spPr>
          <a:xfrm>
            <a:off x="3202404" y="143412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立方体 113"/>
          <p:cNvSpPr/>
          <p:nvPr/>
        </p:nvSpPr>
        <p:spPr>
          <a:xfrm>
            <a:off x="3048907" y="158159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立方体 114"/>
          <p:cNvSpPr/>
          <p:nvPr/>
        </p:nvSpPr>
        <p:spPr>
          <a:xfrm>
            <a:off x="3612852" y="143412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3459355" y="158159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5756458" y="209851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立方体 117"/>
          <p:cNvSpPr/>
          <p:nvPr/>
        </p:nvSpPr>
        <p:spPr>
          <a:xfrm>
            <a:off x="5634327" y="222666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立方体 118"/>
          <p:cNvSpPr/>
          <p:nvPr/>
        </p:nvSpPr>
        <p:spPr>
          <a:xfrm>
            <a:off x="5512196" y="233934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立方体 119"/>
          <p:cNvSpPr/>
          <p:nvPr/>
        </p:nvSpPr>
        <p:spPr>
          <a:xfrm>
            <a:off x="5392223" y="248336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立方体 120"/>
          <p:cNvSpPr/>
          <p:nvPr/>
        </p:nvSpPr>
        <p:spPr>
          <a:xfrm>
            <a:off x="6112582" y="209851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立方体 121"/>
          <p:cNvSpPr/>
          <p:nvPr/>
        </p:nvSpPr>
        <p:spPr>
          <a:xfrm>
            <a:off x="6031008" y="222666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立方体 122"/>
          <p:cNvSpPr/>
          <p:nvPr/>
        </p:nvSpPr>
        <p:spPr>
          <a:xfrm>
            <a:off x="5908877" y="233934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立方体 123"/>
          <p:cNvSpPr/>
          <p:nvPr/>
        </p:nvSpPr>
        <p:spPr>
          <a:xfrm>
            <a:off x="5788904" y="248336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立方体 124"/>
          <p:cNvSpPr/>
          <p:nvPr/>
        </p:nvSpPr>
        <p:spPr>
          <a:xfrm>
            <a:off x="6528344" y="209851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立方体 125"/>
          <p:cNvSpPr/>
          <p:nvPr/>
        </p:nvSpPr>
        <p:spPr>
          <a:xfrm>
            <a:off x="6446770" y="222666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立方体 126"/>
          <p:cNvSpPr/>
          <p:nvPr/>
        </p:nvSpPr>
        <p:spPr>
          <a:xfrm>
            <a:off x="6327561" y="233934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立方体 127"/>
          <p:cNvSpPr/>
          <p:nvPr/>
        </p:nvSpPr>
        <p:spPr>
          <a:xfrm>
            <a:off x="6160885" y="248154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立方体 128"/>
          <p:cNvSpPr/>
          <p:nvPr/>
        </p:nvSpPr>
        <p:spPr>
          <a:xfrm>
            <a:off x="6993530" y="209851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立方体 129"/>
          <p:cNvSpPr/>
          <p:nvPr/>
        </p:nvSpPr>
        <p:spPr>
          <a:xfrm>
            <a:off x="6830842" y="222666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立方体 130"/>
          <p:cNvSpPr/>
          <p:nvPr/>
        </p:nvSpPr>
        <p:spPr>
          <a:xfrm>
            <a:off x="6708711" y="233934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立方体 131"/>
          <p:cNvSpPr/>
          <p:nvPr/>
        </p:nvSpPr>
        <p:spPr>
          <a:xfrm>
            <a:off x="6592710" y="249271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立方体 132"/>
          <p:cNvSpPr/>
          <p:nvPr/>
        </p:nvSpPr>
        <p:spPr>
          <a:xfrm>
            <a:off x="5738297" y="16717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立方体 133"/>
          <p:cNvSpPr/>
          <p:nvPr/>
        </p:nvSpPr>
        <p:spPr>
          <a:xfrm>
            <a:off x="5616166" y="179991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立方体 134"/>
          <p:cNvSpPr/>
          <p:nvPr/>
        </p:nvSpPr>
        <p:spPr>
          <a:xfrm>
            <a:off x="5494035" y="193755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立方体 135"/>
          <p:cNvSpPr/>
          <p:nvPr/>
        </p:nvSpPr>
        <p:spPr>
          <a:xfrm>
            <a:off x="5393962" y="206974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立方体 136"/>
          <p:cNvSpPr/>
          <p:nvPr/>
        </p:nvSpPr>
        <p:spPr>
          <a:xfrm>
            <a:off x="6134978" y="167176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立方体 137"/>
          <p:cNvSpPr/>
          <p:nvPr/>
        </p:nvSpPr>
        <p:spPr>
          <a:xfrm>
            <a:off x="6012847" y="179991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立方体 138"/>
          <p:cNvSpPr/>
          <p:nvPr/>
        </p:nvSpPr>
        <p:spPr>
          <a:xfrm>
            <a:off x="5890716" y="193755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立方体 139"/>
          <p:cNvSpPr/>
          <p:nvPr/>
        </p:nvSpPr>
        <p:spPr>
          <a:xfrm>
            <a:off x="5770743" y="206974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立方体 140"/>
          <p:cNvSpPr/>
          <p:nvPr/>
        </p:nvSpPr>
        <p:spPr>
          <a:xfrm>
            <a:off x="6550740" y="167176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立方体 141"/>
          <p:cNvSpPr/>
          <p:nvPr/>
        </p:nvSpPr>
        <p:spPr>
          <a:xfrm>
            <a:off x="6428609" y="179991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立方体 142"/>
          <p:cNvSpPr/>
          <p:nvPr/>
        </p:nvSpPr>
        <p:spPr>
          <a:xfrm>
            <a:off x="6309400" y="193755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立方体 143"/>
          <p:cNvSpPr/>
          <p:nvPr/>
        </p:nvSpPr>
        <p:spPr>
          <a:xfrm>
            <a:off x="6183281" y="206792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立方体 144"/>
          <p:cNvSpPr/>
          <p:nvPr/>
        </p:nvSpPr>
        <p:spPr>
          <a:xfrm>
            <a:off x="6975369" y="16717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立方体 145"/>
          <p:cNvSpPr/>
          <p:nvPr/>
        </p:nvSpPr>
        <p:spPr>
          <a:xfrm>
            <a:off x="6853238" y="179991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立方体 146"/>
          <p:cNvSpPr/>
          <p:nvPr/>
        </p:nvSpPr>
        <p:spPr>
          <a:xfrm>
            <a:off x="6731107" y="193755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立方体 147"/>
          <p:cNvSpPr/>
          <p:nvPr/>
        </p:nvSpPr>
        <p:spPr>
          <a:xfrm>
            <a:off x="6611134" y="206974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立方体 148"/>
          <p:cNvSpPr/>
          <p:nvPr/>
        </p:nvSpPr>
        <p:spPr>
          <a:xfrm>
            <a:off x="5781985" y="126899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立方体 149"/>
          <p:cNvSpPr/>
          <p:nvPr/>
        </p:nvSpPr>
        <p:spPr>
          <a:xfrm>
            <a:off x="5591111" y="138935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立方体 150"/>
          <p:cNvSpPr/>
          <p:nvPr/>
        </p:nvSpPr>
        <p:spPr>
          <a:xfrm>
            <a:off x="5496924" y="1517502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立方体 151"/>
          <p:cNvSpPr/>
          <p:nvPr/>
        </p:nvSpPr>
        <p:spPr>
          <a:xfrm>
            <a:off x="5376951" y="164969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立方体 152"/>
          <p:cNvSpPr/>
          <p:nvPr/>
        </p:nvSpPr>
        <p:spPr>
          <a:xfrm>
            <a:off x="6178666" y="126899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立方体 153"/>
          <p:cNvSpPr/>
          <p:nvPr/>
        </p:nvSpPr>
        <p:spPr>
          <a:xfrm>
            <a:off x="5993557" y="141301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立方体 154"/>
          <p:cNvSpPr/>
          <p:nvPr/>
        </p:nvSpPr>
        <p:spPr>
          <a:xfrm>
            <a:off x="5921549" y="15098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立方体 155"/>
          <p:cNvSpPr/>
          <p:nvPr/>
        </p:nvSpPr>
        <p:spPr>
          <a:xfrm>
            <a:off x="5773632" y="164969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立方体 156"/>
          <p:cNvSpPr/>
          <p:nvPr/>
        </p:nvSpPr>
        <p:spPr>
          <a:xfrm>
            <a:off x="6594428" y="126899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立方体 157"/>
          <p:cNvSpPr/>
          <p:nvPr/>
        </p:nvSpPr>
        <p:spPr>
          <a:xfrm>
            <a:off x="6431498" y="138935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立方体 158"/>
          <p:cNvSpPr/>
          <p:nvPr/>
        </p:nvSpPr>
        <p:spPr>
          <a:xfrm>
            <a:off x="6340233" y="150982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立方体 159"/>
          <p:cNvSpPr/>
          <p:nvPr/>
        </p:nvSpPr>
        <p:spPr>
          <a:xfrm>
            <a:off x="6186170" y="164787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立方体 160"/>
          <p:cNvSpPr/>
          <p:nvPr/>
        </p:nvSpPr>
        <p:spPr>
          <a:xfrm>
            <a:off x="6978258" y="126119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立方体 161"/>
          <p:cNvSpPr/>
          <p:nvPr/>
        </p:nvSpPr>
        <p:spPr>
          <a:xfrm>
            <a:off x="6856127" y="1389350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立方体 162"/>
          <p:cNvSpPr/>
          <p:nvPr/>
        </p:nvSpPr>
        <p:spPr>
          <a:xfrm>
            <a:off x="6761940" y="1509829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立方体 163"/>
          <p:cNvSpPr/>
          <p:nvPr/>
        </p:nvSpPr>
        <p:spPr>
          <a:xfrm>
            <a:off x="6614023" y="1649690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立方体 164"/>
          <p:cNvSpPr/>
          <p:nvPr/>
        </p:nvSpPr>
        <p:spPr>
          <a:xfrm>
            <a:off x="5759439" y="79872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立方体 165"/>
          <p:cNvSpPr/>
          <p:nvPr/>
        </p:nvSpPr>
        <p:spPr>
          <a:xfrm>
            <a:off x="5637308" y="92687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立方体 166"/>
          <p:cNvSpPr/>
          <p:nvPr/>
        </p:nvSpPr>
        <p:spPr>
          <a:xfrm>
            <a:off x="5482731" y="1091678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立方体 167"/>
          <p:cNvSpPr/>
          <p:nvPr/>
        </p:nvSpPr>
        <p:spPr>
          <a:xfrm>
            <a:off x="5361679" y="122205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立方体 168"/>
          <p:cNvSpPr/>
          <p:nvPr/>
        </p:nvSpPr>
        <p:spPr>
          <a:xfrm>
            <a:off x="6156120" y="79872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立方体 169"/>
          <p:cNvSpPr/>
          <p:nvPr/>
        </p:nvSpPr>
        <p:spPr>
          <a:xfrm>
            <a:off x="6006045" y="92687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立方体 170"/>
          <p:cNvSpPr/>
          <p:nvPr/>
        </p:nvSpPr>
        <p:spPr>
          <a:xfrm>
            <a:off x="5851468" y="109167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立方体 171"/>
          <p:cNvSpPr/>
          <p:nvPr/>
        </p:nvSpPr>
        <p:spPr>
          <a:xfrm>
            <a:off x="5759439" y="122386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立方体 172"/>
          <p:cNvSpPr/>
          <p:nvPr/>
        </p:nvSpPr>
        <p:spPr>
          <a:xfrm>
            <a:off x="6571882" y="79872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立方体 173"/>
          <p:cNvSpPr/>
          <p:nvPr/>
        </p:nvSpPr>
        <p:spPr>
          <a:xfrm>
            <a:off x="6421807" y="926873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立方体 174"/>
          <p:cNvSpPr/>
          <p:nvPr/>
        </p:nvSpPr>
        <p:spPr>
          <a:xfrm>
            <a:off x="6270152" y="1091678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立方体 175"/>
          <p:cNvSpPr/>
          <p:nvPr/>
        </p:nvSpPr>
        <p:spPr>
          <a:xfrm>
            <a:off x="6171977" y="1222052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立方体 176"/>
          <p:cNvSpPr/>
          <p:nvPr/>
        </p:nvSpPr>
        <p:spPr>
          <a:xfrm>
            <a:off x="6996511" y="79872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立方体 177"/>
          <p:cNvSpPr/>
          <p:nvPr/>
        </p:nvSpPr>
        <p:spPr>
          <a:xfrm>
            <a:off x="6874380" y="926873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立方体 178"/>
          <p:cNvSpPr/>
          <p:nvPr/>
        </p:nvSpPr>
        <p:spPr>
          <a:xfrm>
            <a:off x="6726459" y="107434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立方体 179"/>
          <p:cNvSpPr/>
          <p:nvPr/>
        </p:nvSpPr>
        <p:spPr>
          <a:xfrm>
            <a:off x="6599830" y="122386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6" name="Group 182"/>
          <p:cNvGrpSpPr/>
          <p:nvPr/>
        </p:nvGrpSpPr>
        <p:grpSpPr bwMode="auto">
          <a:xfrm>
            <a:off x="587507" y="3201596"/>
            <a:ext cx="7365275" cy="3188356"/>
            <a:chOff x="70" y="3258"/>
            <a:chExt cx="5303" cy="1554"/>
          </a:xfrm>
        </p:grpSpPr>
        <p:pic>
          <p:nvPicPr>
            <p:cNvPr id="187" name="Picture 179" descr="4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" y="3258"/>
              <a:ext cx="940" cy="8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8" name="Group 181"/>
            <p:cNvGrpSpPr/>
            <p:nvPr/>
          </p:nvGrpSpPr>
          <p:grpSpPr bwMode="auto">
            <a:xfrm>
              <a:off x="1156" y="3293"/>
              <a:ext cx="4217" cy="1519"/>
              <a:chOff x="1156" y="2716"/>
              <a:chExt cx="4217" cy="1519"/>
            </a:xfrm>
          </p:grpSpPr>
          <p:sp>
            <p:nvSpPr>
              <p:cNvPr id="189" name="AutoShape 27"/>
              <p:cNvSpPr>
                <a:spLocks noChangeArrowheads="1"/>
              </p:cNvSpPr>
              <p:nvPr/>
            </p:nvSpPr>
            <p:spPr bwMode="auto">
              <a:xfrm>
                <a:off x="1156" y="2716"/>
                <a:ext cx="4173" cy="1488"/>
              </a:xfrm>
              <a:prstGeom prst="wedgeRoundRectCallout">
                <a:avLst>
                  <a:gd name="adj1" fmla="val -59207"/>
                  <a:gd name="adj2" fmla="val -28824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buFontTx/>
                  <a:buNone/>
                </a:pPr>
                <a:endParaRPr lang="zh-CN" altLang="zh-CN">
                  <a:solidFill>
                    <a:srgbClr val="1C1C1C"/>
                  </a:solidFill>
                  <a:ea typeface="宋体" panose="02010600030101010101" pitchFamily="2" charset="-122"/>
                </a:endParaRPr>
              </a:p>
              <a:p>
                <a:pPr eaLnBrk="1" hangingPunct="1">
                  <a:lnSpc>
                    <a:spcPct val="100000"/>
                  </a:lnSpc>
                  <a:buFontTx/>
                  <a:buNone/>
                </a:pPr>
                <a:endParaRPr lang="zh-CN" altLang="zh-CN" sz="1800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0" name="Text Box 133"/>
              <p:cNvSpPr txBox="1">
                <a:spLocks noChangeArrowheads="1"/>
              </p:cNvSpPr>
              <p:nvPr/>
            </p:nvSpPr>
            <p:spPr bwMode="auto">
              <a:xfrm>
                <a:off x="1156" y="2750"/>
                <a:ext cx="4217" cy="14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没有涂色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的块数与面有关，即（</a:t>
                </a:r>
                <a:r>
                  <a:rPr lang="en-US" altLang="zh-CN" sz="3200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华文楷体" panose="0201060004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－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2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）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²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，或用总块数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-</a:t>
                </a:r>
                <a:r>
                  <a:rPr lang="zh-CN" altLang="zh-CN" sz="32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三面涂色的块数</a:t>
                </a:r>
                <a:r>
                  <a:rPr lang="en-US" altLang="zh-CN" sz="32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-</a:t>
                </a:r>
                <a:r>
                  <a:rPr lang="zh-CN" altLang="zh-CN" sz="32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两面涂色的块数</a:t>
                </a:r>
                <a:r>
                  <a:rPr lang="en-US" altLang="zh-CN" sz="32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-</a:t>
                </a:r>
                <a:r>
                  <a:rPr lang="zh-CN" altLang="zh-CN" sz="3200" dirty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一面涂色的块数。</a:t>
                </a:r>
                <a:endParaRPr lang="zh-CN" altLang="en-US" sz="32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7554" y="5072074"/>
            <a:ext cx="4932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343-8-60-150=125(</a:t>
            </a:r>
            <a:r>
              <a:rPr lang="zh-CN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476672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棱长是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厘米的正方体中三面涂色的有几块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两面涂色的有几块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一面涂色的有几块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没有涂色的有几块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224" y="2786058"/>
            <a:ext cx="27270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三面涂色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3357562"/>
            <a:ext cx="57679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两面</a:t>
            </a:r>
            <a:r>
              <a:rPr lang="zh-CN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涂色</a:t>
            </a:r>
            <a:r>
              <a:rPr lang="zh-CN" altLang="en-US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7-2)×12=60(</a:t>
            </a:r>
            <a:r>
              <a:rPr lang="zh-CN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3929066"/>
            <a:ext cx="6050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一面</a:t>
            </a:r>
            <a:r>
              <a:rPr lang="zh-CN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涂色</a:t>
            </a:r>
            <a:r>
              <a:rPr lang="zh-CN" altLang="en-US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7-2)</a:t>
            </a:r>
            <a:r>
              <a:rPr lang="en-US" altLang="zh-CN" sz="3600" baseline="300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×6=150(</a:t>
            </a:r>
            <a:r>
              <a:rPr lang="zh-CN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4500570"/>
            <a:ext cx="56893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没有涂色</a:t>
            </a:r>
            <a:r>
              <a:rPr lang="zh-CN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7-2)</a:t>
            </a:r>
            <a:r>
              <a:rPr lang="en-US" altLang="zh-CN" sz="3600" baseline="300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=125(</a:t>
            </a:r>
            <a:r>
              <a:rPr lang="zh-CN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8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23528" y="764704"/>
            <a:ext cx="46794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44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页下面的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3238" y="1293384"/>
            <a:ext cx="89995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）你还能继续写出第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⑥、⑦、⑧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个大下方体</a:t>
            </a:r>
            <a:endParaRPr lang="en-US" altLang="zh-CN" sz="3200" dirty="0" smtClean="0">
              <a:solidFill>
                <a:schemeClr val="tx1"/>
              </a:solidFill>
              <a:ea typeface="楷体_GB231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          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中</a:t>
            </a:r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类正方体的块数吗？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448" y="2564904"/>
            <a:ext cx="8778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第⑦</a:t>
            </a:r>
            <a:r>
              <a:rPr lang="zh-CN" altLang="en-US" sz="3200" dirty="0"/>
              <a:t>个大正方体中</a:t>
            </a:r>
            <a:r>
              <a:rPr lang="en-US" altLang="zh-CN" sz="3200" dirty="0"/>
              <a:t>:</a:t>
            </a:r>
            <a:r>
              <a:rPr lang="zh-CN" altLang="en-US" sz="3200" dirty="0"/>
              <a:t>三面涂色</a:t>
            </a:r>
            <a:r>
              <a:rPr lang="en-US" altLang="zh-CN" sz="3200" dirty="0"/>
              <a:t>8</a:t>
            </a:r>
            <a:r>
              <a:rPr lang="zh-CN" altLang="en-US" sz="3200" dirty="0"/>
              <a:t>个</a:t>
            </a:r>
            <a:r>
              <a:rPr lang="en-US" altLang="zh-CN" sz="3200" dirty="0"/>
              <a:t>,</a:t>
            </a:r>
            <a:r>
              <a:rPr lang="zh-CN" altLang="en-US" sz="3200" dirty="0"/>
              <a:t>两面涂色</a:t>
            </a:r>
            <a:r>
              <a:rPr lang="en-US" altLang="zh-CN" sz="3200" dirty="0"/>
              <a:t>(</a:t>
            </a:r>
            <a:r>
              <a:rPr lang="en-US" altLang="zh-CN" sz="3200" dirty="0" smtClean="0"/>
              <a:t>8-2)×12=72(</a:t>
            </a:r>
            <a:r>
              <a:rPr lang="zh-CN" altLang="en-US" sz="3200" dirty="0" smtClean="0"/>
              <a:t>个</a:t>
            </a:r>
            <a:r>
              <a:rPr lang="en-US" altLang="zh-CN" sz="3200" dirty="0" smtClean="0"/>
              <a:t>),</a:t>
            </a:r>
            <a:r>
              <a:rPr lang="zh-CN" altLang="en-US" sz="3200" dirty="0" smtClean="0"/>
              <a:t>一面涂色</a:t>
            </a:r>
            <a:r>
              <a:rPr lang="en-US" altLang="zh-CN" sz="3200" dirty="0" smtClean="0"/>
              <a:t>(8-2)</a:t>
            </a:r>
            <a:r>
              <a:rPr lang="en-US" altLang="zh-CN" sz="3200" baseline="300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2</a:t>
            </a:r>
            <a:r>
              <a:rPr lang="en-US" altLang="zh-CN" sz="3200" dirty="0" smtClean="0"/>
              <a:t>×6=216(</a:t>
            </a:r>
            <a:r>
              <a:rPr lang="zh-CN" altLang="en-US" sz="3200" dirty="0" smtClean="0"/>
              <a:t>个</a:t>
            </a:r>
            <a:r>
              <a:rPr lang="en-US" altLang="zh-CN" sz="3200" dirty="0" smtClean="0"/>
              <a:t>),</a:t>
            </a:r>
            <a:r>
              <a:rPr lang="zh-CN" altLang="en-US" sz="3200" dirty="0" smtClean="0"/>
              <a:t>没有涂色的</a:t>
            </a:r>
            <a:r>
              <a:rPr lang="en-US" altLang="zh-CN" sz="3200" dirty="0" smtClean="0"/>
              <a:t>(8-2)</a:t>
            </a:r>
            <a:r>
              <a:rPr lang="en-US" altLang="zh-CN" sz="3200" baseline="300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3</a:t>
            </a:r>
            <a:r>
              <a:rPr lang="en-US" altLang="zh-CN" sz="3200" dirty="0" smtClean="0"/>
              <a:t>=216(</a:t>
            </a:r>
            <a:r>
              <a:rPr lang="zh-CN" altLang="en-US" sz="3200" dirty="0" smtClean="0"/>
              <a:t>个</a:t>
            </a:r>
            <a:r>
              <a:rPr lang="en-US" altLang="zh-CN" sz="3200" dirty="0" smtClean="0"/>
              <a:t>)</a:t>
            </a:r>
            <a:r>
              <a:rPr lang="zh-CN" altLang="en-US" sz="3200" dirty="0" smtClean="0"/>
              <a:t>或</a:t>
            </a:r>
            <a:r>
              <a:rPr lang="en-US" altLang="zh-CN" sz="3200" dirty="0" smtClean="0"/>
              <a:t>512-8-72-216=216(</a:t>
            </a:r>
            <a:r>
              <a:rPr lang="zh-CN" altLang="en-US" sz="3200" dirty="0" smtClean="0"/>
              <a:t>个</a:t>
            </a:r>
            <a:r>
              <a:rPr lang="en-US" altLang="zh-CN" sz="3200" dirty="0" smtClean="0"/>
              <a:t>)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216024" y="4365104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第⑧个大正方体中</a:t>
            </a:r>
            <a:r>
              <a:rPr lang="en-US" altLang="zh-CN" sz="3200" dirty="0"/>
              <a:t>:</a:t>
            </a:r>
            <a:r>
              <a:rPr lang="zh-CN" altLang="en-US" sz="3200" dirty="0"/>
              <a:t>三面涂色</a:t>
            </a:r>
            <a:r>
              <a:rPr lang="en-US" altLang="zh-CN" sz="3200" dirty="0"/>
              <a:t>8</a:t>
            </a:r>
            <a:r>
              <a:rPr lang="zh-CN" altLang="en-US" sz="3200" dirty="0"/>
              <a:t>个</a:t>
            </a:r>
            <a:r>
              <a:rPr lang="en-US" altLang="zh-CN" sz="3200" dirty="0"/>
              <a:t>,</a:t>
            </a:r>
            <a:r>
              <a:rPr lang="zh-CN" altLang="en-US" sz="3200" dirty="0"/>
              <a:t>两面涂色</a:t>
            </a:r>
            <a:r>
              <a:rPr lang="en-US" altLang="zh-CN" sz="3200" dirty="0"/>
              <a:t>(9-2)×12=84(</a:t>
            </a:r>
            <a:r>
              <a:rPr lang="zh-CN" altLang="en-US" sz="3200" dirty="0"/>
              <a:t>个</a:t>
            </a:r>
            <a:r>
              <a:rPr lang="en-US" altLang="zh-CN" sz="3200" dirty="0"/>
              <a:t>),</a:t>
            </a:r>
            <a:r>
              <a:rPr lang="zh-CN" altLang="en-US" sz="3200" dirty="0"/>
              <a:t>一面涂色</a:t>
            </a:r>
            <a:r>
              <a:rPr lang="en-US" altLang="zh-CN" sz="3200" dirty="0"/>
              <a:t>(9-2</a:t>
            </a:r>
            <a:r>
              <a:rPr lang="en-US" altLang="zh-CN" sz="3200" dirty="0" smtClean="0"/>
              <a:t>)</a:t>
            </a:r>
            <a:r>
              <a:rPr lang="en-US" altLang="zh-CN" sz="3200" baseline="300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2</a:t>
            </a:r>
            <a:r>
              <a:rPr lang="en-US" altLang="zh-CN" sz="3200" dirty="0" smtClean="0"/>
              <a:t>×6=294</a:t>
            </a:r>
            <a:r>
              <a:rPr lang="en-US" altLang="zh-CN" sz="3200" dirty="0"/>
              <a:t>(</a:t>
            </a:r>
            <a:r>
              <a:rPr lang="zh-CN" altLang="en-US" sz="3200" dirty="0"/>
              <a:t>个</a:t>
            </a:r>
            <a:r>
              <a:rPr lang="en-US" altLang="zh-CN" sz="3200" dirty="0"/>
              <a:t>),</a:t>
            </a:r>
            <a:r>
              <a:rPr lang="zh-CN" altLang="en-US" sz="3200" dirty="0"/>
              <a:t>没有涂色的</a:t>
            </a:r>
            <a:r>
              <a:rPr lang="en-US" altLang="zh-CN" sz="3200" dirty="0"/>
              <a:t>(9-2</a:t>
            </a:r>
            <a:r>
              <a:rPr lang="en-US" altLang="zh-CN" sz="3200" dirty="0" smtClean="0"/>
              <a:t>)</a:t>
            </a:r>
            <a:r>
              <a:rPr lang="en-US" altLang="zh-CN" sz="3200" baseline="30000" dirty="0" smtClean="0">
                <a:solidFill>
                  <a:srgbClr val="C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3</a:t>
            </a:r>
            <a:r>
              <a:rPr lang="en-US" altLang="zh-CN" sz="3200" dirty="0" smtClean="0"/>
              <a:t>=343</a:t>
            </a:r>
            <a:r>
              <a:rPr lang="en-US" altLang="zh-CN" sz="3200" dirty="0"/>
              <a:t>(</a:t>
            </a:r>
            <a:r>
              <a:rPr lang="zh-CN" altLang="en-US" sz="3200" dirty="0"/>
              <a:t>个</a:t>
            </a:r>
            <a:r>
              <a:rPr lang="en-US" altLang="zh-CN" sz="3200" dirty="0"/>
              <a:t>)</a:t>
            </a:r>
            <a:r>
              <a:rPr lang="zh-CN" altLang="en-US" sz="3200" dirty="0"/>
              <a:t>或</a:t>
            </a:r>
            <a:r>
              <a:rPr lang="en-US" altLang="zh-CN" sz="3200" dirty="0"/>
              <a:t>729-8-84-294=343(</a:t>
            </a:r>
            <a:r>
              <a:rPr lang="zh-CN" altLang="en-US" sz="3200" dirty="0"/>
              <a:t>个</a:t>
            </a:r>
            <a:r>
              <a:rPr lang="en-US" altLang="zh-CN" sz="3200" dirty="0"/>
              <a:t>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63.jpg" descr="id:2147507279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3096" y="1268760"/>
            <a:ext cx="6115328" cy="24610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7224" y="428604"/>
            <a:ext cx="4267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3200" i="1" dirty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44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页下面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928670"/>
            <a:ext cx="8999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）如果摆成下面的几何体你会数吗？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504" y="3933056"/>
            <a:ext cx="8778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个图形中小正方体的个数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:1+(1+2)=4;</a:t>
            </a:r>
          </a:p>
        </p:txBody>
      </p:sp>
      <p:sp>
        <p:nvSpPr>
          <p:cNvPr id="14" name="矩形 13"/>
          <p:cNvSpPr/>
          <p:nvPr/>
        </p:nvSpPr>
        <p:spPr>
          <a:xfrm>
            <a:off x="35496" y="4485893"/>
            <a:ext cx="9505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个图形中小正方体的个数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:1+(1+2)+(1+2+3)=10;</a:t>
            </a:r>
          </a:p>
        </p:txBody>
      </p:sp>
      <p:sp>
        <p:nvSpPr>
          <p:cNvPr id="15" name="矩形 14"/>
          <p:cNvSpPr/>
          <p:nvPr/>
        </p:nvSpPr>
        <p:spPr>
          <a:xfrm>
            <a:off x="107504" y="4998660"/>
            <a:ext cx="93610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个图形中小正方体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的个数：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+(1+2)+(1+2+3)+(1+2+3+4)=20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pic>
        <p:nvPicPr>
          <p:cNvPr id="1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立方体 2"/>
          <p:cNvSpPr/>
          <p:nvPr/>
        </p:nvSpPr>
        <p:spPr>
          <a:xfrm>
            <a:off x="2699792" y="836712"/>
            <a:ext cx="2088232" cy="2088232"/>
          </a:xfrm>
          <a:prstGeom prst="cub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0297" y="3498107"/>
            <a:ext cx="3671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屏幕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上是什么图形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34421" y="345815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正方体</a:t>
            </a:r>
            <a:endParaRPr lang="zh-CN" altLang="zh-CN" sz="3200" dirty="0"/>
          </a:p>
        </p:txBody>
      </p:sp>
      <p:sp>
        <p:nvSpPr>
          <p:cNvPr id="10" name="矩形 9"/>
          <p:cNvSpPr/>
          <p:nvPr/>
        </p:nvSpPr>
        <p:spPr>
          <a:xfrm>
            <a:off x="772190" y="4149080"/>
            <a:ext cx="3671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正方体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有哪些特征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2190" y="4614227"/>
            <a:ext cx="76162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正方体</a:t>
            </a:r>
            <a:r>
              <a:rPr lang="zh-CN" altLang="zh-CN" sz="3200" dirty="0"/>
              <a:t>有</a:t>
            </a:r>
            <a:r>
              <a:rPr lang="en-US" altLang="zh-CN" sz="3200" dirty="0"/>
              <a:t>6</a:t>
            </a:r>
            <a:r>
              <a:rPr lang="zh-CN" altLang="zh-CN" sz="3200" dirty="0"/>
              <a:t>个面</a:t>
            </a:r>
            <a:r>
              <a:rPr lang="en-US" altLang="zh-CN" sz="3200" dirty="0"/>
              <a:t>,</a:t>
            </a:r>
            <a:r>
              <a:rPr lang="zh-CN" altLang="zh-CN" sz="3200" dirty="0"/>
              <a:t>这</a:t>
            </a:r>
            <a:r>
              <a:rPr lang="en-US" altLang="zh-CN" sz="3200" dirty="0"/>
              <a:t>6</a:t>
            </a:r>
            <a:r>
              <a:rPr lang="zh-CN" altLang="zh-CN" sz="3200" dirty="0"/>
              <a:t>个面都相等</a:t>
            </a:r>
            <a:r>
              <a:rPr lang="en-US" altLang="zh-CN" sz="3200" dirty="0" smtClean="0"/>
              <a:t>;</a:t>
            </a:r>
            <a:endParaRPr lang="zh-CN" altLang="zh-CN" sz="3200" dirty="0"/>
          </a:p>
        </p:txBody>
      </p:sp>
      <p:pic>
        <p:nvPicPr>
          <p:cNvPr id="12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5502" y="1880828"/>
            <a:ext cx="718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1cm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01606" y="2535287"/>
            <a:ext cx="718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1cm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82775" y="3077344"/>
            <a:ext cx="718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1cm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0297" y="5137738"/>
            <a:ext cx="76162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有</a:t>
            </a:r>
            <a:r>
              <a:rPr lang="en-US" altLang="zh-CN" sz="3200" dirty="0"/>
              <a:t>12</a:t>
            </a:r>
            <a:r>
              <a:rPr lang="zh-CN" altLang="zh-CN" sz="3200" dirty="0"/>
              <a:t>条棱</a:t>
            </a:r>
            <a:r>
              <a:rPr lang="en-US" altLang="zh-CN" sz="3200" dirty="0"/>
              <a:t>,</a:t>
            </a:r>
            <a:r>
              <a:rPr lang="zh-CN" altLang="zh-CN" sz="3200" dirty="0"/>
              <a:t>棱长度也都相等</a:t>
            </a:r>
            <a:r>
              <a:rPr lang="en-US" altLang="zh-CN" sz="3200" dirty="0" smtClean="0"/>
              <a:t>;</a:t>
            </a:r>
            <a:endParaRPr lang="zh-CN" altLang="zh-CN" sz="3200" dirty="0"/>
          </a:p>
        </p:txBody>
      </p:sp>
      <p:sp>
        <p:nvSpPr>
          <p:cNvPr id="17" name="矩形 16"/>
          <p:cNvSpPr/>
          <p:nvPr/>
        </p:nvSpPr>
        <p:spPr>
          <a:xfrm>
            <a:off x="757185" y="5614966"/>
            <a:ext cx="4161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有</a:t>
            </a:r>
            <a:r>
              <a:rPr lang="en-US" altLang="zh-CN" sz="3200" dirty="0"/>
              <a:t>8</a:t>
            </a:r>
            <a:r>
              <a:rPr lang="zh-CN" altLang="zh-CN" sz="3200" dirty="0"/>
              <a:t>个顶点。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6967" y="1484784"/>
            <a:ext cx="9003545" cy="314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000000"/>
                </a:solidFill>
              </a:rPr>
              <a:t>如果</a:t>
            </a:r>
            <a:r>
              <a:rPr lang="zh-CN" altLang="en-US" sz="4400" dirty="0">
                <a:solidFill>
                  <a:srgbClr val="000000"/>
                </a:solidFill>
              </a:rPr>
              <a:t>有些问题比较复杂时</a:t>
            </a:r>
            <a:r>
              <a:rPr lang="en-US" altLang="zh-CN" sz="4400" dirty="0">
                <a:solidFill>
                  <a:srgbClr val="000000"/>
                </a:solidFill>
              </a:rPr>
              <a:t>,</a:t>
            </a:r>
            <a:r>
              <a:rPr lang="zh-CN" altLang="en-US" sz="4400" dirty="0">
                <a:solidFill>
                  <a:srgbClr val="000000"/>
                </a:solidFill>
              </a:rPr>
              <a:t>我们可以从简单的问题入手进行研究</a:t>
            </a:r>
            <a:r>
              <a:rPr lang="en-US" altLang="zh-CN" sz="4400" dirty="0">
                <a:solidFill>
                  <a:srgbClr val="000000"/>
                </a:solidFill>
              </a:rPr>
              <a:t>,</a:t>
            </a:r>
            <a:r>
              <a:rPr lang="zh-CN" altLang="en-US" sz="4400" dirty="0">
                <a:solidFill>
                  <a:srgbClr val="000000"/>
                </a:solidFill>
              </a:rPr>
              <a:t>找出规律</a:t>
            </a:r>
            <a:r>
              <a:rPr lang="en-US" altLang="zh-CN" sz="4400" dirty="0">
                <a:solidFill>
                  <a:srgbClr val="000000"/>
                </a:solidFill>
              </a:rPr>
              <a:t>,</a:t>
            </a:r>
            <a:r>
              <a:rPr lang="zh-CN" altLang="en-US" sz="4400" dirty="0">
                <a:solidFill>
                  <a:srgbClr val="000000"/>
                </a:solidFill>
              </a:rPr>
              <a:t>再根据规律解决复杂的</a:t>
            </a:r>
            <a:r>
              <a:rPr lang="zh-CN" altLang="en-US" sz="4400" dirty="0" smtClean="0">
                <a:solidFill>
                  <a:srgbClr val="000000"/>
                </a:solidFill>
              </a:rPr>
              <a:t>问题。</a:t>
            </a:r>
            <a:endParaRPr lang="zh-CN" altLang="zh-CN" sz="4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160662" y="836712"/>
            <a:ext cx="53748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用棱长是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厘米的小正方体拼成一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个棱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厘米的大正方体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需要多少个小正方体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立方体 11"/>
          <p:cNvSpPr/>
          <p:nvPr/>
        </p:nvSpPr>
        <p:spPr>
          <a:xfrm>
            <a:off x="5936849" y="466681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5786955" y="480601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/>
        </p:nvSpPr>
        <p:spPr>
          <a:xfrm>
            <a:off x="5661221" y="494244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5511327" y="508163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/>
          <p:cNvSpPr/>
          <p:nvPr/>
        </p:nvSpPr>
        <p:spPr>
          <a:xfrm>
            <a:off x="5373513" y="521807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/>
        </p:nvSpPr>
        <p:spPr>
          <a:xfrm>
            <a:off x="5223619" y="535726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5097884" y="549370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6338212" y="46668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6188318" y="48060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6062584" y="494244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5912690" y="508163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5774876" y="5218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5624982" y="535726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5499247" y="549370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6768318" y="466681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6618424" y="480600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6492690" y="494244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6342796" y="508163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6204982" y="521807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6055088" y="535726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5929353" y="549370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7169681" y="466681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7019787" y="480600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6894053" y="494244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6744159" y="508163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6606345" y="521807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6456451" y="535726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立方体 44"/>
          <p:cNvSpPr/>
          <p:nvPr/>
        </p:nvSpPr>
        <p:spPr>
          <a:xfrm>
            <a:off x="6330716" y="549370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立方体 45"/>
          <p:cNvSpPr/>
          <p:nvPr/>
        </p:nvSpPr>
        <p:spPr>
          <a:xfrm>
            <a:off x="7583123" y="466681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立方体 46"/>
          <p:cNvSpPr/>
          <p:nvPr/>
        </p:nvSpPr>
        <p:spPr>
          <a:xfrm>
            <a:off x="7433229" y="480600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立方体 47"/>
          <p:cNvSpPr/>
          <p:nvPr/>
        </p:nvSpPr>
        <p:spPr>
          <a:xfrm>
            <a:off x="7307495" y="494244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立方体 48"/>
          <p:cNvSpPr/>
          <p:nvPr/>
        </p:nvSpPr>
        <p:spPr>
          <a:xfrm>
            <a:off x="7157601" y="508163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立方体 52"/>
          <p:cNvSpPr/>
          <p:nvPr/>
        </p:nvSpPr>
        <p:spPr>
          <a:xfrm>
            <a:off x="7019787" y="521807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/>
          <p:cNvSpPr/>
          <p:nvPr/>
        </p:nvSpPr>
        <p:spPr>
          <a:xfrm>
            <a:off x="6869893" y="535726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6744158" y="549370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7984486" y="466681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7834592" y="480600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7708858" y="494244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7558964" y="5081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7421150" y="521807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7271256" y="535726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7145521" y="54936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8414592" y="466681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8264698" y="480600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8138964" y="494244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7989070" y="508163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7851256" y="521807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7701362" y="535726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7575627" y="549369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09963" y="4253367"/>
            <a:ext cx="3867965" cy="1378147"/>
            <a:chOff x="4778008" y="3980738"/>
            <a:chExt cx="3867965" cy="1378147"/>
          </a:xfrm>
        </p:grpSpPr>
        <p:sp>
          <p:nvSpPr>
            <p:cNvPr id="77" name="立方体 7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立方体 7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立方体 7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立方体 7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立方体 8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立方体 8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立方体 8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立方体 8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立方体 8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立方体 8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立方体 8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立方体 8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立方体 8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立方体 8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立方体 9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立方体 9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立方体 9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立方体 9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立方体 9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立方体 9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立方体 9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立方体 9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立方体 9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立方体 9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立方体 10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立方体 10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立方体 10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立方体 10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立方体 10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立方体 10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立方体 10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立方体 10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立方体 10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立方体 10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立方体 11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立方体 11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立方体 11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立方体 11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立方体 11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立方体 11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立方体 11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立方体 11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立方体 11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立方体 11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立方体 12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立方体 12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立方体 12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立方体 12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立方体 12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109962" y="3839235"/>
            <a:ext cx="3867965" cy="1378147"/>
            <a:chOff x="4778008" y="3980738"/>
            <a:chExt cx="3867965" cy="1378147"/>
          </a:xfrm>
        </p:grpSpPr>
        <p:sp>
          <p:nvSpPr>
            <p:cNvPr id="127" name="立方体 12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立方体 12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立方体 12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立方体 12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立方体 13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立方体 13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立方体 13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立方体 13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立方体 13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立方体 13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立方体 13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立方体 13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立方体 13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立方体 13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立方体 14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立方体 14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立方体 14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立方体 14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立方体 14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立方体 14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立方体 14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立方体 14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立方体 14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立方体 14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立方体 15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立方体 15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立方体 15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立方体 15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立方体 15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立方体 15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立方体 15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立方体 15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立方体 15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立方体 15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立方体 16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立方体 16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立方体 16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立方体 16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立方体 16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立方体 16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立方体 16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立方体 16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立方体 16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立方体 16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立方体 17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立方体 17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立方体 17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立方体 17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立方体 17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122041" y="3424408"/>
            <a:ext cx="3867965" cy="1378147"/>
            <a:chOff x="4778008" y="3980738"/>
            <a:chExt cx="3867965" cy="1378147"/>
          </a:xfrm>
        </p:grpSpPr>
        <p:sp>
          <p:nvSpPr>
            <p:cNvPr id="177" name="立方体 17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立方体 17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立方体 17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立方体 17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立方体 18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立方体 18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立方体 18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立方体 18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立方体 18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立方体 18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立方体 18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立方体 18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立方体 18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立方体 18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立方体 19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立方体 19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立方体 19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立方体 19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立方体 19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立方体 19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立方体 19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立方体 19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立方体 19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立方体 19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立方体 20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立方体 20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立方体 20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立方体 20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立方体 20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立方体 20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立方体 20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立方体 20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立方体 20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立方体 20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立方体 21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立方体 21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立方体 21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立方体 21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立方体 21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立方体 21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立方体 21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立方体 21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立方体 21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立方体 21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立方体 22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立方体 22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立方体 22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立方体 22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立方体 22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5122041" y="2996403"/>
            <a:ext cx="3867965" cy="1378147"/>
            <a:chOff x="4778008" y="3980738"/>
            <a:chExt cx="3867965" cy="1378147"/>
          </a:xfrm>
        </p:grpSpPr>
        <p:sp>
          <p:nvSpPr>
            <p:cNvPr id="227" name="立方体 22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立方体 22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立方体 22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立方体 22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立方体 23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立方体 23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立方体 23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立方体 23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立方体 23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立方体 23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立方体 23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立方体 23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立方体 23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立方体 23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立方体 24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立方体 24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立方体 24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立方体 24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立方体 24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立方体 24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立方体 24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立方体 24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立方体 24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立方体 24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立方体 25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立方体 25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立方体 25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立方体 25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立方体 25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立方体 25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立方体 25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立方体 25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立方体 25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立方体 25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立方体 26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立方体 26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立方体 26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立方体 26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立方体 26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立方体 26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立方体 26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立方体 26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立方体 26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立方体 26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立方体 27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立方体 27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立方体 27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立方体 27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立方体 27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5122041" y="2580195"/>
            <a:ext cx="3867965" cy="1378147"/>
            <a:chOff x="4778008" y="3980738"/>
            <a:chExt cx="3867965" cy="1378147"/>
          </a:xfrm>
        </p:grpSpPr>
        <p:sp>
          <p:nvSpPr>
            <p:cNvPr id="277" name="立方体 27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立方体 27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立方体 27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立方体 27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立方体 28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立方体 28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立方体 28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立方体 28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立方体 28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立方体 28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立方体 28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立方体 28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立方体 28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立方体 28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立方体 29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立方体 29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立方体 29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立方体 29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立方体 29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立方体 29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立方体 29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立方体 29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立方体 29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立方体 29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立方体 30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立方体 30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立方体 30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立方体 30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立方体 30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立方体 30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立方体 30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立方体 30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立方体 30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立方体 30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立方体 31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立方体 31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立方体 31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立方体 31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立方体 31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立方体 31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立方体 31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立方体 31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立方体 31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立方体 31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立方体 32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立方体 32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立方体 32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立方体 32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立方体 32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>
            <a:off x="5111835" y="2144723"/>
            <a:ext cx="3867965" cy="1378147"/>
            <a:chOff x="4778008" y="3980738"/>
            <a:chExt cx="3867965" cy="1378147"/>
          </a:xfrm>
        </p:grpSpPr>
        <p:sp>
          <p:nvSpPr>
            <p:cNvPr id="327" name="立方体 32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立方体 32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立方体 32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立方体 32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立方体 33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立方体 33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立方体 33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立方体 33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立方体 33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立方体 33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立方体 33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立方体 33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立方体 33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立方体 33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立方体 34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立方体 34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立方体 34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立方体 34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立方体 34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立方体 34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立方体 34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立方体 34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立方体 34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立方体 34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立方体 35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立方体 35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立方体 35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立方体 35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立方体 35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立方体 35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立方体 35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立方体 35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立方体 35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立方体 35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立方体 36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立方体 36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立方体 36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立方体 36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立方体 36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立方体 36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立方体 36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立方体 36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立方体 36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立方体 36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立方体 37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立方体 37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立方体 37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立方体 37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立方体 37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93322" y="2998693"/>
            <a:ext cx="40991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7×7×7=343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（个）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356" y="3890569"/>
            <a:ext cx="52455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如果把这个大正方体的表面涂上颜色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需要涂几个面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376" name="矩形 375"/>
          <p:cNvSpPr/>
          <p:nvPr/>
        </p:nvSpPr>
        <p:spPr>
          <a:xfrm>
            <a:off x="485148" y="5446965"/>
            <a:ext cx="317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需要涂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个面。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4" grpId="0"/>
      <p:bldP spid="5" grpId="0"/>
      <p:bldP spid="3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立方体 11"/>
          <p:cNvSpPr/>
          <p:nvPr/>
        </p:nvSpPr>
        <p:spPr>
          <a:xfrm>
            <a:off x="5936849" y="466681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5786955" y="480601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/>
        </p:nvSpPr>
        <p:spPr>
          <a:xfrm>
            <a:off x="5661221" y="494244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5511327" y="508163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/>
          <p:cNvSpPr/>
          <p:nvPr/>
        </p:nvSpPr>
        <p:spPr>
          <a:xfrm>
            <a:off x="5373513" y="521807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/>
        </p:nvSpPr>
        <p:spPr>
          <a:xfrm>
            <a:off x="5223619" y="535726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5097884" y="549370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6338212" y="46668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6188318" y="480600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6062584" y="494244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5912690" y="508163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5774876" y="52180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5624982" y="535726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5499247" y="549370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6768318" y="466681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6618424" y="480600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6492690" y="494244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6342796" y="508163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6204982" y="521807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6055088" y="535726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5929353" y="549370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7169681" y="466681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7019787" y="480600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6894053" y="494244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6744159" y="508163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6606345" y="521807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6456451" y="535726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立方体 44"/>
          <p:cNvSpPr/>
          <p:nvPr/>
        </p:nvSpPr>
        <p:spPr>
          <a:xfrm>
            <a:off x="6330716" y="549370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立方体 45"/>
          <p:cNvSpPr/>
          <p:nvPr/>
        </p:nvSpPr>
        <p:spPr>
          <a:xfrm>
            <a:off x="7583123" y="466681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立方体 46"/>
          <p:cNvSpPr/>
          <p:nvPr/>
        </p:nvSpPr>
        <p:spPr>
          <a:xfrm>
            <a:off x="7433229" y="480600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立方体 47"/>
          <p:cNvSpPr/>
          <p:nvPr/>
        </p:nvSpPr>
        <p:spPr>
          <a:xfrm>
            <a:off x="7307495" y="494244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立方体 48"/>
          <p:cNvSpPr/>
          <p:nvPr/>
        </p:nvSpPr>
        <p:spPr>
          <a:xfrm>
            <a:off x="7157601" y="508163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立方体 52"/>
          <p:cNvSpPr/>
          <p:nvPr/>
        </p:nvSpPr>
        <p:spPr>
          <a:xfrm>
            <a:off x="7019787" y="521807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/>
          <p:cNvSpPr/>
          <p:nvPr/>
        </p:nvSpPr>
        <p:spPr>
          <a:xfrm>
            <a:off x="6869893" y="535726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6744158" y="549370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7984486" y="466681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7834592" y="480600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7708858" y="494244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7558964" y="5081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7421150" y="521807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7271256" y="535726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7145521" y="54936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8414592" y="466681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8264698" y="480600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8138964" y="494244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7989070" y="508163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7851256" y="521807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7701362" y="535726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7575627" y="549369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09963" y="4253367"/>
            <a:ext cx="3867965" cy="1378147"/>
            <a:chOff x="4778008" y="3980738"/>
            <a:chExt cx="3867965" cy="1378147"/>
          </a:xfrm>
        </p:grpSpPr>
        <p:sp>
          <p:nvSpPr>
            <p:cNvPr id="77" name="立方体 7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立方体 7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立方体 7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立方体 7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立方体 8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立方体 8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立方体 8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立方体 8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立方体 8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立方体 8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立方体 8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立方体 8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立方体 8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立方体 8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立方体 9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立方体 9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立方体 9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立方体 9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立方体 9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立方体 9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立方体 9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立方体 9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立方体 9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立方体 9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立方体 10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立方体 10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立方体 10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立方体 10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立方体 10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立方体 10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立方体 10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立方体 10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立方体 10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立方体 10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立方体 11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立方体 11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立方体 11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立方体 11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立方体 11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立方体 11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立方体 11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立方体 11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立方体 11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立方体 11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立方体 12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立方体 12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立方体 12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立方体 12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立方体 12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109962" y="3839235"/>
            <a:ext cx="3867965" cy="1378147"/>
            <a:chOff x="4778008" y="3980738"/>
            <a:chExt cx="3867965" cy="1378147"/>
          </a:xfrm>
        </p:grpSpPr>
        <p:sp>
          <p:nvSpPr>
            <p:cNvPr id="127" name="立方体 12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立方体 12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立方体 12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立方体 12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立方体 13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立方体 13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立方体 13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立方体 13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立方体 13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立方体 13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立方体 13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立方体 13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立方体 13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立方体 13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立方体 14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立方体 14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立方体 14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立方体 14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立方体 14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立方体 14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立方体 14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立方体 14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立方体 14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立方体 14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立方体 15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立方体 15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立方体 15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立方体 15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立方体 15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立方体 15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立方体 15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立方体 15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立方体 15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立方体 15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立方体 16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立方体 16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立方体 16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立方体 16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立方体 16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立方体 16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立方体 16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立方体 16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立方体 16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立方体 16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立方体 17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立方体 17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立方体 17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立方体 17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立方体 17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122041" y="3424408"/>
            <a:ext cx="3867965" cy="1378147"/>
            <a:chOff x="4778008" y="3980738"/>
            <a:chExt cx="3867965" cy="1378147"/>
          </a:xfrm>
        </p:grpSpPr>
        <p:sp>
          <p:nvSpPr>
            <p:cNvPr id="177" name="立方体 17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立方体 17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立方体 17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立方体 17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立方体 18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立方体 18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立方体 18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立方体 18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立方体 18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立方体 18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立方体 18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立方体 18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立方体 18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立方体 18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立方体 19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立方体 19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立方体 19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立方体 19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立方体 19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立方体 19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立方体 19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立方体 19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立方体 19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立方体 19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立方体 20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立方体 20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立方体 20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立方体 20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立方体 20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立方体 20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立方体 20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立方体 20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立方体 20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立方体 20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立方体 21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立方体 21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立方体 21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立方体 21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立方体 21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立方体 21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立方体 21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立方体 21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立方体 21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立方体 21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立方体 22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立方体 22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立方体 22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立方体 22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立方体 22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5122041" y="2996403"/>
            <a:ext cx="3867965" cy="1378147"/>
            <a:chOff x="4778008" y="3980738"/>
            <a:chExt cx="3867965" cy="1378147"/>
          </a:xfrm>
        </p:grpSpPr>
        <p:sp>
          <p:nvSpPr>
            <p:cNvPr id="227" name="立方体 22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立方体 22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立方体 22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立方体 22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立方体 23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立方体 23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立方体 23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立方体 23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立方体 23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立方体 23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立方体 23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立方体 23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立方体 23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立方体 23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立方体 24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立方体 24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立方体 24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立方体 24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立方体 24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立方体 24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立方体 24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立方体 24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立方体 24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立方体 24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立方体 25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立方体 25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立方体 25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立方体 25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立方体 25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立方体 25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立方体 25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立方体 25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立方体 25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立方体 25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立方体 26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立方体 26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立方体 26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立方体 26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立方体 26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立方体 26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立方体 26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立方体 26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立方体 26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立方体 26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立方体 27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立方体 27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立方体 27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立方体 27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立方体 27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5122041" y="2580195"/>
            <a:ext cx="3867965" cy="1378147"/>
            <a:chOff x="4778008" y="3980738"/>
            <a:chExt cx="3867965" cy="1378147"/>
          </a:xfrm>
        </p:grpSpPr>
        <p:sp>
          <p:nvSpPr>
            <p:cNvPr id="277" name="立方体 27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立方体 27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立方体 27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立方体 27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立方体 28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立方体 28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立方体 28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立方体 28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立方体 28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立方体 28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立方体 28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立方体 28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立方体 28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立方体 28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立方体 29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立方体 29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立方体 29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立方体 29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立方体 29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立方体 29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立方体 29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立方体 29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立方体 29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立方体 29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立方体 30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立方体 30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立方体 30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立方体 30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立方体 30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立方体 30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立方体 30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立方体 30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立方体 30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立方体 30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立方体 31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立方体 31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立方体 31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立方体 31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立方体 31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立方体 31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立方体 31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立方体 31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立方体 31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立方体 31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立方体 32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立方体 32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立方体 32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立方体 32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立方体 32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6" name="组合 325"/>
          <p:cNvGrpSpPr/>
          <p:nvPr/>
        </p:nvGrpSpPr>
        <p:grpSpPr>
          <a:xfrm>
            <a:off x="5111835" y="2144723"/>
            <a:ext cx="3867965" cy="1378147"/>
            <a:chOff x="4778008" y="3980738"/>
            <a:chExt cx="3867965" cy="1378147"/>
          </a:xfrm>
        </p:grpSpPr>
        <p:sp>
          <p:nvSpPr>
            <p:cNvPr id="327" name="立方体 326"/>
            <p:cNvSpPr/>
            <p:nvPr/>
          </p:nvSpPr>
          <p:spPr>
            <a:xfrm>
              <a:off x="5616973" y="398074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立方体 327"/>
            <p:cNvSpPr/>
            <p:nvPr/>
          </p:nvSpPr>
          <p:spPr>
            <a:xfrm>
              <a:off x="5467079" y="411993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立方体 328"/>
            <p:cNvSpPr/>
            <p:nvPr/>
          </p:nvSpPr>
          <p:spPr>
            <a:xfrm>
              <a:off x="5341345" y="425637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立方体 329"/>
            <p:cNvSpPr/>
            <p:nvPr/>
          </p:nvSpPr>
          <p:spPr>
            <a:xfrm>
              <a:off x="5191451" y="439556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立方体 330"/>
            <p:cNvSpPr/>
            <p:nvPr/>
          </p:nvSpPr>
          <p:spPr>
            <a:xfrm>
              <a:off x="5053637" y="453200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立方体 331"/>
            <p:cNvSpPr/>
            <p:nvPr/>
          </p:nvSpPr>
          <p:spPr>
            <a:xfrm>
              <a:off x="4903743" y="467119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立方体 332"/>
            <p:cNvSpPr/>
            <p:nvPr/>
          </p:nvSpPr>
          <p:spPr>
            <a:xfrm>
              <a:off x="4778008" y="480762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立方体 333"/>
            <p:cNvSpPr/>
            <p:nvPr/>
          </p:nvSpPr>
          <p:spPr>
            <a:xfrm>
              <a:off x="6018336" y="398074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立方体 334"/>
            <p:cNvSpPr/>
            <p:nvPr/>
          </p:nvSpPr>
          <p:spPr>
            <a:xfrm>
              <a:off x="5868442" y="411993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立方体 335"/>
            <p:cNvSpPr/>
            <p:nvPr/>
          </p:nvSpPr>
          <p:spPr>
            <a:xfrm>
              <a:off x="5742708" y="425637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立方体 336"/>
            <p:cNvSpPr/>
            <p:nvPr/>
          </p:nvSpPr>
          <p:spPr>
            <a:xfrm>
              <a:off x="5592814" y="439556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立方体 337"/>
            <p:cNvSpPr/>
            <p:nvPr/>
          </p:nvSpPr>
          <p:spPr>
            <a:xfrm>
              <a:off x="5455000" y="453199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立方体 338"/>
            <p:cNvSpPr/>
            <p:nvPr/>
          </p:nvSpPr>
          <p:spPr>
            <a:xfrm>
              <a:off x="5305106" y="467119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立方体 339"/>
            <p:cNvSpPr/>
            <p:nvPr/>
          </p:nvSpPr>
          <p:spPr>
            <a:xfrm>
              <a:off x="5179371" y="480762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立方体 340"/>
            <p:cNvSpPr/>
            <p:nvPr/>
          </p:nvSpPr>
          <p:spPr>
            <a:xfrm>
              <a:off x="6448442" y="398074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立方体 341"/>
            <p:cNvSpPr/>
            <p:nvPr/>
          </p:nvSpPr>
          <p:spPr>
            <a:xfrm>
              <a:off x="6298548" y="411993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立方体 342"/>
            <p:cNvSpPr/>
            <p:nvPr/>
          </p:nvSpPr>
          <p:spPr>
            <a:xfrm>
              <a:off x="6172814" y="425636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立方体 343"/>
            <p:cNvSpPr/>
            <p:nvPr/>
          </p:nvSpPr>
          <p:spPr>
            <a:xfrm>
              <a:off x="6022920" y="439556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立方体 344"/>
            <p:cNvSpPr/>
            <p:nvPr/>
          </p:nvSpPr>
          <p:spPr>
            <a:xfrm>
              <a:off x="5885106" y="453199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立方体 345"/>
            <p:cNvSpPr/>
            <p:nvPr/>
          </p:nvSpPr>
          <p:spPr>
            <a:xfrm>
              <a:off x="5735212" y="467119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立方体 346"/>
            <p:cNvSpPr/>
            <p:nvPr/>
          </p:nvSpPr>
          <p:spPr>
            <a:xfrm>
              <a:off x="5609477" y="480762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立方体 347"/>
            <p:cNvSpPr/>
            <p:nvPr/>
          </p:nvSpPr>
          <p:spPr>
            <a:xfrm>
              <a:off x="6849805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立方体 348"/>
            <p:cNvSpPr/>
            <p:nvPr/>
          </p:nvSpPr>
          <p:spPr>
            <a:xfrm>
              <a:off x="6699911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立方体 349"/>
            <p:cNvSpPr/>
            <p:nvPr/>
          </p:nvSpPr>
          <p:spPr>
            <a:xfrm>
              <a:off x="6574177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立方体 350"/>
            <p:cNvSpPr/>
            <p:nvPr/>
          </p:nvSpPr>
          <p:spPr>
            <a:xfrm>
              <a:off x="6424283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立方体 351"/>
            <p:cNvSpPr/>
            <p:nvPr/>
          </p:nvSpPr>
          <p:spPr>
            <a:xfrm>
              <a:off x="6286469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立方体 352"/>
            <p:cNvSpPr/>
            <p:nvPr/>
          </p:nvSpPr>
          <p:spPr>
            <a:xfrm>
              <a:off x="6136575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立方体 353"/>
            <p:cNvSpPr/>
            <p:nvPr/>
          </p:nvSpPr>
          <p:spPr>
            <a:xfrm>
              <a:off x="6010840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立方体 354"/>
            <p:cNvSpPr/>
            <p:nvPr/>
          </p:nvSpPr>
          <p:spPr>
            <a:xfrm>
              <a:off x="7263247" y="398074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立方体 355"/>
            <p:cNvSpPr/>
            <p:nvPr/>
          </p:nvSpPr>
          <p:spPr>
            <a:xfrm>
              <a:off x="7113353" y="4119932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立方体 356"/>
            <p:cNvSpPr/>
            <p:nvPr/>
          </p:nvSpPr>
          <p:spPr>
            <a:xfrm>
              <a:off x="6987619" y="425636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立方体 357"/>
            <p:cNvSpPr/>
            <p:nvPr/>
          </p:nvSpPr>
          <p:spPr>
            <a:xfrm>
              <a:off x="6837725" y="439556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立方体 358"/>
            <p:cNvSpPr/>
            <p:nvPr/>
          </p:nvSpPr>
          <p:spPr>
            <a:xfrm>
              <a:off x="6699911" y="453199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立方体 359"/>
            <p:cNvSpPr/>
            <p:nvPr/>
          </p:nvSpPr>
          <p:spPr>
            <a:xfrm>
              <a:off x="6550017" y="467118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立方体 360"/>
            <p:cNvSpPr/>
            <p:nvPr/>
          </p:nvSpPr>
          <p:spPr>
            <a:xfrm>
              <a:off x="6424282" y="480762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立方体 361"/>
            <p:cNvSpPr/>
            <p:nvPr/>
          </p:nvSpPr>
          <p:spPr>
            <a:xfrm>
              <a:off x="7664610" y="398073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立方体 362"/>
            <p:cNvSpPr/>
            <p:nvPr/>
          </p:nvSpPr>
          <p:spPr>
            <a:xfrm>
              <a:off x="7514716" y="4119931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立方体 363"/>
            <p:cNvSpPr/>
            <p:nvPr/>
          </p:nvSpPr>
          <p:spPr>
            <a:xfrm>
              <a:off x="7388982" y="425636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立方体 364"/>
            <p:cNvSpPr/>
            <p:nvPr/>
          </p:nvSpPr>
          <p:spPr>
            <a:xfrm>
              <a:off x="7239088" y="4395559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立方体 365"/>
            <p:cNvSpPr/>
            <p:nvPr/>
          </p:nvSpPr>
          <p:spPr>
            <a:xfrm>
              <a:off x="7101274" y="453199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立方体 366"/>
            <p:cNvSpPr/>
            <p:nvPr/>
          </p:nvSpPr>
          <p:spPr>
            <a:xfrm>
              <a:off x="6951380" y="467118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立方体 367"/>
            <p:cNvSpPr/>
            <p:nvPr/>
          </p:nvSpPr>
          <p:spPr>
            <a:xfrm>
              <a:off x="6825645" y="4807624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立方体 368"/>
            <p:cNvSpPr/>
            <p:nvPr/>
          </p:nvSpPr>
          <p:spPr>
            <a:xfrm>
              <a:off x="8094716" y="398073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立方体 369"/>
            <p:cNvSpPr/>
            <p:nvPr/>
          </p:nvSpPr>
          <p:spPr>
            <a:xfrm>
              <a:off x="7944822" y="4119930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立方体 370"/>
            <p:cNvSpPr/>
            <p:nvPr/>
          </p:nvSpPr>
          <p:spPr>
            <a:xfrm>
              <a:off x="7819088" y="4256366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立方体 371"/>
            <p:cNvSpPr/>
            <p:nvPr/>
          </p:nvSpPr>
          <p:spPr>
            <a:xfrm>
              <a:off x="7669194" y="4395558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立方体 372"/>
            <p:cNvSpPr/>
            <p:nvPr/>
          </p:nvSpPr>
          <p:spPr>
            <a:xfrm>
              <a:off x="7531380" y="4531995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立方体 373"/>
            <p:cNvSpPr/>
            <p:nvPr/>
          </p:nvSpPr>
          <p:spPr>
            <a:xfrm>
              <a:off x="7381486" y="4671187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立方体 374"/>
            <p:cNvSpPr/>
            <p:nvPr/>
          </p:nvSpPr>
          <p:spPr>
            <a:xfrm>
              <a:off x="7255751" y="4807623"/>
              <a:ext cx="551257" cy="551257"/>
            </a:xfrm>
            <a:prstGeom prst="cub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56556" y="896485"/>
            <a:ext cx="57996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如果再把这些小正方体分开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那么三面涂上了颜色的有几个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377" name="矩形 376"/>
          <p:cNvSpPr/>
          <p:nvPr/>
        </p:nvSpPr>
        <p:spPr>
          <a:xfrm>
            <a:off x="793301" y="479877"/>
            <a:ext cx="71580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这些小正方体会有几个面被涂上颜色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418855" y="1892849"/>
            <a:ext cx="4889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两面涂上了颜色的有几个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410524" y="2396905"/>
            <a:ext cx="4889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一面涂上了颜色的有几个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30691" y="2888297"/>
            <a:ext cx="45674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没有涂上颜色的小正方体有吗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有几个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pic>
        <p:nvPicPr>
          <p:cNvPr id="378" name="图片 37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8326" y="3933056"/>
            <a:ext cx="3203221" cy="27456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6556" y="3928988"/>
            <a:ext cx="4633710" cy="230832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先研究简单的图形</a:t>
            </a:r>
            <a:r>
              <a:rPr lang="en-US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发现规律后</a:t>
            </a:r>
            <a:r>
              <a:rPr lang="en-US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再根据规律进行推理</a:t>
            </a:r>
            <a:r>
              <a:rPr lang="en-US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解决复杂的问题。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7" grpId="0"/>
      <p:bldP spid="6" grpId="0"/>
      <p:bldP spid="7" grpId="0"/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2517" y="1052736"/>
            <a:ext cx="9289032" cy="1849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棱长</a:t>
            </a:r>
            <a:r>
              <a:rPr lang="en-US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的小正方体拼成棱长为</a:t>
            </a:r>
            <a:r>
              <a:rPr lang="en-US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 cm</a:t>
            </a:r>
            <a:r>
              <a:rPr lang="zh-CN" altLang="zh-CN" sz="40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的大正方体。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3658929" y="634485"/>
            <a:ext cx="1826141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小组合作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1791" y="2886051"/>
            <a:ext cx="9030709" cy="1839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(1)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用棱长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的小正方体拼成棱长为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 cm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的大正方体后</a:t>
            </a:r>
            <a:r>
              <a:rPr lang="en-US" altLang="zh-CN" sz="4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把它的表面涂上颜色。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2" name="立方体 11"/>
          <p:cNvSpPr/>
          <p:nvPr/>
        </p:nvSpPr>
        <p:spPr>
          <a:xfrm>
            <a:off x="3975889" y="524515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3850155" y="539320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3975889" y="484194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/>
        </p:nvSpPr>
        <p:spPr>
          <a:xfrm>
            <a:off x="3850154" y="497837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4377252" y="5256763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/>
          <p:cNvSpPr/>
          <p:nvPr/>
        </p:nvSpPr>
        <p:spPr>
          <a:xfrm>
            <a:off x="4251518" y="539319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立方体 21"/>
          <p:cNvSpPr/>
          <p:nvPr/>
        </p:nvSpPr>
        <p:spPr>
          <a:xfrm>
            <a:off x="4377252" y="484194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4251517" y="4978378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3988292" y="5266410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3850154" y="5398023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3975889" y="484194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3850154" y="4978378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4377251" y="526158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4251517" y="539802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4377252" y="484194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4251517" y="4978377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6773" y="1155203"/>
            <a:ext cx="9289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棱长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的小正方体拼成棱长为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 cm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的大正方体。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3658929" y="634485"/>
            <a:ext cx="1826141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小组合作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107504" y="5652537"/>
            <a:ext cx="85587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大正方体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个顶点的位置。</a:t>
            </a:r>
            <a:endParaRPr lang="zh-CN" altLang="zh-CN" sz="32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59745" y="3223273"/>
            <a:ext cx="90242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议一议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需要多少个小正方体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你觉得这些小正方体涂色的面有什么特点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4228439"/>
            <a:ext cx="89396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个小正方体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</a:p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个小正方体都有三面涂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颜色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5160094"/>
            <a:ext cx="86648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三面都涂色的小正方体在大正方体的什么位置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7" name="立方体 26"/>
          <p:cNvSpPr/>
          <p:nvPr/>
        </p:nvSpPr>
        <p:spPr>
          <a:xfrm>
            <a:off x="3797067" y="231915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3658929" y="2450772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3784664" y="189469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3658929" y="2031127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4186026" y="2314335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4060292" y="245077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4186027" y="1894690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4060292" y="203112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3"/>
          <p:cNvSpPr>
            <a:spLocks noChangeArrowheads="1"/>
          </p:cNvSpPr>
          <p:nvPr/>
        </p:nvSpPr>
        <p:spPr bwMode="auto">
          <a:xfrm>
            <a:off x="2196505" y="836712"/>
            <a:ext cx="44637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列表的方法进行记录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6225" name="Group 81"/>
          <p:cNvGraphicFramePr>
            <a:graphicFrameLocks noGrp="1"/>
          </p:cNvGraphicFramePr>
          <p:nvPr/>
        </p:nvGraphicFramePr>
        <p:xfrm>
          <a:off x="179513" y="1787812"/>
          <a:ext cx="8641457" cy="4282248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792088"/>
                <a:gridCol w="2016224"/>
                <a:gridCol w="1944216"/>
                <a:gridCol w="1944216"/>
                <a:gridCol w="1944713"/>
              </a:tblGrid>
              <a:tr h="334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三面涂色的块数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两面涂色的块数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一面涂色的块数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没有涂色的块数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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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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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48" name="Text Box 80"/>
          <p:cNvSpPr txBox="1">
            <a:spLocks noChangeArrowheads="1"/>
          </p:cNvSpPr>
          <p:nvPr/>
        </p:nvSpPr>
        <p:spPr bwMode="auto">
          <a:xfrm>
            <a:off x="1763688" y="2846739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7249" name="Text Box 81"/>
          <p:cNvSpPr txBox="1">
            <a:spLocks noChangeArrowheads="1"/>
          </p:cNvSpPr>
          <p:nvPr/>
        </p:nvSpPr>
        <p:spPr bwMode="auto">
          <a:xfrm>
            <a:off x="3690317" y="2854677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250" name="Text Box 82"/>
          <p:cNvSpPr txBox="1">
            <a:spLocks noChangeArrowheads="1"/>
          </p:cNvSpPr>
          <p:nvPr/>
        </p:nvSpPr>
        <p:spPr bwMode="auto">
          <a:xfrm>
            <a:off x="5679008" y="2854677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251" name="Text Box 83"/>
          <p:cNvSpPr txBox="1">
            <a:spLocks noChangeArrowheads="1"/>
          </p:cNvSpPr>
          <p:nvPr/>
        </p:nvSpPr>
        <p:spPr bwMode="auto">
          <a:xfrm>
            <a:off x="7608391" y="2854677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227" name="Text Box 83"/>
          <p:cNvSpPr txBox="1">
            <a:spLocks noChangeArrowheads="1"/>
          </p:cNvSpPr>
          <p:nvPr/>
        </p:nvSpPr>
        <p:spPr bwMode="auto">
          <a:xfrm>
            <a:off x="270491" y="2839537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①</a:t>
            </a:r>
          </a:p>
        </p:txBody>
      </p:sp>
      <p:sp>
        <p:nvSpPr>
          <p:cNvPr id="6230" name="Text Box 86"/>
          <p:cNvSpPr txBox="1">
            <a:spLocks noChangeArrowheads="1"/>
          </p:cNvSpPr>
          <p:nvPr/>
        </p:nvSpPr>
        <p:spPr bwMode="auto">
          <a:xfrm>
            <a:off x="264917" y="3502515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②</a:t>
            </a:r>
          </a:p>
        </p:txBody>
      </p:sp>
      <p:sp>
        <p:nvSpPr>
          <p:cNvPr id="6231" name="Text Box 87"/>
          <p:cNvSpPr txBox="1">
            <a:spLocks noChangeArrowheads="1"/>
          </p:cNvSpPr>
          <p:nvPr/>
        </p:nvSpPr>
        <p:spPr bwMode="auto">
          <a:xfrm>
            <a:off x="264916" y="4142192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③</a:t>
            </a:r>
          </a:p>
        </p:txBody>
      </p:sp>
      <p:sp>
        <p:nvSpPr>
          <p:cNvPr id="6232" name="Text Box 88"/>
          <p:cNvSpPr txBox="1">
            <a:spLocks noChangeArrowheads="1"/>
          </p:cNvSpPr>
          <p:nvPr/>
        </p:nvSpPr>
        <p:spPr bwMode="auto">
          <a:xfrm>
            <a:off x="264915" y="4825358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Wingdings" panose="05000000000000000000" pitchFamily="2" charset="2"/>
              </a:rPr>
              <a:t>④</a:t>
            </a:r>
          </a:p>
        </p:txBody>
      </p:sp>
      <p:sp>
        <p:nvSpPr>
          <p:cNvPr id="6233" name="Text Box 89"/>
          <p:cNvSpPr txBox="1">
            <a:spLocks noChangeArrowheads="1"/>
          </p:cNvSpPr>
          <p:nvPr/>
        </p:nvSpPr>
        <p:spPr bwMode="auto">
          <a:xfrm>
            <a:off x="251520" y="5449908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Wingdings" panose="05000000000000000000" pitchFamily="2" charset="2"/>
              </a:rPr>
              <a:t>⑤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8" grpId="0" bldLvl="0" autoUpdateAnimBg="0"/>
      <p:bldP spid="7249" grpId="0" bldLvl="0" autoUpdateAnimBg="0"/>
      <p:bldP spid="7250" grpId="0" bldLvl="0" autoUpdateAnimBg="0"/>
      <p:bldP spid="7251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58929" y="634485"/>
            <a:ext cx="1826141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小组合作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20187" y="1330743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棱长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的小正方体拼成棱长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3cm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的大正方体后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把它的表面涂上颜色。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2" name="立方体 11"/>
          <p:cNvSpPr/>
          <p:nvPr/>
        </p:nvSpPr>
        <p:spPr>
          <a:xfrm>
            <a:off x="3120412" y="488569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2994678" y="503374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2841181" y="51812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3527712" y="488569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>
            <a:off x="3401978" y="503374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3248481" y="51812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3938160" y="488569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3812426" y="503374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3658929" y="518121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3120411" y="446258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2994677" y="4610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2841180" y="475811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3527711" y="446258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3401977" y="4610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3248480" y="475811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3938159" y="446258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3812425" y="461063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立方体 44"/>
          <p:cNvSpPr/>
          <p:nvPr/>
        </p:nvSpPr>
        <p:spPr>
          <a:xfrm>
            <a:off x="3658928" y="475811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立方体 45"/>
          <p:cNvSpPr/>
          <p:nvPr/>
        </p:nvSpPr>
        <p:spPr>
          <a:xfrm>
            <a:off x="3117376" y="404316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立方体 46"/>
          <p:cNvSpPr/>
          <p:nvPr/>
        </p:nvSpPr>
        <p:spPr>
          <a:xfrm>
            <a:off x="2991642" y="419121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立方体 47"/>
          <p:cNvSpPr/>
          <p:nvPr/>
        </p:nvSpPr>
        <p:spPr>
          <a:xfrm>
            <a:off x="2838145" y="433868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立方体 48"/>
          <p:cNvSpPr/>
          <p:nvPr/>
        </p:nvSpPr>
        <p:spPr>
          <a:xfrm>
            <a:off x="3524676" y="404316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立方体 49"/>
          <p:cNvSpPr/>
          <p:nvPr/>
        </p:nvSpPr>
        <p:spPr>
          <a:xfrm>
            <a:off x="3398942" y="419121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立方体 50"/>
          <p:cNvSpPr/>
          <p:nvPr/>
        </p:nvSpPr>
        <p:spPr>
          <a:xfrm>
            <a:off x="3245445" y="433868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立方体 51"/>
          <p:cNvSpPr/>
          <p:nvPr/>
        </p:nvSpPr>
        <p:spPr>
          <a:xfrm>
            <a:off x="3935124" y="4043162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立方体 52"/>
          <p:cNvSpPr/>
          <p:nvPr/>
        </p:nvSpPr>
        <p:spPr>
          <a:xfrm>
            <a:off x="3809390" y="419121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/>
          <p:cNvSpPr/>
          <p:nvPr/>
        </p:nvSpPr>
        <p:spPr>
          <a:xfrm>
            <a:off x="3655893" y="433868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立方体 54"/>
          <p:cNvSpPr/>
          <p:nvPr/>
        </p:nvSpPr>
        <p:spPr>
          <a:xfrm>
            <a:off x="5701504" y="517450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立方体 55"/>
          <p:cNvSpPr/>
          <p:nvPr/>
        </p:nvSpPr>
        <p:spPr>
          <a:xfrm>
            <a:off x="5575770" y="532255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立方体 56"/>
          <p:cNvSpPr/>
          <p:nvPr/>
        </p:nvSpPr>
        <p:spPr>
          <a:xfrm>
            <a:off x="5422273" y="547003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立方体 57"/>
          <p:cNvSpPr/>
          <p:nvPr/>
        </p:nvSpPr>
        <p:spPr>
          <a:xfrm>
            <a:off x="6108804" y="517450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立方体 58"/>
          <p:cNvSpPr/>
          <p:nvPr/>
        </p:nvSpPr>
        <p:spPr>
          <a:xfrm>
            <a:off x="5983070" y="532255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立方体 59"/>
          <p:cNvSpPr/>
          <p:nvPr/>
        </p:nvSpPr>
        <p:spPr>
          <a:xfrm>
            <a:off x="5829573" y="547003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6519252" y="517450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6393518" y="532255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6240021" y="547003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5724128" y="412414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5575769" y="426267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5451922" y="438991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立方体 66"/>
          <p:cNvSpPr/>
          <p:nvPr/>
        </p:nvSpPr>
        <p:spPr>
          <a:xfrm>
            <a:off x="6131428" y="412414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立方体 67"/>
          <p:cNvSpPr/>
          <p:nvPr/>
        </p:nvSpPr>
        <p:spPr>
          <a:xfrm>
            <a:off x="5983069" y="426267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5859222" y="438991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立方体 69"/>
          <p:cNvSpPr/>
          <p:nvPr/>
        </p:nvSpPr>
        <p:spPr>
          <a:xfrm>
            <a:off x="6541876" y="4124145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立方体 70"/>
          <p:cNvSpPr/>
          <p:nvPr/>
        </p:nvSpPr>
        <p:spPr>
          <a:xfrm>
            <a:off x="6393517" y="4262670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立方体 71"/>
          <p:cNvSpPr/>
          <p:nvPr/>
        </p:nvSpPr>
        <p:spPr>
          <a:xfrm>
            <a:off x="6269670" y="4389911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立方体 72"/>
          <p:cNvSpPr/>
          <p:nvPr/>
        </p:nvSpPr>
        <p:spPr>
          <a:xfrm>
            <a:off x="5814497" y="315044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立方体 73"/>
          <p:cNvSpPr/>
          <p:nvPr/>
        </p:nvSpPr>
        <p:spPr>
          <a:xfrm>
            <a:off x="5688763" y="329849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立方体 74"/>
          <p:cNvSpPr/>
          <p:nvPr/>
        </p:nvSpPr>
        <p:spPr>
          <a:xfrm>
            <a:off x="5535266" y="34459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立方体 75"/>
          <p:cNvSpPr/>
          <p:nvPr/>
        </p:nvSpPr>
        <p:spPr>
          <a:xfrm>
            <a:off x="6221797" y="315044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立方体 76"/>
          <p:cNvSpPr/>
          <p:nvPr/>
        </p:nvSpPr>
        <p:spPr>
          <a:xfrm>
            <a:off x="6096063" y="329849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立方体 77"/>
          <p:cNvSpPr/>
          <p:nvPr/>
        </p:nvSpPr>
        <p:spPr>
          <a:xfrm>
            <a:off x="5942566" y="34459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立方体 78"/>
          <p:cNvSpPr/>
          <p:nvPr/>
        </p:nvSpPr>
        <p:spPr>
          <a:xfrm>
            <a:off x="6632245" y="3150449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立方体 79"/>
          <p:cNvSpPr/>
          <p:nvPr/>
        </p:nvSpPr>
        <p:spPr>
          <a:xfrm>
            <a:off x="6506511" y="3298497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立方体 80"/>
          <p:cNvSpPr/>
          <p:nvPr/>
        </p:nvSpPr>
        <p:spPr>
          <a:xfrm>
            <a:off x="6353014" y="3445974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立方体 81"/>
          <p:cNvSpPr/>
          <p:nvPr/>
        </p:nvSpPr>
        <p:spPr>
          <a:xfrm>
            <a:off x="5715327" y="517450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立方体 82"/>
          <p:cNvSpPr/>
          <p:nvPr/>
        </p:nvSpPr>
        <p:spPr>
          <a:xfrm>
            <a:off x="5589593" y="532255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立方体 83"/>
          <p:cNvSpPr/>
          <p:nvPr/>
        </p:nvSpPr>
        <p:spPr>
          <a:xfrm>
            <a:off x="5436096" y="547003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立方体 84"/>
          <p:cNvSpPr/>
          <p:nvPr/>
        </p:nvSpPr>
        <p:spPr>
          <a:xfrm>
            <a:off x="6122627" y="5174506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立方体 85"/>
          <p:cNvSpPr/>
          <p:nvPr/>
        </p:nvSpPr>
        <p:spPr>
          <a:xfrm>
            <a:off x="5996893" y="5322554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立方体 86"/>
          <p:cNvSpPr/>
          <p:nvPr/>
        </p:nvSpPr>
        <p:spPr>
          <a:xfrm>
            <a:off x="5843396" y="5470031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立方体 87"/>
          <p:cNvSpPr/>
          <p:nvPr/>
        </p:nvSpPr>
        <p:spPr>
          <a:xfrm>
            <a:off x="6533075" y="5174506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立方体 88"/>
          <p:cNvSpPr/>
          <p:nvPr/>
        </p:nvSpPr>
        <p:spPr>
          <a:xfrm>
            <a:off x="6407341" y="532255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立方体 89"/>
          <p:cNvSpPr/>
          <p:nvPr/>
        </p:nvSpPr>
        <p:spPr>
          <a:xfrm>
            <a:off x="6253844" y="5470031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立方体 90"/>
          <p:cNvSpPr/>
          <p:nvPr/>
        </p:nvSpPr>
        <p:spPr>
          <a:xfrm>
            <a:off x="5737951" y="4124145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立方体 91"/>
          <p:cNvSpPr/>
          <p:nvPr/>
        </p:nvSpPr>
        <p:spPr>
          <a:xfrm>
            <a:off x="5589592" y="429309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立方体 92"/>
          <p:cNvSpPr/>
          <p:nvPr/>
        </p:nvSpPr>
        <p:spPr>
          <a:xfrm>
            <a:off x="5465745" y="442033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立方体 93"/>
          <p:cNvSpPr/>
          <p:nvPr/>
        </p:nvSpPr>
        <p:spPr>
          <a:xfrm>
            <a:off x="6145251" y="4124145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立方体 94"/>
          <p:cNvSpPr/>
          <p:nvPr/>
        </p:nvSpPr>
        <p:spPr>
          <a:xfrm>
            <a:off x="5996892" y="4293096"/>
            <a:ext cx="551257" cy="551257"/>
          </a:xfrm>
          <a:prstGeom prst="cub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立方体 95"/>
          <p:cNvSpPr/>
          <p:nvPr/>
        </p:nvSpPr>
        <p:spPr>
          <a:xfrm>
            <a:off x="5873045" y="442033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立方体 99"/>
          <p:cNvSpPr/>
          <p:nvPr/>
        </p:nvSpPr>
        <p:spPr>
          <a:xfrm>
            <a:off x="5828320" y="315044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立方体 96"/>
          <p:cNvSpPr/>
          <p:nvPr/>
        </p:nvSpPr>
        <p:spPr>
          <a:xfrm>
            <a:off x="6555699" y="4124145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立方体 97"/>
          <p:cNvSpPr/>
          <p:nvPr/>
        </p:nvSpPr>
        <p:spPr>
          <a:xfrm>
            <a:off x="6407340" y="4293096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立方体 98"/>
          <p:cNvSpPr/>
          <p:nvPr/>
        </p:nvSpPr>
        <p:spPr>
          <a:xfrm>
            <a:off x="6283493" y="442033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立方体 100"/>
          <p:cNvSpPr/>
          <p:nvPr/>
        </p:nvSpPr>
        <p:spPr>
          <a:xfrm>
            <a:off x="5702586" y="329849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立方体 101"/>
          <p:cNvSpPr/>
          <p:nvPr/>
        </p:nvSpPr>
        <p:spPr>
          <a:xfrm>
            <a:off x="5549089" y="34459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立方体 105"/>
          <p:cNvSpPr/>
          <p:nvPr/>
        </p:nvSpPr>
        <p:spPr>
          <a:xfrm>
            <a:off x="6646068" y="3150449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立方体 102"/>
          <p:cNvSpPr/>
          <p:nvPr/>
        </p:nvSpPr>
        <p:spPr>
          <a:xfrm>
            <a:off x="6235620" y="3150449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立方体 103"/>
          <p:cNvSpPr/>
          <p:nvPr/>
        </p:nvSpPr>
        <p:spPr>
          <a:xfrm>
            <a:off x="6109886" y="3298497"/>
            <a:ext cx="551257" cy="551257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立方体 104"/>
          <p:cNvSpPr/>
          <p:nvPr/>
        </p:nvSpPr>
        <p:spPr>
          <a:xfrm>
            <a:off x="5956389" y="3445974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立方体 106"/>
          <p:cNvSpPr/>
          <p:nvPr/>
        </p:nvSpPr>
        <p:spPr>
          <a:xfrm>
            <a:off x="6520334" y="3298497"/>
            <a:ext cx="551257" cy="551257"/>
          </a:xfrm>
          <a:prstGeom prst="cub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立方体 107"/>
          <p:cNvSpPr/>
          <p:nvPr/>
        </p:nvSpPr>
        <p:spPr>
          <a:xfrm>
            <a:off x="6366837" y="3445974"/>
            <a:ext cx="551257" cy="551257"/>
          </a:xfrm>
          <a:prstGeom prst="cub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  <p:bldP spid="21" grpId="0" animBg="1"/>
      <p:bldP spid="24" grpId="0" animBg="1"/>
      <p:bldP spid="25" grpId="0" animBg="1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5" grpId="0" animBg="1"/>
      <p:bldP spid="65" grpId="1" animBg="1"/>
      <p:bldP spid="66" grpId="0" animBg="1"/>
      <p:bldP spid="67" grpId="0" animBg="1"/>
      <p:bldP spid="67" grpId="1" animBg="1"/>
      <p:bldP spid="68" grpId="0" animBg="1"/>
      <p:bldP spid="69" grpId="0" animBg="1"/>
      <p:bldP spid="69" grpId="1" animBg="1"/>
      <p:bldP spid="70" grpId="0" animBg="1"/>
      <p:bldP spid="71" grpId="0" animBg="1"/>
      <p:bldP spid="71" grpId="1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00" grpId="0" animBg="1"/>
      <p:bldP spid="97" grpId="0" animBg="1"/>
      <p:bldP spid="98" grpId="0" animBg="1"/>
      <p:bldP spid="99" grpId="0" animBg="1"/>
      <p:bldP spid="101" grpId="0" animBg="1"/>
      <p:bldP spid="102" grpId="0" animBg="1"/>
      <p:bldP spid="106" grpId="0" animBg="1"/>
      <p:bldP spid="103" grpId="0" animBg="1"/>
      <p:bldP spid="104" grpId="0" animBg="1"/>
      <p:bldP spid="105" grpId="0" animBg="1"/>
      <p:bldP spid="107" grpId="0" animBg="1"/>
      <p:bldP spid="10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3"/>
          <p:cNvSpPr>
            <a:spLocks noChangeArrowheads="1"/>
          </p:cNvSpPr>
          <p:nvPr/>
        </p:nvSpPr>
        <p:spPr bwMode="auto">
          <a:xfrm>
            <a:off x="2196505" y="836712"/>
            <a:ext cx="45357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6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列表的方法进行记录</a:t>
            </a:r>
            <a:endParaRPr lang="zh-CN" altLang="en-US" sz="40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6225" name="Group 81"/>
          <p:cNvGraphicFramePr>
            <a:graphicFrameLocks noGrp="1"/>
          </p:cNvGraphicFramePr>
          <p:nvPr/>
        </p:nvGraphicFramePr>
        <p:xfrm>
          <a:off x="179513" y="1787812"/>
          <a:ext cx="8641457" cy="4282248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792088"/>
                <a:gridCol w="2016224"/>
                <a:gridCol w="1944216"/>
                <a:gridCol w="1944216"/>
                <a:gridCol w="1944713"/>
              </a:tblGrid>
              <a:tr h="334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三面涂色的块数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两面涂色的块数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一面涂色的块数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没有涂色的块数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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4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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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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 Unicode MS" panose="020B0604020202020204" charset="-122"/>
                      </a:endParaRPr>
                    </a:p>
                  </a:txBody>
                  <a:tcPr marL="90170" marR="90170" marT="46974" marB="46974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48" name="Text Box 80"/>
          <p:cNvSpPr txBox="1">
            <a:spLocks noChangeArrowheads="1"/>
          </p:cNvSpPr>
          <p:nvPr/>
        </p:nvSpPr>
        <p:spPr bwMode="auto">
          <a:xfrm>
            <a:off x="1763688" y="2846739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7249" name="Text Box 81"/>
          <p:cNvSpPr txBox="1">
            <a:spLocks noChangeArrowheads="1"/>
          </p:cNvSpPr>
          <p:nvPr/>
        </p:nvSpPr>
        <p:spPr bwMode="auto">
          <a:xfrm>
            <a:off x="3690317" y="2854677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250" name="Text Box 82"/>
          <p:cNvSpPr txBox="1">
            <a:spLocks noChangeArrowheads="1"/>
          </p:cNvSpPr>
          <p:nvPr/>
        </p:nvSpPr>
        <p:spPr bwMode="auto">
          <a:xfrm>
            <a:off x="5679008" y="2854677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251" name="Text Box 83"/>
          <p:cNvSpPr txBox="1">
            <a:spLocks noChangeArrowheads="1"/>
          </p:cNvSpPr>
          <p:nvPr/>
        </p:nvSpPr>
        <p:spPr bwMode="auto">
          <a:xfrm>
            <a:off x="7608391" y="2854677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227" name="Text Box 83"/>
          <p:cNvSpPr txBox="1">
            <a:spLocks noChangeArrowheads="1"/>
          </p:cNvSpPr>
          <p:nvPr/>
        </p:nvSpPr>
        <p:spPr bwMode="auto">
          <a:xfrm>
            <a:off x="270491" y="2839537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①</a:t>
            </a:r>
          </a:p>
        </p:txBody>
      </p:sp>
      <p:sp>
        <p:nvSpPr>
          <p:cNvPr id="6230" name="Text Box 86"/>
          <p:cNvSpPr txBox="1">
            <a:spLocks noChangeArrowheads="1"/>
          </p:cNvSpPr>
          <p:nvPr/>
        </p:nvSpPr>
        <p:spPr bwMode="auto">
          <a:xfrm>
            <a:off x="264917" y="3502515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②</a:t>
            </a:r>
          </a:p>
        </p:txBody>
      </p:sp>
      <p:sp>
        <p:nvSpPr>
          <p:cNvPr id="6231" name="Text Box 87"/>
          <p:cNvSpPr txBox="1">
            <a:spLocks noChangeArrowheads="1"/>
          </p:cNvSpPr>
          <p:nvPr/>
        </p:nvSpPr>
        <p:spPr bwMode="auto">
          <a:xfrm>
            <a:off x="264916" y="4142192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Arial Unicode MS" panose="020B0604020202020204" charset="-122"/>
              </a:rPr>
              <a:t>③</a:t>
            </a:r>
          </a:p>
        </p:txBody>
      </p:sp>
      <p:sp>
        <p:nvSpPr>
          <p:cNvPr id="6232" name="Text Box 88"/>
          <p:cNvSpPr txBox="1">
            <a:spLocks noChangeArrowheads="1"/>
          </p:cNvSpPr>
          <p:nvPr/>
        </p:nvSpPr>
        <p:spPr bwMode="auto">
          <a:xfrm>
            <a:off x="264915" y="4825358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Wingdings" panose="05000000000000000000" pitchFamily="2" charset="2"/>
              </a:rPr>
              <a:t>④</a:t>
            </a:r>
          </a:p>
        </p:txBody>
      </p:sp>
      <p:sp>
        <p:nvSpPr>
          <p:cNvPr id="6233" name="Text Box 89"/>
          <p:cNvSpPr txBox="1">
            <a:spLocks noChangeArrowheads="1"/>
          </p:cNvSpPr>
          <p:nvPr/>
        </p:nvSpPr>
        <p:spPr bwMode="auto">
          <a:xfrm>
            <a:off x="251520" y="5449908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Wingdings" panose="05000000000000000000" pitchFamily="2" charset="2"/>
              </a:rPr>
              <a:t>⑤</a:t>
            </a:r>
          </a:p>
        </p:txBody>
      </p:sp>
      <p:sp>
        <p:nvSpPr>
          <p:cNvPr id="13" name="Text Box 80"/>
          <p:cNvSpPr txBox="1">
            <a:spLocks noChangeArrowheads="1"/>
          </p:cNvSpPr>
          <p:nvPr/>
        </p:nvSpPr>
        <p:spPr bwMode="auto">
          <a:xfrm>
            <a:off x="1763688" y="3501008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14" name="Text Box 81"/>
          <p:cNvSpPr txBox="1">
            <a:spLocks noChangeArrowheads="1"/>
          </p:cNvSpPr>
          <p:nvPr/>
        </p:nvSpPr>
        <p:spPr bwMode="auto">
          <a:xfrm>
            <a:off x="3567994" y="3508946"/>
            <a:ext cx="709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12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Text Box 82"/>
          <p:cNvSpPr txBox="1">
            <a:spLocks noChangeArrowheads="1"/>
          </p:cNvSpPr>
          <p:nvPr/>
        </p:nvSpPr>
        <p:spPr bwMode="auto">
          <a:xfrm>
            <a:off x="5679008" y="3508946"/>
            <a:ext cx="71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6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Text Box 83"/>
          <p:cNvSpPr txBox="1">
            <a:spLocks noChangeArrowheads="1"/>
          </p:cNvSpPr>
          <p:nvPr/>
        </p:nvSpPr>
        <p:spPr bwMode="auto">
          <a:xfrm>
            <a:off x="7608391" y="3508946"/>
            <a:ext cx="708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endParaRPr lang="zh-CN" altLang="en-US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  <p:bldP spid="15" grpId="0" bldLvl="0" autoUpdateAnimBg="0"/>
      <p:bldP spid="16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1073</Words>
  <Application>WPS 演示</Application>
  <PresentationFormat>全屏显示(4:3)</PresentationFormat>
  <Paragraphs>181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人教版数学五年级下册第3单元</dc:title>
  <dc:creator>吉林梓翰教育图书有限公司</dc:creator>
  <cp:lastModifiedBy>lenovop</cp:lastModifiedBy>
  <cp:revision>697</cp:revision>
  <dcterms:created xsi:type="dcterms:W3CDTF">2015-11-21T07:20:00Z</dcterms:created>
  <dcterms:modified xsi:type="dcterms:W3CDTF">2021-11-01T05:30:32Z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