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Override PartName="/ppt/comments/comment1.xml" ContentType="application/vnd.openxmlformats-officedocument.presentationml.comments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74" r:id="rId2"/>
    <p:sldId id="469" r:id="rId3"/>
    <p:sldId id="470" r:id="rId4"/>
    <p:sldId id="441" r:id="rId5"/>
    <p:sldId id="449" r:id="rId6"/>
    <p:sldId id="450" r:id="rId7"/>
    <p:sldId id="451" r:id="rId8"/>
    <p:sldId id="452" r:id="rId9"/>
    <p:sldId id="466" r:id="rId10"/>
    <p:sldId id="453" r:id="rId11"/>
    <p:sldId id="454" r:id="rId12"/>
    <p:sldId id="455" r:id="rId13"/>
    <p:sldId id="456" r:id="rId14"/>
    <p:sldId id="457" r:id="rId15"/>
    <p:sldId id="458" r:id="rId16"/>
    <p:sldId id="459" r:id="rId17"/>
    <p:sldId id="460" r:id="rId18"/>
    <p:sldId id="461" r:id="rId19"/>
    <p:sldId id="467" r:id="rId20"/>
    <p:sldId id="463" r:id="rId21"/>
    <p:sldId id="464" r:id="rId22"/>
    <p:sldId id="465" r:id="rId23"/>
    <p:sldId id="448" r:id="rId24"/>
    <p:sldId id="468" r:id="rId25"/>
    <p:sldId id="471" r:id="rId26"/>
    <p:sldId id="472" r:id="rId27"/>
    <p:sldId id="473" r:id="rId28"/>
    <p:sldId id="474" r:id="rId29"/>
    <p:sldId id="475" r:id="rId30"/>
    <p:sldId id="476" r:id="rId31"/>
    <p:sldId id="477" r:id="rId32"/>
    <p:sldId id="478" r:id="rId33"/>
    <p:sldId id="479" r:id="rId34"/>
    <p:sldId id="480" r:id="rId35"/>
    <p:sldId id="481" r:id="rId36"/>
    <p:sldId id="482" r:id="rId37"/>
    <p:sldId id="483" r:id="rId38"/>
    <p:sldId id="484" r:id="rId39"/>
    <p:sldId id="485" r:id="rId40"/>
    <p:sldId id="486" r:id="rId41"/>
    <p:sldId id="487" r:id="rId42"/>
    <p:sldId id="488" r:id="rId43"/>
    <p:sldId id="489" r:id="rId44"/>
    <p:sldId id="490" r:id="rId45"/>
    <p:sldId id="491" r:id="rId46"/>
    <p:sldId id="492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226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96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06-11-14T13:52:51.812" idx="2">
    <p:pos x="3107" y="-191"/>
    <p:text/>
  </p:cm>
</p:cmLst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3.tiff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1.jpeg"/><Relationship Id="rId2" Type="http://schemas.openxmlformats.org/officeDocument/2006/relationships/slide" Target="slide3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1.xml"/><Relationship Id="rId5" Type="http://schemas.openxmlformats.org/officeDocument/2006/relationships/slide" Target="slide45.xml"/><Relationship Id="rId4" Type="http://schemas.openxmlformats.org/officeDocument/2006/relationships/slide" Target="slide4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9710" y="1494481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20129" y="3220622"/>
            <a:ext cx="4560865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真分数</a:t>
            </a:r>
            <a:r>
              <a:rPr lang="zh-CN" altLang="en-US" sz="40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和假分数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80988" y="715963"/>
            <a:ext cx="759724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观察比较每个分数中分子和分母的大小。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97476" y="2786410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3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175000" y="2830860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7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482804" y="2903885"/>
            <a:ext cx="8255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/>
              <a:t>11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83189" y="3308697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3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173740" y="3321397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4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602413" y="3422997"/>
            <a:ext cx="41579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5</a:t>
            </a: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781050" y="3378547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3159125" y="3419822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6570663" y="3478560"/>
            <a:ext cx="4349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25463" y="4091335"/>
            <a:ext cx="87906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3</a:t>
            </a:r>
            <a:r>
              <a:rPr lang="zh-CN" altLang="zh-CN" sz="3600"/>
              <a:t>=</a:t>
            </a:r>
            <a:r>
              <a:rPr lang="zh-CN" altLang="zh-CN" sz="3600">
                <a:solidFill>
                  <a:schemeClr val="folHlink"/>
                </a:solidFill>
              </a:rPr>
              <a:t>3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762076" y="4048472"/>
            <a:ext cx="167005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7</a:t>
            </a:r>
            <a:r>
              <a:rPr lang="zh-CN" sz="3600"/>
              <a:t>＞</a:t>
            </a:r>
            <a:r>
              <a:rPr lang="zh-CN" altLang="zh-CN" sz="3600">
                <a:solidFill>
                  <a:schemeClr val="folHlink"/>
                </a:solidFill>
              </a:rPr>
              <a:t>4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140276" y="4005610"/>
            <a:ext cx="18161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11</a:t>
            </a:r>
            <a:r>
              <a:rPr lang="zh-CN" sz="3600"/>
              <a:t>＞</a:t>
            </a:r>
            <a:r>
              <a:rPr lang="zh-CN" altLang="zh-CN" sz="3600">
                <a:solidFill>
                  <a:schemeClr val="folHlink"/>
                </a:solidFill>
              </a:rPr>
              <a:t>5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266700" y="4870797"/>
            <a:ext cx="308116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r>
              <a:rPr 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分子等于分母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756025" y="4894610"/>
            <a:ext cx="3171493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r>
              <a:rPr 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分子大于分母</a:t>
            </a:r>
          </a:p>
        </p:txBody>
      </p:sp>
      <p:pic>
        <p:nvPicPr>
          <p:cNvPr id="13331" name="Picture 19" descr="24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2669" b="39233"/>
          <a:stretch>
            <a:fillRect/>
          </a:stretch>
        </p:blipFill>
        <p:spPr bwMode="auto">
          <a:xfrm>
            <a:off x="5051425" y="1268760"/>
            <a:ext cx="3760788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32" name="Picture 20" descr="24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98" t="24411" r="45755" b="39233"/>
          <a:stretch>
            <a:fillRect/>
          </a:stretch>
        </p:blipFill>
        <p:spPr bwMode="auto">
          <a:xfrm>
            <a:off x="1984375" y="1268760"/>
            <a:ext cx="2846388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33" name="Picture 21" descr="24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24411" r="79274" b="39233"/>
          <a:stretch>
            <a:fillRect/>
          </a:stretch>
        </p:blipFill>
        <p:spPr bwMode="auto">
          <a:xfrm>
            <a:off x="473075" y="1281460"/>
            <a:ext cx="13382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" name="右大括号 21"/>
          <p:cNvSpPr/>
          <p:nvPr/>
        </p:nvSpPr>
        <p:spPr>
          <a:xfrm rot="5400000">
            <a:off x="3186392" y="1600867"/>
            <a:ext cx="322943" cy="2364071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大括号 22"/>
          <p:cNvSpPr/>
          <p:nvPr/>
        </p:nvSpPr>
        <p:spPr>
          <a:xfrm rot="5400000">
            <a:off x="6668536" y="1173911"/>
            <a:ext cx="283549" cy="3176399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  <p:bldP spid="13319" grpId="0" autoUpdateAnimBg="0"/>
      <p:bldP spid="13320" grpId="0" autoUpdateAnimBg="0"/>
      <p:bldP spid="13321" grpId="0" autoUpdateAnimBg="0"/>
      <p:bldP spid="13322" grpId="0" autoUpdateAnimBg="0"/>
      <p:bldP spid="13326" grpId="0" autoUpdateAnimBg="0"/>
      <p:bldP spid="13326" grpId="1" autoUpdateAnimBg="0"/>
      <p:bldP spid="13327" grpId="0" autoUpdateAnimBg="0"/>
      <p:bldP spid="13327" grpId="1" autoUpdateAnimBg="0"/>
      <p:bldP spid="13328" grpId="0" autoUpdateAnimBg="0"/>
      <p:bldP spid="13328" grpId="1" autoUpdateAnimBg="0"/>
      <p:bldP spid="13329" grpId="0" build="allAtOnce" autoUpdateAnimBg="0"/>
      <p:bldP spid="13330" grpId="0" build="allAtOnce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42F708"/>
              </a:clrFrom>
              <a:clrTo>
                <a:srgbClr val="42F70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624736"/>
          </a:xfrm>
          <a:prstGeom prst="rect">
            <a:avLst/>
          </a:prstGeom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96950" y="1222375"/>
            <a:ext cx="6013450" cy="17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/>
            <a:r>
              <a:rPr lang="zh-CN" sz="3600" dirty="0">
                <a:solidFill>
                  <a:schemeClr val="tx1"/>
                </a:solidFill>
              </a:rPr>
              <a:t>分子比分母大或分子和分母相等的分数，</a:t>
            </a:r>
            <a:r>
              <a:rPr lang="zh-CN" sz="3600" dirty="0" smtClean="0">
                <a:solidFill>
                  <a:schemeClr val="tx1"/>
                </a:solidFill>
              </a:rPr>
              <a:t>叫</a:t>
            </a:r>
            <a:r>
              <a:rPr lang="zh-CN" altLang="en-US" sz="3600" dirty="0">
                <a:solidFill>
                  <a:schemeClr val="tx1"/>
                </a:solidFill>
              </a:rPr>
              <a:t>做</a:t>
            </a:r>
            <a:r>
              <a:rPr lang="zh-CN" sz="3600" dirty="0" smtClean="0"/>
              <a:t>假分数</a:t>
            </a:r>
            <a:r>
              <a:rPr lang="zh-CN" sz="3600" dirty="0"/>
              <a:t>。</a:t>
            </a:r>
          </a:p>
          <a:p>
            <a:pPr algn="l"/>
            <a:endParaRPr lang="zh-CN" altLang="zh-CN" sz="3600" dirty="0">
              <a:solidFill>
                <a:srgbClr val="FF3300"/>
              </a:solidFill>
            </a:endParaRPr>
          </a:p>
        </p:txBody>
      </p:sp>
      <p:grpSp>
        <p:nvGrpSpPr>
          <p:cNvPr id="14341" name="Group 5"/>
          <p:cNvGrpSpPr/>
          <p:nvPr/>
        </p:nvGrpSpPr>
        <p:grpSpPr bwMode="auto">
          <a:xfrm>
            <a:off x="984424" y="3584425"/>
            <a:ext cx="4526600" cy="1231270"/>
            <a:chOff x="0" y="0"/>
            <a:chExt cx="7128" cy="1938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0" y="463"/>
              <a:ext cx="174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 dirty="0"/>
                <a:t>如：</a:t>
              </a:r>
            </a:p>
          </p:txBody>
        </p:sp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1185" y="45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 dirty="0"/>
                <a:t>4</a:t>
              </a:r>
            </a:p>
            <a:p>
              <a:r>
                <a:rPr lang="zh-CN" altLang="zh-CN" sz="3600" dirty="0"/>
                <a:t>3</a:t>
              </a:r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2033" y="0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/>
                <a:t>2</a:t>
              </a:r>
            </a:p>
            <a:p>
              <a:r>
                <a:rPr lang="zh-CN" altLang="zh-CN" sz="3600"/>
                <a:t>2</a:t>
              </a: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2921" y="45"/>
              <a:ext cx="1023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600" dirty="0"/>
                <a:t>11</a:t>
              </a:r>
            </a:p>
            <a:p>
              <a:pPr algn="ctr"/>
              <a:r>
                <a:rPr lang="zh-CN" altLang="zh-CN" sz="3600" dirty="0"/>
                <a:t>5</a:t>
              </a:r>
            </a:p>
          </p:txBody>
        </p:sp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4073" y="23"/>
              <a:ext cx="655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/>
                <a:t>9</a:t>
              </a:r>
            </a:p>
            <a:p>
              <a:r>
                <a:rPr lang="zh-CN" altLang="zh-CN" sz="3600"/>
                <a:t>4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1645" y="688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，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2515" y="688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 dirty="0"/>
                <a:t>，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3613" y="735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，</a:t>
              </a:r>
            </a:p>
          </p:txBody>
        </p:sp>
        <p:sp>
          <p:nvSpPr>
            <p:cNvPr id="14350" name="Text Box 14"/>
            <p:cNvSpPr txBox="1">
              <a:spLocks noChangeArrowheads="1"/>
            </p:cNvSpPr>
            <p:nvPr/>
          </p:nvSpPr>
          <p:spPr bwMode="auto">
            <a:xfrm>
              <a:off x="4653" y="460"/>
              <a:ext cx="247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/>
                <a:t>等等。</a:t>
              </a:r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1278" y="1042"/>
              <a:ext cx="502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2129" y="998"/>
              <a:ext cx="503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3080" y="1018"/>
              <a:ext cx="708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4085" y="968"/>
              <a:ext cx="708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/>
            </a:p>
          </p:txBody>
        </p:sp>
      </p:grp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1039813" y="2689225"/>
            <a:ext cx="4822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3600">
                <a:solidFill>
                  <a:srgbClr val="FF3300"/>
                </a:solidFill>
              </a:rPr>
              <a:t>假分数大于</a:t>
            </a:r>
            <a:r>
              <a:rPr lang="zh-CN" altLang="zh-CN" sz="3600">
                <a:solidFill>
                  <a:srgbClr val="FF3300"/>
                </a:solidFill>
              </a:rPr>
              <a:t>1</a:t>
            </a:r>
            <a:r>
              <a:rPr lang="zh-CN" sz="3600">
                <a:solidFill>
                  <a:srgbClr val="FF3300"/>
                </a:solidFill>
              </a:rPr>
              <a:t>或等于</a:t>
            </a:r>
            <a:r>
              <a:rPr lang="zh-CN" altLang="zh-CN" sz="3600">
                <a:solidFill>
                  <a:srgbClr val="FF3300"/>
                </a:solidFill>
              </a:rPr>
              <a:t>1</a:t>
            </a:r>
            <a:r>
              <a:rPr lang="zh-CN" sz="3600">
                <a:solidFill>
                  <a:srgbClr val="FF3300"/>
                </a:solidFill>
              </a:rPr>
              <a:t>。</a:t>
            </a:r>
          </a:p>
        </p:txBody>
      </p:sp>
    </p:spTree>
  </p:cSld>
  <p:clrMapOvr>
    <a:masterClrMapping/>
  </p:clrMapOvr>
  <p:transition>
    <p:plu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55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76675" y="2339975"/>
            <a:ext cx="6466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(2)</a:t>
            </a:r>
          </a:p>
        </p:txBody>
      </p:sp>
      <p:grpSp>
        <p:nvGrpSpPr>
          <p:cNvPr id="15364" name="Group 4"/>
          <p:cNvGrpSpPr/>
          <p:nvPr/>
        </p:nvGrpSpPr>
        <p:grpSpPr bwMode="auto">
          <a:xfrm>
            <a:off x="3124200" y="2189163"/>
            <a:ext cx="880110" cy="1079441"/>
            <a:chOff x="0" y="0"/>
            <a:chExt cx="1385" cy="1699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1385" cy="1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10</a:t>
              </a:r>
            </a:p>
            <a:p>
              <a:pPr algn="ctr"/>
              <a:r>
                <a:rPr lang="zh-CN" altLang="zh-CN" sz="3200" dirty="0"/>
                <a:t>5</a:t>
              </a:r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V="1">
              <a:off x="160" y="894"/>
              <a:ext cx="1152" cy="15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367" name="Group 7"/>
          <p:cNvGrpSpPr/>
          <p:nvPr/>
        </p:nvGrpSpPr>
        <p:grpSpPr bwMode="auto">
          <a:xfrm>
            <a:off x="5164138" y="2133873"/>
            <a:ext cx="389890" cy="1079270"/>
            <a:chOff x="0" y="88"/>
            <a:chExt cx="614" cy="1701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14" cy="17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zh-CN" altLang="zh-CN" sz="3200" dirty="0">
                  <a:solidFill>
                    <a:srgbClr val="FF3300"/>
                  </a:solidFill>
                </a:rPr>
                <a:t>5</a:t>
              </a:r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082800" y="3518234"/>
            <a:ext cx="16319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</a:rPr>
              <a:t>写作：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984375" y="4232275"/>
            <a:ext cx="460057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</a:rPr>
              <a:t>读作：</a:t>
            </a:r>
            <a:r>
              <a:rPr lang="zh-CN" sz="3200" dirty="0">
                <a:solidFill>
                  <a:srgbClr val="FF3300"/>
                </a:solidFill>
                <a:sym typeface="Arial" panose="020B0604020202020204" pitchFamily="34" charset="0"/>
              </a:rPr>
              <a:t>二</a:t>
            </a:r>
            <a:r>
              <a:rPr lang="zh-CN" sz="3200" dirty="0">
                <a:solidFill>
                  <a:srgbClr val="FF3300"/>
                </a:solidFill>
              </a:rPr>
              <a:t>又五分之一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306513" y="4965700"/>
            <a:ext cx="82776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 dirty="0"/>
              <a:t>像</a:t>
            </a:r>
            <a:r>
              <a:rPr lang="zh-CN" altLang="zh-CN" sz="3600" dirty="0"/>
              <a:t>2</a:t>
            </a:r>
            <a:endParaRPr lang="zh-CN" altLang="zh-CN" sz="3200" dirty="0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055813" y="4700588"/>
            <a:ext cx="41579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1</a:t>
            </a:r>
          </a:p>
          <a:p>
            <a:r>
              <a:rPr lang="zh-CN" altLang="zh-CN" sz="3600" dirty="0"/>
              <a:t>5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314575" y="4946650"/>
            <a:ext cx="59373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200"/>
              <a:t>，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2636838" y="4970463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1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898775" y="4653136"/>
            <a:ext cx="1087455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 3     </a:t>
            </a:r>
          </a:p>
          <a:p>
            <a:pPr algn="ctr"/>
            <a:r>
              <a:rPr lang="en-US" altLang="zh-CN" sz="3600" dirty="0" smtClean="0"/>
              <a:t> </a:t>
            </a:r>
            <a:r>
              <a:rPr lang="zh-CN" altLang="zh-CN" sz="3600" dirty="0" smtClean="0"/>
              <a:t>4 </a:t>
            </a:r>
            <a:r>
              <a:rPr lang="zh-CN" sz="3600" dirty="0"/>
              <a:t>，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449638" y="4833938"/>
            <a:ext cx="47350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…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619715" y="4951051"/>
            <a:ext cx="8497485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dirty="0"/>
              <a:t>       </a:t>
            </a:r>
            <a:r>
              <a:rPr lang="en-US" altLang="zh-CN" sz="3200" dirty="0" smtClean="0"/>
              <a:t>              </a:t>
            </a:r>
            <a:r>
              <a:rPr lang="zh-CN" altLang="zh-CN" sz="3200" dirty="0" smtClean="0"/>
              <a:t>              </a:t>
            </a:r>
            <a:r>
              <a:rPr lang="zh-CN" sz="3200" dirty="0"/>
              <a:t>这样由整数和</a:t>
            </a:r>
            <a:r>
              <a:rPr lang="zh-CN" sz="3200" dirty="0" smtClean="0"/>
              <a:t>真分数</a:t>
            </a:r>
            <a:endParaRPr lang="zh-CN" sz="3200" dirty="0"/>
          </a:p>
          <a:p>
            <a:pPr algn="l">
              <a:lnSpc>
                <a:spcPct val="150000"/>
              </a:lnSpc>
            </a:pPr>
            <a:r>
              <a:rPr lang="zh-CN" sz="3200" dirty="0"/>
              <a:t>合成的数叫做</a:t>
            </a:r>
            <a:r>
              <a:rPr lang="zh-CN" sz="3200" dirty="0">
                <a:solidFill>
                  <a:srgbClr val="FF3300"/>
                </a:solidFill>
              </a:rPr>
              <a:t>带分数。</a:t>
            </a:r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2112963" y="5273675"/>
            <a:ext cx="3333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3055938" y="5272088"/>
            <a:ext cx="333375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pic>
        <p:nvPicPr>
          <p:cNvPr id="15381" name="Picture 21" descr="24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850" t="24411" r="2669" b="39233"/>
          <a:stretch>
            <a:fillRect/>
          </a:stretch>
        </p:blipFill>
        <p:spPr bwMode="auto">
          <a:xfrm>
            <a:off x="4856163" y="457200"/>
            <a:ext cx="1281112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82" name="Picture 22" descr="24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15881" b="39233"/>
          <a:stretch>
            <a:fillRect/>
          </a:stretch>
        </p:blipFill>
        <p:spPr bwMode="auto">
          <a:xfrm>
            <a:off x="2387600" y="446088"/>
            <a:ext cx="2406650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右大括号 24"/>
          <p:cNvSpPr/>
          <p:nvPr/>
        </p:nvSpPr>
        <p:spPr>
          <a:xfrm rot="5400000">
            <a:off x="4034148" y="402721"/>
            <a:ext cx="283549" cy="3176399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6"/>
          <p:cNvSpPr txBox="1"/>
          <p:nvPr/>
        </p:nvSpPr>
        <p:spPr>
          <a:xfrm>
            <a:off x="3841218" y="314096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3851920" y="368690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876675" y="3788557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7"/>
          <p:cNvSpPr txBox="1"/>
          <p:nvPr/>
        </p:nvSpPr>
        <p:spPr>
          <a:xfrm>
            <a:off x="3449638" y="343803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3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70" grpId="0" bldLvl="0" autoUpdateAnimBg="0"/>
      <p:bldP spid="15371" grpId="0" bldLvl="0" autoUpdateAnimBg="0"/>
      <p:bldP spid="15372" grpId="0" bldLvl="0" autoUpdateAnimBg="0"/>
      <p:bldP spid="15373" grpId="0" bldLvl="0" autoUpdateAnimBg="0"/>
      <p:bldP spid="15374" grpId="0" bldLvl="0" autoUpdateAnimBg="0"/>
      <p:bldP spid="15375" grpId="0" bldLvl="0" autoUpdateAnimBg="0"/>
      <p:bldP spid="15376" grpId="0" bldLvl="0" autoUpdateAnimBg="0"/>
      <p:bldP spid="15377" grpId="0" bldLvl="0" autoUpdateAnimBg="0"/>
      <p:bldP spid="15378" grpId="0" bldLvl="0" autoUpdateAnimBg="0"/>
      <p:bldP spid="15379" grpId="0" animBg="1"/>
      <p:bldP spid="15380" grpId="0" animBg="1"/>
      <p:bldP spid="26" grpId="0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28663" y="3849712"/>
            <a:ext cx="76104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有些假分数的分子恰好是分母的倍数，它们实际上是整数；</a:t>
            </a:r>
          </a:p>
        </p:txBody>
      </p:sp>
      <p:pic>
        <p:nvPicPr>
          <p:cNvPr id="16388" name="Picture 4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2669" b="39233"/>
          <a:stretch>
            <a:fillRect/>
          </a:stretch>
        </p:blipFill>
        <p:spPr bwMode="auto">
          <a:xfrm>
            <a:off x="5133974" y="639657"/>
            <a:ext cx="3542481" cy="134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9" name="Picture 5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98" t="24411" r="45755" b="39233"/>
          <a:stretch>
            <a:fillRect/>
          </a:stretch>
        </p:blipFill>
        <p:spPr bwMode="auto">
          <a:xfrm>
            <a:off x="2051720" y="639657"/>
            <a:ext cx="2680030" cy="134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0" name="Picture 6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24411" r="79274" b="39233"/>
          <a:stretch>
            <a:fillRect/>
          </a:stretch>
        </p:blipFill>
        <p:spPr bwMode="auto">
          <a:xfrm>
            <a:off x="539552" y="652356"/>
            <a:ext cx="1259633" cy="134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6391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28477" y="2100287"/>
          <a:ext cx="387350" cy="1090612"/>
        </p:xfrm>
        <a:graphic>
          <a:graphicData uri="http://schemas.openxmlformats.org/presentationml/2006/ole">
            <p:oleObj spid="_x0000_s1025" r:id="rId4" imgW="3352800" imgH="9448800" progId="">
              <p:embed/>
            </p:oleObj>
          </a:graphicData>
        </a:graphic>
      </p:graphicFrame>
      <p:graphicFrame>
        <p:nvGraphicFramePr>
          <p:cNvPr id="16392" name="Object 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27400" y="2125687"/>
          <a:ext cx="422275" cy="1090612"/>
        </p:xfrm>
        <a:graphic>
          <a:graphicData uri="http://schemas.openxmlformats.org/presentationml/2006/ole">
            <p:oleObj spid="_x0000_s1026" r:id="rId5" imgW="3657600" imgH="9448800" progId="">
              <p:embed/>
            </p:oleObj>
          </a:graphicData>
        </a:graphic>
      </p:graphicFrame>
      <p:graphicFrame>
        <p:nvGraphicFramePr>
          <p:cNvPr id="16393" name="Object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413500" y="2201887"/>
          <a:ext cx="528638" cy="1090612"/>
        </p:xfrm>
        <a:graphic>
          <a:graphicData uri="http://schemas.openxmlformats.org/presentationml/2006/ole">
            <p:oleObj spid="_x0000_s1027" r:id="rId6" imgW="4572000" imgH="9448800" progId="">
              <p:embed/>
            </p:oleObj>
          </a:graphicData>
        </a:graphic>
      </p:graphicFrame>
      <p:graphicFrame>
        <p:nvGraphicFramePr>
          <p:cNvPr id="16394" name="Object 1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97300" y="2111399"/>
          <a:ext cx="920750" cy="1144588"/>
        </p:xfrm>
        <a:graphic>
          <a:graphicData uri="http://schemas.openxmlformats.org/presentationml/2006/ole">
            <p:oleObj spid="_x0000_s1028" r:id="rId7" imgW="7620000" imgH="9448800" progId="">
              <p:embed/>
            </p:oleObj>
          </a:graphicData>
        </a:graphic>
      </p:graphicFrame>
      <p:graphicFrame>
        <p:nvGraphicFramePr>
          <p:cNvPr id="16395" name="Object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921500" y="2174899"/>
          <a:ext cx="996950" cy="1144588"/>
        </p:xfrm>
        <a:graphic>
          <a:graphicData uri="http://schemas.openxmlformats.org/presentationml/2006/ole">
            <p:oleObj spid="_x0000_s1029" r:id="rId8" imgW="8229600" imgH="9448800" progId="">
              <p:embed/>
            </p:oleObj>
          </a:graphicData>
        </a:graphic>
      </p:graphicFrame>
      <p:graphicFrame>
        <p:nvGraphicFramePr>
          <p:cNvPr id="16396" name="Object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209477" y="2365399"/>
          <a:ext cx="590550" cy="590550"/>
        </p:xfrm>
        <a:graphic>
          <a:graphicData uri="http://schemas.openxmlformats.org/presentationml/2006/ole">
            <p:oleObj spid="_x0000_s1030" r:id="rId9" imgW="4876800" imgH="4876800" progId="">
              <p:embed/>
            </p:oleObj>
          </a:graphicData>
        </a:graphic>
      </p:graphicFrame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746125" y="5048274"/>
            <a:ext cx="75199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有些假分数的分子不是分母的倍数，这样的假分数可以写成带分数。</a:t>
            </a:r>
          </a:p>
        </p:txBody>
      </p:sp>
      <p:sp>
        <p:nvSpPr>
          <p:cNvPr id="14" name="右大括号 13"/>
          <p:cNvSpPr/>
          <p:nvPr/>
        </p:nvSpPr>
        <p:spPr>
          <a:xfrm rot="5400000">
            <a:off x="3213135" y="815253"/>
            <a:ext cx="378308" cy="2472925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rot="5400000">
            <a:off x="6672361" y="412311"/>
            <a:ext cx="337820" cy="3238322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utoUpdateAnimBg="0"/>
      <p:bldP spid="1639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图片121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175" y="612775"/>
            <a:ext cx="7896225" cy="555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998613" y="1787525"/>
            <a:ext cx="61737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(1)</a:t>
            </a:r>
            <a:r>
              <a:rPr lang="zh-CN" sz="4400">
                <a:solidFill>
                  <a:schemeClr val="bg1"/>
                </a:solidFill>
              </a:rPr>
              <a:t>把     ，    化成整数。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417838" y="1419225"/>
            <a:ext cx="48895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3</a:t>
            </a:r>
          </a:p>
          <a:p>
            <a:r>
              <a:rPr lang="zh-CN" altLang="zh-CN" sz="44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519563" y="1403350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8</a:t>
            </a:r>
          </a:p>
          <a:p>
            <a:r>
              <a:rPr lang="zh-CN" altLang="zh-CN" sz="4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3428950" y="2184400"/>
            <a:ext cx="434975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4532263" y="2155825"/>
            <a:ext cx="477837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1581101" y="1142206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zh-CN" altLang="zh-CN" sz="3200" dirty="0">
                <a:solidFill>
                  <a:srgbClr val="0000FF"/>
                </a:solidFill>
                <a:latin typeface="楷体_GB2312" pitchFamily="49" charset="-122"/>
              </a:rPr>
              <a:t>3</a:t>
            </a:r>
          </a:p>
        </p:txBody>
      </p:sp>
    </p:spTree>
  </p:cSld>
  <p:clrMapOvr>
    <a:masterClrMapping/>
  </p:clrMapOvr>
  <p:transition>
    <p:blinds dir="vert"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7013" y="4203431"/>
            <a:ext cx="1687512" cy="18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85467" y="4203431"/>
            <a:ext cx="1377112" cy="194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46728" y="2932320"/>
            <a:ext cx="3413125" cy="1566863"/>
          </a:xfrm>
          <a:prstGeom prst="cloudCallout">
            <a:avLst>
              <a:gd name="adj1" fmla="val -30589"/>
              <a:gd name="adj2" fmla="val 54994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endParaRPr lang="zh-CN" altLang="zh-CN" sz="4000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584325" y="3296783"/>
            <a:ext cx="2568575" cy="1162050"/>
          </a:xfrm>
          <a:prstGeom prst="wedgeRoundRectCallout">
            <a:avLst>
              <a:gd name="adj1" fmla="val -48148"/>
              <a:gd name="adj2" fmla="val 77921"/>
              <a:gd name="adj3" fmla="val 16667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000"/>
              <a:t>   =3÷3=1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685925" y="3255508"/>
            <a:ext cx="441444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3</a:t>
            </a:r>
          </a:p>
          <a:p>
            <a:r>
              <a:rPr lang="zh-CN" altLang="zh-CN" sz="4000"/>
              <a:t>3</a:t>
            </a:r>
            <a:endParaRPr lang="zh-CN" altLang="zh-CN" sz="3200" b="0">
              <a:ea typeface="宋体" panose="02010600030101010101" pitchFamily="2" charset="-122"/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1700213" y="3933056"/>
            <a:ext cx="406400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143500" y="3126920"/>
            <a:ext cx="441444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8</a:t>
            </a:r>
          </a:p>
          <a:p>
            <a:r>
              <a:rPr lang="zh-CN" altLang="zh-CN" sz="4000"/>
              <a:t>4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5184775" y="3789040"/>
            <a:ext cx="393700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461000" y="3434895"/>
            <a:ext cx="235585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/>
              <a:t>=8÷4=2</a:t>
            </a:r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1139032" y="608798"/>
            <a:ext cx="5953248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>
                <a:solidFill>
                  <a:schemeClr val="tx1"/>
                </a:solidFill>
              </a:rPr>
              <a:t>方法一：根据分数与除法的关系</a:t>
            </a:r>
          </a:p>
        </p:txBody>
      </p:sp>
      <p:pic>
        <p:nvPicPr>
          <p:cNvPr id="18444" name="Picture 12" descr="24-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321" b="-2026"/>
          <a:stretch>
            <a:fillRect/>
          </a:stretch>
        </p:blipFill>
        <p:spPr bwMode="auto">
          <a:xfrm>
            <a:off x="1475656" y="1449140"/>
            <a:ext cx="14652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4596681" y="1536452"/>
            <a:ext cx="1392238" cy="1336675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4568106" y="2193677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5307881" y="1549152"/>
            <a:ext cx="0" cy="13525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8" name="Oval 16"/>
          <p:cNvSpPr>
            <a:spLocks noChangeArrowheads="1"/>
          </p:cNvSpPr>
          <p:nvPr/>
        </p:nvSpPr>
        <p:spPr bwMode="auto">
          <a:xfrm>
            <a:off x="6165131" y="1552327"/>
            <a:ext cx="1392238" cy="1333500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6136556" y="2222252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6863631" y="1552327"/>
            <a:ext cx="0" cy="13493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 autoUpdateAnimBg="0"/>
      <p:bldP spid="18437" grpId="0" bldLvl="0" animBg="1" autoUpdateAnimBg="0"/>
      <p:bldP spid="18438" grpId="0" autoUpdateAnimBg="0"/>
      <p:bldP spid="18439" grpId="0" animBg="1"/>
      <p:bldP spid="18440" grpId="0" autoUpdateAnimBg="0"/>
      <p:bldP spid="18441" grpId="0" animBg="1"/>
      <p:bldP spid="18442" grpId="0" autoUpdateAnimBg="0"/>
      <p:bldP spid="184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48" t="9781" r="24147" b="11867"/>
          <a:stretch>
            <a:fillRect/>
          </a:stretch>
        </p:blipFill>
        <p:spPr bwMode="auto">
          <a:xfrm>
            <a:off x="349444" y="3956091"/>
            <a:ext cx="1774284" cy="228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92301" y="3493376"/>
            <a:ext cx="1175107" cy="258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Group 4"/>
          <p:cNvGrpSpPr/>
          <p:nvPr/>
        </p:nvGrpSpPr>
        <p:grpSpPr bwMode="auto">
          <a:xfrm>
            <a:off x="1584325" y="3293120"/>
            <a:ext cx="2567623" cy="1325880"/>
            <a:chOff x="0" y="0"/>
            <a:chExt cx="4045" cy="2088"/>
          </a:xfrm>
        </p:grpSpPr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>
              <a:off x="0" y="65"/>
              <a:ext cx="4045" cy="1830"/>
            </a:xfrm>
            <a:prstGeom prst="wedgeRoundRectCallout">
              <a:avLst>
                <a:gd name="adj1" fmla="val -48148"/>
                <a:gd name="adj2" fmla="val 77921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l"/>
              <a:r>
                <a:rPr lang="zh-CN" altLang="zh-CN" sz="4000"/>
                <a:t>3</a:t>
              </a:r>
              <a:r>
                <a:rPr lang="zh-CN" sz="4000"/>
                <a:t>个   是</a:t>
              </a:r>
              <a:r>
                <a:rPr lang="zh-CN" altLang="zh-CN" sz="4000"/>
                <a:t>1</a:t>
              </a:r>
              <a:r>
                <a:rPr lang="zh-CN" sz="4000"/>
                <a:t>。</a:t>
              </a:r>
            </a:p>
          </p:txBody>
        </p:sp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1262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/>
                <a:t>1</a:t>
              </a:r>
            </a:p>
            <a:p>
              <a:r>
                <a:rPr lang="zh-CN" altLang="zh-CN" sz="4000"/>
                <a:t>3</a:t>
              </a:r>
              <a:endParaRPr lang="zh-CN" altLang="zh-CN" sz="3200" b="0">
                <a:ea typeface="宋体" panose="02010600030101010101" pitchFamily="2" charset="-122"/>
              </a:endParaRPr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1283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pic>
        <p:nvPicPr>
          <p:cNvPr id="19465" name="Picture 9" descr="24-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321" b="-2026"/>
          <a:stretch>
            <a:fillRect/>
          </a:stretch>
        </p:blipFill>
        <p:spPr bwMode="auto">
          <a:xfrm>
            <a:off x="1475656" y="1438920"/>
            <a:ext cx="14652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4596681" y="1526232"/>
            <a:ext cx="1392238" cy="1336675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4568106" y="2183457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5307881" y="1538932"/>
            <a:ext cx="0" cy="13525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9469" name="Oval 13"/>
          <p:cNvSpPr>
            <a:spLocks noChangeArrowheads="1"/>
          </p:cNvSpPr>
          <p:nvPr/>
        </p:nvSpPr>
        <p:spPr bwMode="auto">
          <a:xfrm>
            <a:off x="6165131" y="1542107"/>
            <a:ext cx="1392238" cy="1333500"/>
          </a:xfrm>
          <a:prstGeom prst="ellipse">
            <a:avLst/>
          </a:prstGeom>
          <a:solidFill>
            <a:srgbClr val="0000FF"/>
          </a:solidFill>
          <a:ln w="1905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6136556" y="2212032"/>
            <a:ext cx="14224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6863631" y="1542107"/>
            <a:ext cx="0" cy="13493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grpSp>
        <p:nvGrpSpPr>
          <p:cNvPr id="19472" name="Group 16"/>
          <p:cNvGrpSpPr/>
          <p:nvPr/>
        </p:nvGrpSpPr>
        <p:grpSpPr bwMode="auto">
          <a:xfrm>
            <a:off x="2054540" y="4966401"/>
            <a:ext cx="1217611" cy="1325451"/>
            <a:chOff x="-7" y="-110"/>
            <a:chExt cx="1916" cy="2089"/>
          </a:xfrm>
        </p:grpSpPr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>
              <a:off x="21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  <p:grpSp>
          <p:nvGrpSpPr>
            <p:cNvPr id="19474" name="Group 18"/>
            <p:cNvGrpSpPr/>
            <p:nvPr/>
          </p:nvGrpSpPr>
          <p:grpSpPr bwMode="auto">
            <a:xfrm>
              <a:off x="-7" y="-110"/>
              <a:ext cx="1916" cy="2089"/>
              <a:chOff x="-7" y="-110"/>
              <a:chExt cx="1916" cy="2089"/>
            </a:xfrm>
          </p:grpSpPr>
          <p:sp>
            <p:nvSpPr>
              <p:cNvPr id="19475" name="Text Box 19"/>
              <p:cNvSpPr txBox="1">
                <a:spLocks noChangeArrowheads="1"/>
              </p:cNvSpPr>
              <p:nvPr/>
            </p:nvSpPr>
            <p:spPr bwMode="auto">
              <a:xfrm>
                <a:off x="-7" y="-110"/>
                <a:ext cx="695" cy="20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zh-CN" altLang="zh-CN" sz="4000" dirty="0"/>
                  <a:t>3</a:t>
                </a:r>
              </a:p>
              <a:p>
                <a:r>
                  <a:rPr lang="zh-CN" altLang="zh-CN" sz="4000" dirty="0"/>
                  <a:t>3</a:t>
                </a:r>
                <a:endParaRPr lang="zh-CN" altLang="zh-CN" sz="3200" b="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9476" name="Text Box 20"/>
              <p:cNvSpPr txBox="1">
                <a:spLocks noChangeArrowheads="1"/>
              </p:cNvSpPr>
              <p:nvPr/>
            </p:nvSpPr>
            <p:spPr bwMode="auto">
              <a:xfrm>
                <a:off x="809" y="439"/>
                <a:ext cx="1100" cy="1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zh-CN" sz="4000"/>
                  <a:t>=1</a:t>
                </a:r>
              </a:p>
            </p:txBody>
          </p:sp>
        </p:grpSp>
      </p:grpSp>
      <p:grpSp>
        <p:nvGrpSpPr>
          <p:cNvPr id="19477" name="Group 21"/>
          <p:cNvGrpSpPr/>
          <p:nvPr/>
        </p:nvGrpSpPr>
        <p:grpSpPr bwMode="auto">
          <a:xfrm>
            <a:off x="4862513" y="3347095"/>
            <a:ext cx="2569210" cy="1325880"/>
            <a:chOff x="0" y="0"/>
            <a:chExt cx="4045" cy="2088"/>
          </a:xfrm>
        </p:grpSpPr>
        <p:sp>
          <p:nvSpPr>
            <p:cNvPr id="19478" name="AutoShape 22"/>
            <p:cNvSpPr>
              <a:spLocks noChangeArrowheads="1"/>
            </p:cNvSpPr>
            <p:nvPr/>
          </p:nvSpPr>
          <p:spPr bwMode="auto">
            <a:xfrm>
              <a:off x="0" y="65"/>
              <a:ext cx="4045" cy="1830"/>
            </a:xfrm>
            <a:prstGeom prst="wedgeRoundRectCallout">
              <a:avLst>
                <a:gd name="adj1" fmla="val 64022"/>
                <a:gd name="adj2" fmla="val -759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l"/>
              <a:r>
                <a:rPr lang="zh-CN" altLang="zh-CN" sz="4000"/>
                <a:t>8</a:t>
              </a:r>
              <a:r>
                <a:rPr lang="zh-CN" sz="4000"/>
                <a:t>个   是</a:t>
              </a:r>
              <a:r>
                <a:rPr lang="zh-CN" altLang="zh-CN" sz="4000"/>
                <a:t>2</a:t>
              </a:r>
              <a:r>
                <a:rPr lang="zh-CN" sz="4000"/>
                <a:t>。</a:t>
              </a:r>
            </a:p>
          </p:txBody>
        </p:sp>
        <p:sp>
          <p:nvSpPr>
            <p:cNvPr id="19479" name="Text Box 23"/>
            <p:cNvSpPr txBox="1">
              <a:spLocks noChangeArrowheads="1"/>
            </p:cNvSpPr>
            <p:nvPr/>
          </p:nvSpPr>
          <p:spPr bwMode="auto">
            <a:xfrm>
              <a:off x="1262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/>
                <a:t>1</a:t>
              </a:r>
            </a:p>
            <a:p>
              <a:r>
                <a:rPr lang="zh-CN" altLang="zh-CN" sz="4000"/>
                <a:t>4</a:t>
              </a:r>
              <a:endParaRPr lang="zh-CN" altLang="zh-CN" sz="3200" b="0">
                <a:ea typeface="宋体" panose="02010600030101010101" pitchFamily="2" charset="-122"/>
              </a:endParaRPr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1283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grpSp>
        <p:nvGrpSpPr>
          <p:cNvPr id="19481" name="Group 25"/>
          <p:cNvGrpSpPr/>
          <p:nvPr/>
        </p:nvGrpSpPr>
        <p:grpSpPr bwMode="auto">
          <a:xfrm>
            <a:off x="5348918" y="5036166"/>
            <a:ext cx="1202696" cy="1325317"/>
            <a:chOff x="16" y="-85"/>
            <a:chExt cx="1895" cy="2086"/>
          </a:xfrm>
        </p:grpSpPr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21" y="958"/>
              <a:ext cx="640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  <p:grpSp>
          <p:nvGrpSpPr>
            <p:cNvPr id="19483" name="Group 27"/>
            <p:cNvGrpSpPr/>
            <p:nvPr/>
          </p:nvGrpSpPr>
          <p:grpSpPr bwMode="auto">
            <a:xfrm>
              <a:off x="16" y="-85"/>
              <a:ext cx="1895" cy="2086"/>
              <a:chOff x="16" y="-85"/>
              <a:chExt cx="1895" cy="2086"/>
            </a:xfrm>
          </p:grpSpPr>
          <p:sp>
            <p:nvSpPr>
              <p:cNvPr id="19484" name="Text Box 28"/>
              <p:cNvSpPr txBox="1">
                <a:spLocks noChangeArrowheads="1"/>
              </p:cNvSpPr>
              <p:nvPr/>
            </p:nvSpPr>
            <p:spPr bwMode="auto">
              <a:xfrm>
                <a:off x="16" y="-85"/>
                <a:ext cx="703" cy="2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zh-CN" altLang="zh-CN" sz="4000" dirty="0"/>
                  <a:t>8</a:t>
                </a:r>
              </a:p>
              <a:p>
                <a:r>
                  <a:rPr lang="zh-CN" altLang="zh-CN" sz="4000" dirty="0"/>
                  <a:t>4</a:t>
                </a:r>
                <a:endParaRPr lang="zh-CN" altLang="zh-CN" sz="3200" b="0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9485" name="Text Box 29"/>
              <p:cNvSpPr txBox="1">
                <a:spLocks noChangeArrowheads="1"/>
              </p:cNvSpPr>
              <p:nvPr/>
            </p:nvSpPr>
            <p:spPr bwMode="auto">
              <a:xfrm>
                <a:off x="809" y="439"/>
                <a:ext cx="1102" cy="1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zh-CN" sz="4000"/>
                  <a:t>=2</a:t>
                </a:r>
              </a:p>
            </p:txBody>
          </p:sp>
        </p:grpSp>
      </p:grp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1139032" y="608798"/>
            <a:ext cx="5625306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二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分数的意义</a:t>
            </a:r>
            <a:endParaRPr 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图片121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740" y="612775"/>
            <a:ext cx="8140700" cy="572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801440" y="1692275"/>
            <a:ext cx="6731000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(2)</a:t>
            </a:r>
            <a:r>
              <a:rPr lang="zh-CN" sz="4400">
                <a:solidFill>
                  <a:schemeClr val="bg1"/>
                </a:solidFill>
              </a:rPr>
              <a:t>把     ，    化成带分数。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195265" y="1282700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7</a:t>
            </a:r>
          </a:p>
          <a:p>
            <a:r>
              <a:rPr lang="zh-CN" altLang="zh-CN" sz="44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298578" y="1266825"/>
            <a:ext cx="4921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>
                <a:solidFill>
                  <a:schemeClr val="bg1"/>
                </a:solidFill>
              </a:rPr>
              <a:t>6</a:t>
            </a:r>
          </a:p>
          <a:p>
            <a:r>
              <a:rPr lang="zh-CN" altLang="zh-CN" sz="4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3207965" y="2046288"/>
            <a:ext cx="434975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4311278" y="2017713"/>
            <a:ext cx="477837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blinds dir="vert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61" t="11215" r="37816" b="14822"/>
          <a:stretch>
            <a:fillRect/>
          </a:stretch>
        </p:blipFill>
        <p:spPr bwMode="auto">
          <a:xfrm>
            <a:off x="70686" y="3844159"/>
            <a:ext cx="1332962" cy="257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338433" y="2854659"/>
            <a:ext cx="4064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 dirty="0"/>
              <a:t>7</a:t>
            </a:r>
          </a:p>
          <a:p>
            <a:r>
              <a:rPr lang="zh-CN" altLang="zh-CN" sz="3600" dirty="0"/>
              <a:t>3</a:t>
            </a:r>
          </a:p>
        </p:txBody>
      </p:sp>
      <p:grpSp>
        <p:nvGrpSpPr>
          <p:cNvPr id="21514" name="Group 10"/>
          <p:cNvGrpSpPr/>
          <p:nvPr/>
        </p:nvGrpSpPr>
        <p:grpSpPr bwMode="auto">
          <a:xfrm>
            <a:off x="3707904" y="5131314"/>
            <a:ext cx="1533534" cy="1338580"/>
            <a:chOff x="0" y="0"/>
            <a:chExt cx="2413" cy="2108"/>
          </a:xfrm>
        </p:grpSpPr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0" y="2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7</a:t>
              </a:r>
            </a:p>
            <a:p>
              <a:r>
                <a:rPr lang="zh-CN" altLang="zh-CN" sz="4000" dirty="0"/>
                <a:t>3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1718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1</a:t>
              </a:r>
            </a:p>
            <a:p>
              <a:r>
                <a:rPr lang="zh-CN" altLang="zh-CN" sz="4000" dirty="0"/>
                <a:t>3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0" y="98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400"/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809" y="460"/>
              <a:ext cx="1100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dirty="0"/>
                <a:t>=2</a:t>
              </a:r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1738" y="96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4310187" y="3410669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139032" y="608798"/>
            <a:ext cx="5625306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分数的意义</a:t>
            </a:r>
            <a:endParaRPr lang="zh-CN" sz="3200" dirty="0">
              <a:solidFill>
                <a:schemeClr val="tx1"/>
              </a:solidFill>
            </a:endParaRPr>
          </a:p>
        </p:txBody>
      </p:sp>
      <p:pic>
        <p:nvPicPr>
          <p:cNvPr id="18" name="Picture 6" descr="24-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1775" y="1341201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24-11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398"/>
          <a:stretch>
            <a:fillRect/>
          </a:stretch>
        </p:blipFill>
        <p:spPr bwMode="auto">
          <a:xfrm>
            <a:off x="2330939" y="1324214"/>
            <a:ext cx="1448974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右大括号 19"/>
          <p:cNvSpPr/>
          <p:nvPr/>
        </p:nvSpPr>
        <p:spPr>
          <a:xfrm rot="5400000">
            <a:off x="4360112" y="598004"/>
            <a:ext cx="327948" cy="4342284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03648" y="3888219"/>
            <a:ext cx="7538085" cy="1190038"/>
            <a:chOff x="1403648" y="3888219"/>
            <a:chExt cx="7538085" cy="1190038"/>
          </a:xfrm>
        </p:grpSpPr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1403648" y="3980811"/>
              <a:ext cx="7538085" cy="1086605"/>
            </a:xfrm>
            <a:prstGeom prst="wedgeRoundRectCallout">
              <a:avLst>
                <a:gd name="adj1" fmla="val -53306"/>
                <a:gd name="adj2" fmla="val 9616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r>
                <a:rPr lang="zh-CN" altLang="en-US" sz="3200" dirty="0" smtClean="0"/>
                <a:t>     是     </a:t>
              </a:r>
              <a:r>
                <a:rPr lang="en-US" altLang="zh-CN" sz="3200" dirty="0" smtClean="0"/>
                <a:t>(</a:t>
              </a:r>
              <a:r>
                <a:rPr lang="zh-CN" altLang="en-US" sz="3200" dirty="0" smtClean="0"/>
                <a:t>就是</a:t>
              </a:r>
              <a:r>
                <a:rPr lang="en-US" altLang="zh-CN" sz="3200" dirty="0" smtClean="0">
                  <a:latin typeface="+mn-ea"/>
                  <a:ea typeface="+mn-ea"/>
                </a:rPr>
                <a:t>2</a:t>
              </a:r>
              <a:r>
                <a:rPr lang="en-US" altLang="zh-CN" sz="3200" dirty="0" smtClean="0"/>
                <a:t>)</a:t>
              </a:r>
              <a:r>
                <a:rPr lang="zh-CN" altLang="en-US" sz="3200" dirty="0" smtClean="0"/>
                <a:t>和     合成的数，等于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</a:rPr>
                <a:t>2  </a:t>
              </a:r>
              <a:r>
                <a:rPr lang="zh-CN" altLang="en-US" sz="3200" dirty="0" smtClean="0"/>
                <a:t>。</a:t>
              </a:r>
              <a:endParaRPr lang="zh-CN" altLang="zh-CN" sz="3200" dirty="0"/>
            </a:p>
          </p:txBody>
        </p:sp>
        <p:sp>
          <p:nvSpPr>
            <p:cNvPr id="21" name="TextBox 16"/>
            <p:cNvSpPr txBox="1"/>
            <p:nvPr/>
          </p:nvSpPr>
          <p:spPr>
            <a:xfrm>
              <a:off x="1623502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7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623502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623502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2368515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2368515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368515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6"/>
            <p:cNvSpPr txBox="1"/>
            <p:nvPr/>
          </p:nvSpPr>
          <p:spPr>
            <a:xfrm>
              <a:off x="4585817" y="388821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4585817" y="438708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5817" y="4488743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6"/>
            <p:cNvSpPr txBox="1"/>
            <p:nvPr/>
          </p:nvSpPr>
          <p:spPr>
            <a:xfrm>
              <a:off x="8100392" y="391136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8100392" y="441023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100392" y="4511892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97" t="10151" r="29953" b="6196"/>
          <a:stretch>
            <a:fillRect/>
          </a:stretch>
        </p:blipFill>
        <p:spPr bwMode="auto">
          <a:xfrm>
            <a:off x="-23782" y="4006275"/>
            <a:ext cx="1653065" cy="234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168198" y="2854659"/>
            <a:ext cx="4064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3600" dirty="0" smtClean="0"/>
              <a:t>6</a:t>
            </a:r>
            <a:endParaRPr lang="zh-CN" altLang="zh-CN" sz="3600" dirty="0"/>
          </a:p>
          <a:p>
            <a:r>
              <a:rPr lang="en-US" altLang="zh-CN" sz="3600" dirty="0" smtClean="0"/>
              <a:t>5</a:t>
            </a:r>
            <a:endParaRPr lang="zh-CN" altLang="zh-CN" sz="3600" dirty="0"/>
          </a:p>
        </p:txBody>
      </p:sp>
      <p:grpSp>
        <p:nvGrpSpPr>
          <p:cNvPr id="21514" name="Group 10"/>
          <p:cNvGrpSpPr/>
          <p:nvPr/>
        </p:nvGrpSpPr>
        <p:grpSpPr bwMode="auto">
          <a:xfrm>
            <a:off x="3707904" y="5131314"/>
            <a:ext cx="1533534" cy="1338580"/>
            <a:chOff x="0" y="0"/>
            <a:chExt cx="2413" cy="2108"/>
          </a:xfrm>
        </p:grpSpPr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0" y="2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dirty="0" smtClean="0"/>
                <a:t>6</a:t>
              </a:r>
              <a:endParaRPr lang="zh-CN" altLang="zh-CN" sz="4000" dirty="0"/>
            </a:p>
            <a:p>
              <a:r>
                <a:rPr lang="en-US" altLang="zh-CN" sz="4000" dirty="0" smtClean="0"/>
                <a:t>5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1718" y="0"/>
              <a:ext cx="695" cy="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4000" dirty="0"/>
                <a:t>1</a:t>
              </a:r>
            </a:p>
            <a:p>
              <a:r>
                <a:rPr lang="en-US" altLang="zh-CN" sz="4000" dirty="0" smtClean="0"/>
                <a:t>5</a:t>
              </a:r>
              <a:endParaRPr lang="zh-CN" altLang="zh-CN" sz="3200" b="0" dirty="0">
                <a:ea typeface="宋体" panose="02010600030101010101" pitchFamily="2" charset="-122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0" y="98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400"/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809" y="460"/>
              <a:ext cx="1100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dirty="0" smtClean="0"/>
                <a:t>=</a:t>
              </a:r>
              <a:r>
                <a:rPr lang="en-US" altLang="zh-CN" sz="4000" dirty="0" smtClean="0"/>
                <a:t>1</a:t>
              </a:r>
              <a:endParaRPr lang="zh-CN" altLang="zh-CN" sz="4000" dirty="0"/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>
              <a:off x="1738" y="965"/>
              <a:ext cx="640" cy="1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4000"/>
            </a:p>
          </p:txBody>
        </p:sp>
      </p:grp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4139952" y="3410669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139032" y="608798"/>
            <a:ext cx="5625306" cy="81280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一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分数的意义</a:t>
            </a:r>
            <a:endParaRPr lang="zh-CN" sz="3200" dirty="0">
              <a:solidFill>
                <a:schemeClr val="tx1"/>
              </a:solidFill>
            </a:endParaRPr>
          </a:p>
        </p:txBody>
      </p:sp>
      <p:sp>
        <p:nvSpPr>
          <p:cNvPr id="20" name="右大括号 19"/>
          <p:cNvSpPr/>
          <p:nvPr/>
        </p:nvSpPr>
        <p:spPr>
          <a:xfrm rot="5400000">
            <a:off x="4114847" y="1395847"/>
            <a:ext cx="351434" cy="2723112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03648" y="3888219"/>
            <a:ext cx="7538085" cy="1190038"/>
            <a:chOff x="1403648" y="3888219"/>
            <a:chExt cx="7538085" cy="1190038"/>
          </a:xfrm>
        </p:grpSpPr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1403648" y="3980811"/>
              <a:ext cx="7538085" cy="1086605"/>
            </a:xfrm>
            <a:prstGeom prst="wedgeRoundRectCallout">
              <a:avLst>
                <a:gd name="adj1" fmla="val -53306"/>
                <a:gd name="adj2" fmla="val 9616"/>
                <a:gd name="adj3" fmla="val 16667"/>
              </a:avLst>
            </a:prstGeom>
            <a:solidFill>
              <a:srgbClr val="FFFFCC"/>
            </a:solid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r>
                <a:rPr lang="zh-CN" altLang="en-US" sz="3200" dirty="0" smtClean="0"/>
                <a:t>     是     </a:t>
              </a:r>
              <a:r>
                <a:rPr lang="en-US" altLang="zh-CN" sz="3200" dirty="0" smtClean="0"/>
                <a:t>(</a:t>
              </a:r>
              <a:r>
                <a:rPr lang="zh-CN" altLang="en-US" sz="3200" dirty="0" smtClean="0"/>
                <a:t>就是</a:t>
              </a:r>
              <a:r>
                <a:rPr lang="en-US" altLang="zh-CN" sz="3200" dirty="0" smtClean="0">
                  <a:latin typeface="+mn-ea"/>
                  <a:ea typeface="+mn-ea"/>
                </a:rPr>
                <a:t>1</a:t>
              </a:r>
              <a:r>
                <a:rPr lang="en-US" altLang="zh-CN" sz="3200" dirty="0" smtClean="0"/>
                <a:t>)</a:t>
              </a:r>
              <a:r>
                <a:rPr lang="zh-CN" altLang="en-US" sz="3200" dirty="0" smtClean="0"/>
                <a:t>和     合成的数，等于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</a:rPr>
                <a:t>1  </a:t>
              </a:r>
              <a:r>
                <a:rPr lang="zh-CN" altLang="en-US" sz="3200" dirty="0" smtClean="0"/>
                <a:t>。</a:t>
              </a:r>
              <a:endParaRPr lang="zh-CN" altLang="zh-CN" sz="3200" dirty="0"/>
            </a:p>
          </p:txBody>
        </p:sp>
        <p:sp>
          <p:nvSpPr>
            <p:cNvPr id="21" name="TextBox 16"/>
            <p:cNvSpPr txBox="1"/>
            <p:nvPr/>
          </p:nvSpPr>
          <p:spPr>
            <a:xfrm>
              <a:off x="1623502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623502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623502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2368515" y="393305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2368515" y="443192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368515" y="45335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6"/>
            <p:cNvSpPr txBox="1"/>
            <p:nvPr/>
          </p:nvSpPr>
          <p:spPr>
            <a:xfrm>
              <a:off x="4585817" y="388821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4585817" y="438708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5817" y="4488743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6"/>
            <p:cNvSpPr txBox="1"/>
            <p:nvPr/>
          </p:nvSpPr>
          <p:spPr>
            <a:xfrm>
              <a:off x="8100392" y="391136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8100392" y="4410238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100392" y="4511892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16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43" t="28770" r="3804" b="39581"/>
          <a:stretch>
            <a:fillRect/>
          </a:stretch>
        </p:blipFill>
        <p:spPr bwMode="auto">
          <a:xfrm>
            <a:off x="2880314" y="1333235"/>
            <a:ext cx="2916237" cy="14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5536" y="980728"/>
            <a:ext cx="6503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分数表示图中的阴影部分。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80325" y="4043833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87798" y="459166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80324" y="469025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936835" y="4045487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4308" y="459332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36834" y="469190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87624" y="4445868"/>
            <a:ext cx="1615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48064" y="4344059"/>
            <a:ext cx="1615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43608" y="1916832"/>
          <a:ext cx="2289474" cy="2016224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44737"/>
                <a:gridCol w="1144737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</a:rPr>
                        <a:t> </a:t>
                      </a:r>
                      <a:endParaRPr lang="zh-CN" sz="3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</a:rPr>
                        <a:t> </a:t>
                      </a:r>
                      <a:endParaRPr lang="zh-CN" sz="3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>
                          <a:effectLst/>
                        </a:rPr>
                        <a:t> </a:t>
                      </a:r>
                      <a:endParaRPr lang="zh-CN" sz="3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800" dirty="0">
                          <a:effectLst/>
                        </a:rPr>
                        <a:t> </a:t>
                      </a:r>
                      <a:endParaRPr lang="zh-CN" sz="3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40664" y="2204864"/>
          <a:ext cx="2983664" cy="151216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745916"/>
                <a:gridCol w="745916"/>
                <a:gridCol w="745916"/>
                <a:gridCol w="745916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41" t="14864" r="28565" b="7728"/>
          <a:stretch>
            <a:fillRect/>
          </a:stretch>
        </p:blipFill>
        <p:spPr bwMode="auto">
          <a:xfrm>
            <a:off x="243968" y="3155370"/>
            <a:ext cx="2167792" cy="264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307138" y="2916373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7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674046" y="4443027"/>
            <a:ext cx="181822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zh-CN" altLang="zh-CN" sz="440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358133" y="4500549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7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6234113" y="3626928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358133" y="5190740"/>
            <a:ext cx="4778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88900" y="1874959"/>
            <a:ext cx="4297363" cy="1076325"/>
          </a:xfrm>
          <a:prstGeom prst="cloudCallout">
            <a:avLst>
              <a:gd name="adj1" fmla="val -10120"/>
              <a:gd name="adj2" fmla="val 128583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400"/>
              <a:t>7÷3=2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364605" y="1908261"/>
            <a:ext cx="983259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……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168804" y="1980269"/>
            <a:ext cx="467092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897883" y="4831965"/>
            <a:ext cx="2549394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= 7÷3 = 2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337156" y="4500549"/>
            <a:ext cx="467092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  <a:p>
            <a:r>
              <a:rPr lang="zh-CN" altLang="zh-CN" sz="4400" dirty="0"/>
              <a:t>3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397481" y="5228132"/>
            <a:ext cx="3762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139032" y="608798"/>
            <a:ext cx="5953248" cy="85329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二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分数与除法的关系</a:t>
            </a:r>
            <a:endParaRPr lang="zh-CN" sz="3200" dirty="0">
              <a:solidFill>
                <a:schemeClr val="tx1"/>
              </a:solidFill>
            </a:endParaRPr>
          </a:p>
        </p:txBody>
      </p:sp>
      <p:pic>
        <p:nvPicPr>
          <p:cNvPr id="18" name="Picture 6" descr="24-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6812" y="1548654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24-11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398"/>
          <a:stretch>
            <a:fillRect/>
          </a:stretch>
        </p:blipFill>
        <p:spPr bwMode="auto">
          <a:xfrm>
            <a:off x="4355976" y="1531667"/>
            <a:ext cx="1448974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右大括号 19"/>
          <p:cNvSpPr/>
          <p:nvPr/>
        </p:nvSpPr>
        <p:spPr>
          <a:xfrm rot="5400000">
            <a:off x="6385149" y="805457"/>
            <a:ext cx="327948" cy="4342284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23559" grpId="0" autoUpdateAnimBg="0"/>
      <p:bldP spid="23561" grpId="0" animBg="1"/>
      <p:bldP spid="23562" grpId="0" bldLvl="0" animBg="1" autoUpdateAnimBg="0"/>
      <p:bldP spid="23563" grpId="0" autoUpdateAnimBg="0"/>
      <p:bldP spid="23564" grpId="0" autoUpdateAnimBg="0"/>
      <p:bldP spid="23565" grpId="0" autoUpdateAnimBg="0"/>
      <p:bldP spid="23566" grpId="0" autoUpdateAnimBg="0"/>
      <p:bldP spid="23567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86" t="11924" r="34394" b="7392"/>
          <a:stretch>
            <a:fillRect/>
          </a:stretch>
        </p:blipFill>
        <p:spPr bwMode="auto">
          <a:xfrm flipH="1">
            <a:off x="467544" y="3504020"/>
            <a:ext cx="1491432" cy="275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289425" y="4796681"/>
            <a:ext cx="18182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zh-CN" altLang="zh-CN" sz="400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973513" y="4788581"/>
            <a:ext cx="406400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400" dirty="0"/>
              <a:t>6</a:t>
            </a:r>
          </a:p>
          <a:p>
            <a:r>
              <a:rPr lang="zh-CN" altLang="zh-CN" sz="4400" dirty="0"/>
              <a:t>5</a:t>
            </a:r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3973513" y="5544393"/>
            <a:ext cx="4778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574676" y="2175718"/>
            <a:ext cx="4297362" cy="1076325"/>
          </a:xfrm>
          <a:prstGeom prst="cloudCallout">
            <a:avLst>
              <a:gd name="adj1" fmla="val -17392"/>
              <a:gd name="adj2" fmla="val 127508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zh-CN" sz="4000" dirty="0"/>
              <a:t>6÷5=1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771800" y="2204864"/>
            <a:ext cx="91272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……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660800" y="2323927"/>
            <a:ext cx="441444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/>
              <a:t>1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618038" y="5185618"/>
            <a:ext cx="2549394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= 6÷5 = 1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100574" y="4778752"/>
            <a:ext cx="467092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dirty="0"/>
              <a:t>1</a:t>
            </a:r>
          </a:p>
          <a:p>
            <a:r>
              <a:rPr lang="zh-CN" altLang="zh-CN" sz="4400" dirty="0"/>
              <a:t>5</a:t>
            </a: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7148091" y="5517232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400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394450" y="3212976"/>
            <a:ext cx="406400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800" dirty="0"/>
              <a:t>6</a:t>
            </a:r>
          </a:p>
          <a:p>
            <a:r>
              <a:rPr lang="zh-CN" altLang="zh-CN" sz="4800" dirty="0"/>
              <a:t>5</a:t>
            </a: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6334125" y="4017218"/>
            <a:ext cx="477838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4000"/>
          </a:p>
        </p:txBody>
      </p:sp>
      <p:pic>
        <p:nvPicPr>
          <p:cNvPr id="24592" name="Picture 16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43" t="28770" r="3804" b="39581"/>
          <a:stretch>
            <a:fillRect/>
          </a:stretch>
        </p:blipFill>
        <p:spPr bwMode="auto">
          <a:xfrm>
            <a:off x="5105400" y="1465376"/>
            <a:ext cx="3499048" cy="178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139032" y="608798"/>
            <a:ext cx="5953248" cy="853290"/>
          </a:xfrm>
          <a:prstGeom prst="flowChartPunchedTap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2700" cmpd="sng">
            <a:solidFill>
              <a:srgbClr val="000099"/>
            </a:solidFill>
            <a:miter lim="800000"/>
          </a:ln>
          <a:effectLst>
            <a:outerShdw dist="125724" dir="18900000" algn="ctr" rotWithShape="0">
              <a:schemeClr val="bg1"/>
            </a:outerShdw>
          </a:effectLst>
        </p:spPr>
        <p:txBody>
          <a:bodyPr wrap="none" lIns="90000" tIns="46800" rIns="90000" bIns="46800" anchor="ctr"/>
          <a:lstStyle/>
          <a:p>
            <a:r>
              <a:rPr lang="zh-CN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 smtClean="0">
                <a:solidFill>
                  <a:schemeClr val="tx1"/>
                </a:solidFill>
              </a:rPr>
              <a:t>二</a:t>
            </a:r>
            <a:r>
              <a:rPr lang="zh-CN" sz="3200" dirty="0" smtClean="0">
                <a:solidFill>
                  <a:schemeClr val="tx1"/>
                </a:solidFill>
              </a:rPr>
              <a:t>：根据</a:t>
            </a:r>
            <a:r>
              <a:rPr lang="zh-CN" altLang="en-US" sz="3200" dirty="0" smtClean="0">
                <a:solidFill>
                  <a:schemeClr val="tx1"/>
                </a:solidFill>
              </a:rPr>
              <a:t>分数与除法的关系</a:t>
            </a:r>
            <a:endParaRPr lang="zh-CN" sz="3200" dirty="0">
              <a:solidFill>
                <a:schemeClr val="tx1"/>
              </a:solidFill>
            </a:endParaRPr>
          </a:p>
        </p:txBody>
      </p:sp>
      <p:sp>
        <p:nvSpPr>
          <p:cNvPr id="18" name="右大括号 17"/>
          <p:cNvSpPr/>
          <p:nvPr/>
        </p:nvSpPr>
        <p:spPr>
          <a:xfrm rot="5400000">
            <a:off x="6784827" y="1574014"/>
            <a:ext cx="172250" cy="3178959"/>
          </a:xfrm>
          <a:prstGeom prst="rightBrace">
            <a:avLst>
              <a:gd name="adj1" fmla="val 0"/>
              <a:gd name="adj2" fmla="val 4984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nimBg="1"/>
      <p:bldP spid="24582" grpId="0" bldLvl="0" animBg="1" autoUpdateAnimBg="0"/>
      <p:bldP spid="24583" grpId="0" autoUpdateAnimBg="0"/>
      <p:bldP spid="24584" grpId="0" autoUpdateAnimBg="0"/>
      <p:bldP spid="24585" grpId="0" autoUpdateAnimBg="0"/>
      <p:bldP spid="24586" grpId="0" autoUpdateAnimBg="0"/>
      <p:bldP spid="24587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2F708"/>
              </a:clrFrom>
              <a:clrTo>
                <a:srgbClr val="42F70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83" b="5435"/>
          <a:stretch>
            <a:fillRect/>
          </a:stretch>
        </p:blipFill>
        <p:spPr>
          <a:xfrm>
            <a:off x="0" y="620688"/>
            <a:ext cx="9144000" cy="5760640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99592" y="1298957"/>
            <a:ext cx="5949362" cy="30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把假分数化成整数或者带分数，</a:t>
            </a:r>
          </a:p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要用分子除以分母</a:t>
            </a:r>
            <a:r>
              <a:rPr lang="zh-CN" sz="32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能整除的</a:t>
            </a:r>
            <a:r>
              <a:rPr lang="zh-CN" sz="32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，所得</a:t>
            </a:r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的商就是整数；</a:t>
            </a:r>
          </a:p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不能整除的，商就是带分数的</a:t>
            </a:r>
          </a:p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整数部分，余数就是分数部分</a:t>
            </a:r>
          </a:p>
          <a:p>
            <a:pPr algn="l"/>
            <a:r>
              <a:rPr lang="zh-CN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的分子，分母不变。 </a:t>
            </a: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755576" y="1233162"/>
            <a:ext cx="4904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读出下面各分数。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2210545" y="2068263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三又五分之一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1619672" y="18535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1621794" y="230146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9672" y="2403120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6"/>
          <p:cNvSpPr txBox="1"/>
          <p:nvPr/>
        </p:nvSpPr>
        <p:spPr>
          <a:xfrm>
            <a:off x="1333762" y="20618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08423" y="3115078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又四分之三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1617550" y="290035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1619672" y="33482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617550" y="3449935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31640" y="310862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10545" y="4084487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二又三分之一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1619672" y="386975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619672" y="4419344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1333762" y="40780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08423" y="5131302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读作：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八又六分之五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1617550" y="49165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1619672" y="53645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17550" y="5466159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/>
          <p:nvPr/>
        </p:nvSpPr>
        <p:spPr>
          <a:xfrm>
            <a:off x="1331640" y="512484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TextBox 17"/>
          <p:cNvSpPr txBox="1"/>
          <p:nvPr/>
        </p:nvSpPr>
        <p:spPr>
          <a:xfrm>
            <a:off x="1629199" y="43385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7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67523" y="1220338"/>
            <a:ext cx="88463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把下面分数化成整数或带分数。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983819" y="2068263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=12÷6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1248930" y="185353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1361532" y="230146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00641" y="2403120"/>
            <a:ext cx="52223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/>
          <p:cNvSpPr txBox="1"/>
          <p:nvPr/>
        </p:nvSpPr>
        <p:spPr>
          <a:xfrm>
            <a:off x="1392946" y="386975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92946" y="4419344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1390824" y="498858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1392946" y="54365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390824" y="5538167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7"/>
          <p:cNvSpPr txBox="1"/>
          <p:nvPr/>
        </p:nvSpPr>
        <p:spPr>
          <a:xfrm>
            <a:off x="1402473" y="43385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23729" y="2062362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83819" y="3067664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=15÷5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1248930" y="285293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1361532" y="33008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300641" y="3402521"/>
            <a:ext cx="52223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3523729" y="3061763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69010" y="4097977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=7÷6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09170" y="4092076"/>
            <a:ext cx="2088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=1</a:t>
            </a:r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……1</a:t>
            </a:r>
            <a:endParaRPr lang="en-US" altLang="zh-CN" sz="4000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79626" y="3789040"/>
            <a:ext cx="1092574" cy="1170932"/>
            <a:chOff x="5002296" y="3789040"/>
            <a:chExt cx="1092574" cy="1170932"/>
          </a:xfrm>
        </p:grpSpPr>
        <p:sp>
          <p:nvSpPr>
            <p:cNvPr id="49" name="矩形 48"/>
            <p:cNvSpPr/>
            <p:nvPr/>
          </p:nvSpPr>
          <p:spPr>
            <a:xfrm>
              <a:off x="5002296" y="4074741"/>
              <a:ext cx="79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=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16"/>
            <p:cNvSpPr txBox="1"/>
            <p:nvPr/>
          </p:nvSpPr>
          <p:spPr>
            <a:xfrm>
              <a:off x="5652120" y="378904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1" name="TextBox 17"/>
            <p:cNvSpPr txBox="1"/>
            <p:nvPr/>
          </p:nvSpPr>
          <p:spPr>
            <a:xfrm>
              <a:off x="5652120" y="4313641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652120" y="4415295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1969010" y="5169746"/>
            <a:ext cx="1785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=7÷2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409170" y="5163845"/>
            <a:ext cx="2088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=3……1</a:t>
            </a:r>
            <a:endParaRPr lang="en-US" altLang="zh-CN" sz="4000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79626" y="4860809"/>
            <a:ext cx="1092574" cy="1170932"/>
            <a:chOff x="5002296" y="4860809"/>
            <a:chExt cx="1092574" cy="1170932"/>
          </a:xfrm>
        </p:grpSpPr>
        <p:sp>
          <p:nvSpPr>
            <p:cNvPr id="55" name="矩形 54"/>
            <p:cNvSpPr/>
            <p:nvPr/>
          </p:nvSpPr>
          <p:spPr>
            <a:xfrm>
              <a:off x="5002296" y="5146510"/>
              <a:ext cx="79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=3</a:t>
              </a:r>
              <a:endPara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6" name="TextBox 16"/>
            <p:cNvSpPr txBox="1"/>
            <p:nvPr/>
          </p:nvSpPr>
          <p:spPr>
            <a:xfrm>
              <a:off x="5652120" y="486080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Box 17"/>
            <p:cNvSpPr txBox="1"/>
            <p:nvPr/>
          </p:nvSpPr>
          <p:spPr>
            <a:xfrm>
              <a:off x="5652120" y="538541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5652120" y="548706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" grpId="0"/>
      <p:bldP spid="40" grpId="0"/>
      <p:bldP spid="44" grpId="0"/>
      <p:bldP spid="45" grpId="0"/>
      <p:bldP spid="46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-34442" y="952536"/>
            <a:ext cx="903649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+mj-ea"/>
                <a:ea typeface="+mj-ea"/>
              </a:rPr>
              <a:t>1.</a:t>
            </a:r>
            <a:r>
              <a:rPr lang="zh-CN" altLang="en-US" sz="2800" dirty="0" smtClean="0">
                <a:latin typeface="+mj-ea"/>
                <a:ea typeface="+mj-ea"/>
              </a:rPr>
              <a:t>下面的分数中哪些是真分数？哪些是假分数？在直线</a:t>
            </a:r>
            <a:endParaRPr lang="en-US" altLang="zh-CN" sz="28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上表示出来。 </a:t>
            </a:r>
            <a:endParaRPr lang="en-US" altLang="zh-CN" sz="2800" dirty="0">
              <a:latin typeface="+mj-ea"/>
              <a:ea typeface="+mj-ea"/>
            </a:endParaRPr>
          </a:p>
        </p:txBody>
      </p:sp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99360" y="432994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en-US" altLang="zh-CN" sz="3200" i="1" dirty="0" smtClean="0"/>
              <a:t>.</a:t>
            </a:r>
            <a:r>
              <a:rPr lang="zh-CN" altLang="zh-CN" sz="3200" dirty="0" smtClean="0"/>
              <a:t>教材第</a:t>
            </a:r>
            <a:r>
              <a:rPr lang="en-US" altLang="zh-CN" sz="3200" dirty="0" smtClean="0"/>
              <a:t>54</a:t>
            </a:r>
            <a:r>
              <a:rPr lang="zh-CN" altLang="zh-CN" sz="3200" dirty="0" smtClean="0"/>
              <a:t>页“做一做”。</a:t>
            </a:r>
            <a:endParaRPr lang="zh-CN" altLang="zh-CN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1904387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11860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04386" y="351823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76595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84068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839349" y="3518231"/>
            <a:ext cx="3006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80113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87586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580112" y="351823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403649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11122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403648" y="351823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272539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80012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334624" y="3518231"/>
            <a:ext cx="301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11961" y="29421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9434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211960" y="3518231"/>
            <a:ext cx="39145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804248" y="294216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39027" y="3419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898432" y="351823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112938" y="134057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20411" y="171227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112937" y="179593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685072" y="13422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692545" y="171393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685071" y="179758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261136" y="13422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68609" y="171393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3261135" y="179758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912526" y="133186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19999" y="170356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912525" y="178722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85272" y="134222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492745" y="171393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485271" y="179758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064653" y="1333515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72126" y="170522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064652" y="178887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618540" y="132315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13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53319" y="1694855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712724" y="177851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9"/>
          <p:cNvSpPr txBox="1">
            <a:spLocks noChangeArrowheads="1"/>
          </p:cNvSpPr>
          <p:nvPr/>
        </p:nvSpPr>
        <p:spPr bwMode="auto">
          <a:xfrm>
            <a:off x="16670" y="4419109"/>
            <a:ext cx="901982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看一看，表示真分数的点和表示假分数的点，分别在直</a:t>
            </a:r>
            <a:endParaRPr lang="en-US" altLang="zh-CN" sz="28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2800" dirty="0" smtClean="0">
                <a:latin typeface="+mj-ea"/>
                <a:ea typeface="+mj-ea"/>
              </a:rPr>
              <a:t>线的哪一段上。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7" y="5304110"/>
            <a:ext cx="90360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表示真分数的点在</a:t>
            </a:r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zh-CN" altLang="zh-CN" sz="3200" dirty="0">
                <a:latin typeface="+mn-ea"/>
                <a:ea typeface="+mn-ea"/>
              </a:rPr>
              <a:t>和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之间的一段上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zh-CN" sz="3200" dirty="0">
                <a:latin typeface="+mn-ea"/>
                <a:ea typeface="+mn-ea"/>
              </a:rPr>
              <a:t>表示假分数的点在大于或等于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的一段上。</a:t>
            </a:r>
          </a:p>
        </p:txBody>
      </p:sp>
      <p:grpSp>
        <p:nvGrpSpPr>
          <p:cNvPr id="75" name="Group 68"/>
          <p:cNvGrpSpPr/>
          <p:nvPr/>
        </p:nvGrpSpPr>
        <p:grpSpPr bwMode="auto">
          <a:xfrm>
            <a:off x="827584" y="3937176"/>
            <a:ext cx="7200900" cy="715960"/>
            <a:chOff x="839" y="3475"/>
            <a:chExt cx="4536" cy="451"/>
          </a:xfrm>
        </p:grpSpPr>
        <p:sp>
          <p:nvSpPr>
            <p:cNvPr id="76" name="Line 53"/>
            <p:cNvSpPr>
              <a:spLocks noChangeShapeType="1"/>
            </p:cNvSpPr>
            <p:nvPr/>
          </p:nvSpPr>
          <p:spPr bwMode="auto">
            <a:xfrm>
              <a:off x="4558" y="3475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7" name="Group 67"/>
            <p:cNvGrpSpPr/>
            <p:nvPr/>
          </p:nvGrpSpPr>
          <p:grpSpPr bwMode="auto">
            <a:xfrm>
              <a:off x="839" y="3476"/>
              <a:ext cx="4536" cy="450"/>
              <a:chOff x="839" y="3326"/>
              <a:chExt cx="4536" cy="450"/>
            </a:xfrm>
          </p:grpSpPr>
          <p:sp>
            <p:nvSpPr>
              <p:cNvPr id="78" name="Text Box 63"/>
              <p:cNvSpPr txBox="1">
                <a:spLocks noChangeArrowheads="1"/>
              </p:cNvSpPr>
              <p:nvPr/>
            </p:nvSpPr>
            <p:spPr bwMode="auto">
              <a:xfrm>
                <a:off x="930" y="3446"/>
                <a:ext cx="22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grpSp>
            <p:nvGrpSpPr>
              <p:cNvPr id="79" name="Group 66"/>
              <p:cNvGrpSpPr/>
              <p:nvPr/>
            </p:nvGrpSpPr>
            <p:grpSpPr bwMode="auto">
              <a:xfrm>
                <a:off x="839" y="3326"/>
                <a:ext cx="4536" cy="419"/>
                <a:chOff x="839" y="3339"/>
                <a:chExt cx="4536" cy="386"/>
              </a:xfrm>
            </p:grpSpPr>
            <p:sp>
              <p:nvSpPr>
                <p:cNvPr id="81" name="Line 47"/>
                <p:cNvSpPr>
                  <a:spLocks noChangeShapeType="1"/>
                </p:cNvSpPr>
                <p:nvPr/>
              </p:nvSpPr>
              <p:spPr bwMode="auto">
                <a:xfrm>
                  <a:off x="839" y="3423"/>
                  <a:ext cx="4536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Line 48"/>
                <p:cNvSpPr>
                  <a:spLocks noChangeShapeType="1"/>
                </p:cNvSpPr>
                <p:nvPr/>
              </p:nvSpPr>
              <p:spPr bwMode="auto">
                <a:xfrm>
                  <a:off x="1066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Line 49"/>
                <p:cNvSpPr>
                  <a:spLocks noChangeShapeType="1"/>
                </p:cNvSpPr>
                <p:nvPr/>
              </p:nvSpPr>
              <p:spPr bwMode="auto">
                <a:xfrm>
                  <a:off x="192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Line 50"/>
                <p:cNvSpPr>
                  <a:spLocks noChangeShapeType="1"/>
                </p:cNvSpPr>
                <p:nvPr/>
              </p:nvSpPr>
              <p:spPr bwMode="auto">
                <a:xfrm>
                  <a:off x="1332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Line 51"/>
                <p:cNvSpPr>
                  <a:spLocks noChangeShapeType="1"/>
                </p:cNvSpPr>
                <p:nvPr/>
              </p:nvSpPr>
              <p:spPr bwMode="auto">
                <a:xfrm>
                  <a:off x="2805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Line 52"/>
                <p:cNvSpPr>
                  <a:spLocks noChangeShapeType="1"/>
                </p:cNvSpPr>
                <p:nvPr/>
              </p:nvSpPr>
              <p:spPr bwMode="auto">
                <a:xfrm>
                  <a:off x="1637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Line 54"/>
                <p:cNvSpPr>
                  <a:spLocks noChangeShapeType="1"/>
                </p:cNvSpPr>
                <p:nvPr/>
              </p:nvSpPr>
              <p:spPr bwMode="auto">
                <a:xfrm>
                  <a:off x="221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Line 55"/>
                <p:cNvSpPr>
                  <a:spLocks noChangeShapeType="1"/>
                </p:cNvSpPr>
                <p:nvPr/>
              </p:nvSpPr>
              <p:spPr bwMode="auto">
                <a:xfrm>
                  <a:off x="2517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Line 56"/>
                <p:cNvSpPr>
                  <a:spLocks noChangeShapeType="1"/>
                </p:cNvSpPr>
                <p:nvPr/>
              </p:nvSpPr>
              <p:spPr bwMode="auto">
                <a:xfrm>
                  <a:off x="3073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Line 57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Line 58"/>
                <p:cNvSpPr>
                  <a:spLocks noChangeShapeType="1"/>
                </p:cNvSpPr>
                <p:nvPr/>
              </p:nvSpPr>
              <p:spPr bwMode="auto">
                <a:xfrm>
                  <a:off x="3334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Line 59"/>
                <p:cNvSpPr>
                  <a:spLocks noChangeShapeType="1"/>
                </p:cNvSpPr>
                <p:nvPr/>
              </p:nvSpPr>
              <p:spPr bwMode="auto">
                <a:xfrm>
                  <a:off x="3651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Line 60"/>
                <p:cNvSpPr>
                  <a:spLocks noChangeShapeType="1"/>
                </p:cNvSpPr>
                <p:nvPr/>
              </p:nvSpPr>
              <p:spPr bwMode="auto">
                <a:xfrm>
                  <a:off x="4286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Line 61"/>
                <p:cNvSpPr>
                  <a:spLocks noChangeShapeType="1"/>
                </p:cNvSpPr>
                <p:nvPr/>
              </p:nvSpPr>
              <p:spPr bwMode="auto">
                <a:xfrm>
                  <a:off x="4830" y="3339"/>
                  <a:ext cx="0" cy="91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Line 62"/>
                <p:cNvSpPr>
                  <a:spLocks noChangeShapeType="1"/>
                </p:cNvSpPr>
                <p:nvPr/>
              </p:nvSpPr>
              <p:spPr bwMode="auto">
                <a:xfrm>
                  <a:off x="5148" y="3339"/>
                  <a:ext cx="0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4419" y="3421"/>
                  <a:ext cx="226" cy="3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dirty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2</a:t>
                  </a:r>
                </a:p>
              </p:txBody>
            </p:sp>
          </p:grpSp>
          <p:sp>
            <p:nvSpPr>
              <p:cNvPr id="80" name="Text Box 65"/>
              <p:cNvSpPr txBox="1">
                <a:spLocks noChangeArrowheads="1"/>
              </p:cNvSpPr>
              <p:nvPr/>
            </p:nvSpPr>
            <p:spPr bwMode="auto">
              <a:xfrm>
                <a:off x="2660" y="3431"/>
                <a:ext cx="22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136841" y="2280621"/>
            <a:ext cx="1513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真分数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7" name="TextBox 25"/>
          <p:cNvSpPr txBox="1"/>
          <p:nvPr/>
        </p:nvSpPr>
        <p:spPr>
          <a:xfrm>
            <a:off x="1790443" y="203674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8" name="TextBox 26"/>
          <p:cNvSpPr txBox="1"/>
          <p:nvPr/>
        </p:nvSpPr>
        <p:spPr>
          <a:xfrm>
            <a:off x="1797916" y="25142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1790442" y="261281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34"/>
          <p:cNvSpPr txBox="1"/>
          <p:nvPr/>
        </p:nvSpPr>
        <p:spPr>
          <a:xfrm>
            <a:off x="2431462" y="201805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1" name="TextBox 35"/>
          <p:cNvSpPr txBox="1"/>
          <p:nvPr/>
        </p:nvSpPr>
        <p:spPr>
          <a:xfrm>
            <a:off x="2438935" y="24955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2431461" y="259411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37"/>
          <p:cNvSpPr txBox="1"/>
          <p:nvPr/>
        </p:nvSpPr>
        <p:spPr>
          <a:xfrm>
            <a:off x="2987824" y="203674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4" name="TextBox 38"/>
          <p:cNvSpPr txBox="1"/>
          <p:nvPr/>
        </p:nvSpPr>
        <p:spPr>
          <a:xfrm>
            <a:off x="2995297" y="25142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3049909" y="2612811"/>
            <a:ext cx="301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4499992" y="2233329"/>
            <a:ext cx="1513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假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分数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7" name="TextBox 28"/>
          <p:cNvSpPr txBox="1"/>
          <p:nvPr/>
        </p:nvSpPr>
        <p:spPr>
          <a:xfrm>
            <a:off x="6063837" y="199755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8" name="TextBox 29"/>
          <p:cNvSpPr txBox="1"/>
          <p:nvPr/>
        </p:nvSpPr>
        <p:spPr>
          <a:xfrm>
            <a:off x="6071310" y="24750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6126591" y="2573615"/>
            <a:ext cx="3006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31"/>
          <p:cNvSpPr txBox="1"/>
          <p:nvPr/>
        </p:nvSpPr>
        <p:spPr>
          <a:xfrm>
            <a:off x="6686833" y="19888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1" name="TextBox 32"/>
          <p:cNvSpPr txBox="1"/>
          <p:nvPr/>
        </p:nvSpPr>
        <p:spPr>
          <a:xfrm>
            <a:off x="6694306" y="24663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6686832" y="256490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40"/>
          <p:cNvSpPr txBox="1"/>
          <p:nvPr/>
        </p:nvSpPr>
        <p:spPr>
          <a:xfrm>
            <a:off x="7380313" y="199665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4" name="TextBox 41"/>
          <p:cNvSpPr txBox="1"/>
          <p:nvPr/>
        </p:nvSpPr>
        <p:spPr>
          <a:xfrm>
            <a:off x="7387786" y="24741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7380312" y="2572718"/>
            <a:ext cx="39145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43"/>
          <p:cNvSpPr txBox="1"/>
          <p:nvPr/>
        </p:nvSpPr>
        <p:spPr>
          <a:xfrm>
            <a:off x="7915218" y="199665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7" name="TextBox 44"/>
          <p:cNvSpPr txBox="1"/>
          <p:nvPr/>
        </p:nvSpPr>
        <p:spPr>
          <a:xfrm>
            <a:off x="8049997" y="24741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8009402" y="257271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2" grpId="0"/>
      <p:bldP spid="73" grpId="0"/>
      <p:bldP spid="97" grpId="0"/>
      <p:bldP spid="98" grpId="0"/>
      <p:bldP spid="100" grpId="0"/>
      <p:bldP spid="101" grpId="0"/>
      <p:bldP spid="103" grpId="0"/>
      <p:bldP spid="104" grpId="0"/>
      <p:bldP spid="106" grpId="0"/>
      <p:bldP spid="107" grpId="0"/>
      <p:bldP spid="108" grpId="0"/>
      <p:bldP spid="110" grpId="0"/>
      <p:bldP spid="111" grpId="0"/>
      <p:bldP spid="113" grpId="0"/>
      <p:bldP spid="114" grpId="0"/>
      <p:bldP spid="116" grpId="0"/>
      <p:bldP spid="1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98145" y="25547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1511" y="29602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01510" y="306186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94567" y="27528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72339" y="25107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79812" y="29882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472338" y="308682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088358" y="27615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39653" y="25547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39653" y="29602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839652" y="306186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232709" y="27528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10481" y="25107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17954" y="29882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910480" y="308682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526500" y="27615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62541" y="25726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65907" y="29780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5365906" y="307972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758963" y="27707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52754" y="27794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138905" y="25547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242271" y="29602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7242270" y="306186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635327" y="27528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313099" y="25107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320572" y="29882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313098" y="308682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929118" y="27615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74209" y="44989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74209" y="490442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99592" y="5006080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1364657" y="4697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51720" y="44989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954329" y="4932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2042428" y="50310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658448" y="47057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774796" y="45168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779912" y="49222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878161" y="502394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4271218" y="471497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558685" y="44989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558685" y="490442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6662050" y="500608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7055107" y="4697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348898" y="47057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932040" y="44974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834649" y="493096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4922748" y="502954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538768" y="47042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5496" y="1332057"/>
            <a:ext cx="7093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把下面的假分数化成带分数或整数。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0" y="692696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en-US" altLang="zh-CN" sz="3200" i="1" dirty="0" smtClean="0"/>
              <a:t>.</a:t>
            </a:r>
            <a:r>
              <a:rPr lang="zh-CN" altLang="zh-CN" sz="3200" dirty="0" smtClean="0"/>
              <a:t>教材第</a:t>
            </a:r>
            <a:r>
              <a:rPr lang="en-US" altLang="zh-CN" sz="3200" dirty="0" smtClean="0"/>
              <a:t>54</a:t>
            </a:r>
            <a:r>
              <a:rPr lang="zh-CN" altLang="zh-CN" sz="3200" dirty="0" smtClean="0"/>
              <a:t>页“做一做”。</a:t>
            </a:r>
            <a:endParaRPr lang="zh-CN" altLang="zh-CN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7" grpId="0"/>
      <p:bldP spid="51" grpId="0"/>
      <p:bldP spid="53" grpId="0"/>
      <p:bldP spid="61" grpId="0"/>
      <p:bldP spid="66" grpId="0"/>
      <p:bldP spid="67" grpId="0"/>
      <p:bldP spid="69" grpId="0"/>
      <p:bldP spid="74" grpId="0"/>
      <p:bldP spid="75" grpId="0"/>
      <p:bldP spid="77" grpId="0"/>
      <p:bldP spid="90" grpId="0"/>
      <p:bldP spid="95" grpId="0"/>
      <p:bldP spid="96" grpId="0"/>
      <p:bldP spid="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777" y="779713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zh-CN" sz="3200" dirty="0" smtClean="0"/>
              <a:t>教材</a:t>
            </a:r>
            <a:r>
              <a:rPr lang="zh-CN" altLang="zh-CN" sz="3200" dirty="0"/>
              <a:t>第</a:t>
            </a:r>
            <a:r>
              <a:rPr lang="en-US" altLang="zh-CN" sz="3200" dirty="0"/>
              <a:t>55</a:t>
            </a:r>
            <a:r>
              <a:rPr lang="zh-CN" altLang="zh-CN" sz="3200" dirty="0"/>
              <a:t>页练习十三第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grpSp>
        <p:nvGrpSpPr>
          <p:cNvPr id="87" name="Group 106"/>
          <p:cNvGrpSpPr/>
          <p:nvPr/>
        </p:nvGrpSpPr>
        <p:grpSpPr bwMode="auto">
          <a:xfrm>
            <a:off x="253184" y="2348880"/>
            <a:ext cx="8280241" cy="1996998"/>
            <a:chOff x="544" y="1745"/>
            <a:chExt cx="3865" cy="933"/>
          </a:xfrm>
        </p:grpSpPr>
        <p:grpSp>
          <p:nvGrpSpPr>
            <p:cNvPr id="88" name="Group 104"/>
            <p:cNvGrpSpPr/>
            <p:nvPr/>
          </p:nvGrpSpPr>
          <p:grpSpPr bwMode="auto">
            <a:xfrm>
              <a:off x="544" y="1745"/>
              <a:ext cx="3865" cy="778"/>
              <a:chOff x="544" y="1752"/>
              <a:chExt cx="3865" cy="764"/>
            </a:xfrm>
          </p:grpSpPr>
          <p:pic>
            <p:nvPicPr>
              <p:cNvPr id="92" name="Picture 32" descr="未标题-15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6878"/>
              <a:stretch>
                <a:fillRect/>
              </a:stretch>
            </p:blipFill>
            <p:spPr bwMode="auto">
              <a:xfrm>
                <a:off x="544" y="1752"/>
                <a:ext cx="3865" cy="7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3" name="右大括号 39"/>
              <p:cNvSpPr/>
              <p:nvPr/>
            </p:nvSpPr>
            <p:spPr bwMode="auto">
              <a:xfrm rot="5400000">
                <a:off x="1424" y="1666"/>
                <a:ext cx="190" cy="1178"/>
              </a:xfrm>
              <a:prstGeom prst="rightBrace">
                <a:avLst>
                  <a:gd name="adj1" fmla="val 43601"/>
                  <a:gd name="adj2" fmla="val 50000"/>
                </a:avLst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endParaRPr lang="zh-CN" altLang="en-US"/>
              </a:p>
            </p:txBody>
          </p:sp>
          <p:sp>
            <p:nvSpPr>
              <p:cNvPr id="94" name="右大括号 39"/>
              <p:cNvSpPr/>
              <p:nvPr/>
            </p:nvSpPr>
            <p:spPr bwMode="auto">
              <a:xfrm rot="5400000">
                <a:off x="3364" y="1540"/>
                <a:ext cx="190" cy="1520"/>
              </a:xfrm>
              <a:prstGeom prst="rightBrace">
                <a:avLst>
                  <a:gd name="adj1" fmla="val 56259"/>
                  <a:gd name="adj2" fmla="val 50000"/>
                </a:avLst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endParaRPr lang="zh-CN" altLang="en-US"/>
              </a:p>
            </p:txBody>
          </p:sp>
        </p:grpSp>
        <p:sp>
          <p:nvSpPr>
            <p:cNvPr id="89" name="Text Box 35"/>
            <p:cNvSpPr txBox="1">
              <a:spLocks noChangeArrowheads="1"/>
            </p:cNvSpPr>
            <p:nvPr/>
          </p:nvSpPr>
          <p:spPr bwMode="auto">
            <a:xfrm>
              <a:off x="804" y="2405"/>
              <a:ext cx="1421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rgbClr val="000000"/>
                  </a:solidFill>
                </a:rPr>
                <a:t>（                      ） </a:t>
              </a:r>
              <a:endParaRPr lang="zh-CN" altLang="en-US" sz="3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00" name="Text Box 10"/>
          <p:cNvSpPr txBox="1">
            <a:spLocks noChangeArrowheads="1"/>
          </p:cNvSpPr>
          <p:nvPr/>
        </p:nvSpPr>
        <p:spPr bwMode="auto">
          <a:xfrm>
            <a:off x="2627313" y="3130428"/>
            <a:ext cx="28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1" name="Text Box 12"/>
          <p:cNvSpPr txBox="1">
            <a:spLocks noChangeArrowheads="1"/>
          </p:cNvSpPr>
          <p:nvPr/>
        </p:nvSpPr>
        <p:spPr bwMode="auto">
          <a:xfrm>
            <a:off x="5940425" y="3201866"/>
            <a:ext cx="287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2" name="Text Box 30"/>
          <p:cNvSpPr txBox="1">
            <a:spLocks noChangeArrowheads="1"/>
          </p:cNvSpPr>
          <p:nvPr/>
        </p:nvSpPr>
        <p:spPr bwMode="auto">
          <a:xfrm>
            <a:off x="0" y="1340768"/>
            <a:ext cx="874846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把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一个图形看作单位“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1”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，用分数表示出各图涂色部分的大小，再读一读。  </a:t>
            </a:r>
          </a:p>
        </p:txBody>
      </p:sp>
      <p:sp>
        <p:nvSpPr>
          <p:cNvPr id="107" name="Text Box 35"/>
          <p:cNvSpPr txBox="1">
            <a:spLocks noChangeArrowheads="1"/>
          </p:cNvSpPr>
          <p:nvPr/>
        </p:nvSpPr>
        <p:spPr bwMode="auto">
          <a:xfrm>
            <a:off x="4894625" y="3779868"/>
            <a:ext cx="3224419" cy="58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</a:rPr>
              <a:t>（ </a:t>
            </a:r>
            <a:r>
              <a:rPr lang="zh-CN" altLang="en-US" sz="3200" dirty="0" smtClean="0">
                <a:solidFill>
                  <a:srgbClr val="000000"/>
                </a:solidFill>
              </a:rPr>
              <a:t>                   ）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573047" y="365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547664" y="40225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1544346" y="412112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5486017" y="36079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23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597017" y="39782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5574116" y="407678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07"/>
          <p:cNvSpPr txBox="1"/>
          <p:nvPr/>
        </p:nvSpPr>
        <p:spPr>
          <a:xfrm>
            <a:off x="2781783" y="36079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23" name="TextBox 108"/>
          <p:cNvSpPr txBox="1"/>
          <p:nvPr/>
        </p:nvSpPr>
        <p:spPr>
          <a:xfrm>
            <a:off x="2771229" y="39782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72491" y="407678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07"/>
          <p:cNvSpPr txBox="1"/>
          <p:nvPr/>
        </p:nvSpPr>
        <p:spPr>
          <a:xfrm>
            <a:off x="2441916" y="37762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26" name="TextBox 107"/>
          <p:cNvSpPr txBox="1"/>
          <p:nvPr/>
        </p:nvSpPr>
        <p:spPr>
          <a:xfrm>
            <a:off x="2015212" y="378440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或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107"/>
          <p:cNvSpPr txBox="1"/>
          <p:nvPr/>
        </p:nvSpPr>
        <p:spPr>
          <a:xfrm>
            <a:off x="6721546" y="35987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</a:p>
        </p:txBody>
      </p:sp>
      <p:sp>
        <p:nvSpPr>
          <p:cNvPr id="28" name="TextBox 108"/>
          <p:cNvSpPr txBox="1"/>
          <p:nvPr/>
        </p:nvSpPr>
        <p:spPr>
          <a:xfrm>
            <a:off x="6710992" y="396901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712254" y="406760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07"/>
          <p:cNvSpPr txBox="1"/>
          <p:nvPr/>
        </p:nvSpPr>
        <p:spPr>
          <a:xfrm>
            <a:off x="6381679" y="37671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31" name="TextBox 107"/>
          <p:cNvSpPr txBox="1"/>
          <p:nvPr/>
        </p:nvSpPr>
        <p:spPr>
          <a:xfrm>
            <a:off x="5954975" y="37752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或</a:t>
            </a:r>
            <a:endParaRPr lang="en-US" altLang="zh-CN" sz="32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107"/>
          <p:cNvSpPr txBox="1"/>
          <p:nvPr/>
        </p:nvSpPr>
        <p:spPr>
          <a:xfrm>
            <a:off x="288412" y="44181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</a:p>
        </p:txBody>
      </p:sp>
      <p:sp>
        <p:nvSpPr>
          <p:cNvPr id="33" name="TextBox 108"/>
          <p:cNvSpPr txBox="1"/>
          <p:nvPr/>
        </p:nvSpPr>
        <p:spPr>
          <a:xfrm>
            <a:off x="263029" y="4788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79120" y="488702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07"/>
          <p:cNvSpPr txBox="1"/>
          <p:nvPr/>
        </p:nvSpPr>
        <p:spPr>
          <a:xfrm>
            <a:off x="768419" y="4593609"/>
            <a:ext cx="26084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  <a:latin typeface="+mn-lt"/>
                <a:ea typeface="+mn-ea"/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四分之七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107"/>
          <p:cNvSpPr txBox="1"/>
          <p:nvPr/>
        </p:nvSpPr>
        <p:spPr>
          <a:xfrm>
            <a:off x="375363" y="53548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37" name="TextBox 108"/>
          <p:cNvSpPr txBox="1"/>
          <p:nvPr/>
        </p:nvSpPr>
        <p:spPr>
          <a:xfrm>
            <a:off x="364809" y="57250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66071" y="582364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07"/>
          <p:cNvSpPr txBox="1"/>
          <p:nvPr/>
        </p:nvSpPr>
        <p:spPr>
          <a:xfrm>
            <a:off x="35496" y="55231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40" name="TextBox 107"/>
          <p:cNvSpPr txBox="1"/>
          <p:nvPr/>
        </p:nvSpPr>
        <p:spPr>
          <a:xfrm>
            <a:off x="797255" y="5531258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一又四分之三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107"/>
          <p:cNvSpPr txBox="1"/>
          <p:nvPr/>
        </p:nvSpPr>
        <p:spPr>
          <a:xfrm>
            <a:off x="4644008" y="44019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23</a:t>
            </a:r>
          </a:p>
        </p:txBody>
      </p:sp>
      <p:sp>
        <p:nvSpPr>
          <p:cNvPr id="43" name="TextBox 108"/>
          <p:cNvSpPr txBox="1"/>
          <p:nvPr/>
        </p:nvSpPr>
        <p:spPr>
          <a:xfrm>
            <a:off x="4735110" y="47721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751201" y="487074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07"/>
          <p:cNvSpPr txBox="1"/>
          <p:nvPr/>
        </p:nvSpPr>
        <p:spPr>
          <a:xfrm>
            <a:off x="5240500" y="4577331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六分之二十三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107"/>
          <p:cNvSpPr txBox="1"/>
          <p:nvPr/>
        </p:nvSpPr>
        <p:spPr>
          <a:xfrm>
            <a:off x="4847444" y="53385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</a:p>
        </p:txBody>
      </p:sp>
      <p:sp>
        <p:nvSpPr>
          <p:cNvPr id="47" name="TextBox 108"/>
          <p:cNvSpPr txBox="1"/>
          <p:nvPr/>
        </p:nvSpPr>
        <p:spPr>
          <a:xfrm>
            <a:off x="4836890" y="5708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838152" y="580736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07"/>
          <p:cNvSpPr txBox="1"/>
          <p:nvPr/>
        </p:nvSpPr>
        <p:spPr>
          <a:xfrm>
            <a:off x="4507577" y="5506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</a:p>
        </p:txBody>
      </p:sp>
      <p:sp>
        <p:nvSpPr>
          <p:cNvPr id="53" name="TextBox 107"/>
          <p:cNvSpPr txBox="1"/>
          <p:nvPr/>
        </p:nvSpPr>
        <p:spPr>
          <a:xfrm>
            <a:off x="5269336" y="5514980"/>
            <a:ext cx="33810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读作</a:t>
            </a:r>
            <a:r>
              <a:rPr lang="en-US" altLang="zh-CN" sz="3000" dirty="0" smtClean="0">
                <a:solidFill>
                  <a:srgbClr val="FF0000"/>
                </a:solidFill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</a:rPr>
              <a:t>三</a:t>
            </a:r>
            <a:r>
              <a:rPr lang="zh-CN" altLang="en-US" sz="3000" dirty="0" smtClean="0">
                <a:solidFill>
                  <a:srgbClr val="FF0000"/>
                </a:solidFill>
                <a:latin typeface="+mn-lt"/>
                <a:ea typeface="+mn-ea"/>
              </a:rPr>
              <a:t>又六分之五</a:t>
            </a:r>
            <a:endParaRPr lang="en-US" altLang="zh-CN" sz="3000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1" grpId="0"/>
      <p:bldP spid="112" grpId="0"/>
      <p:bldP spid="22" grpId="0"/>
      <p:bldP spid="23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47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35496" y="990741"/>
            <a:ext cx="5056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下面的说法对吗？为什么？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4497" y="476672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zh-CN" sz="3200" dirty="0" smtClean="0"/>
              <a:t>教材</a:t>
            </a:r>
            <a:r>
              <a:rPr lang="zh-CN" altLang="zh-CN" sz="3200" dirty="0"/>
              <a:t>第</a:t>
            </a:r>
            <a:r>
              <a:rPr lang="en-US" altLang="zh-CN" sz="3200" dirty="0"/>
              <a:t>55</a:t>
            </a:r>
            <a:r>
              <a:rPr lang="zh-CN" altLang="zh-CN" sz="3200" dirty="0"/>
              <a:t>页练习十三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47859" y="1520625"/>
            <a:ext cx="870060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1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我吃了一个西瓜的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。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itchFamily="49" charset="-122"/>
              </a:rPr>
              <a:t>　）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572001" y="13713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572001" y="1776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4572000" y="185483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Box 13"/>
          <p:cNvSpPr txBox="1">
            <a:spLocks noChangeArrowheads="1"/>
          </p:cNvSpPr>
          <p:nvPr/>
        </p:nvSpPr>
        <p:spPr bwMode="auto">
          <a:xfrm>
            <a:off x="7236296" y="1505098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3300"/>
                </a:solidFill>
                <a:latin typeface="+mn-lt"/>
              </a:rPr>
              <a:t>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453632" y="2229664"/>
                <a:ext cx="728596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只有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1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个西瓜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,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不能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吃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/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个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,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/>
                </a:r>
                <a14:m>
                  <m:oMath xmlns:m="http://schemas.openxmlformats.org/officeDocument/2006/math">
                    <m:r>
                      <a:rPr lang="zh-CN" altLang="zh-CN" sz="3200" i="1" smtClean="0">
                        <a:solidFill>
                          <a:srgbClr val="FF0000"/>
                        </a:solidFill>
                        <a:latin typeface="Cambria Math"/>
                        <a:ea typeface="+mn-ea"/>
                      </a:rPr>
                      <m:t> </m:t>
                    </m:r>
                  </m:oMath>
                </a14:m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大于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1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+mn-ea"/>
                    <a:ea typeface="+mn-ea"/>
                  </a:rPr>
                  <a:t>。</a:t>
                </a:r>
                <a:endParaRPr lang="zh-CN" altLang="en-US" sz="32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90" y="2106930"/>
                <a:ext cx="7285990" cy="707390"/>
              </a:xfrm>
              <a:prstGeom prst="rect">
                <a:avLst/>
              </a:prstGeom>
              <a:blipFill rotWithShape="1">
                <a:blip r:embed="rId2"/>
                <a:stretch>
                  <a:fillRect l="-2090" t="-16667" r="-1421" b="-30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TextBox 90"/>
          <p:cNvSpPr txBox="1"/>
          <p:nvPr/>
        </p:nvSpPr>
        <p:spPr>
          <a:xfrm>
            <a:off x="4352659" y="19313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360132" y="24088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4352658" y="250740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5648803" y="19134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56276" y="239095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5648802" y="248953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 Box 5"/>
          <p:cNvSpPr txBox="1">
            <a:spLocks noChangeArrowheads="1"/>
          </p:cNvSpPr>
          <p:nvPr/>
        </p:nvSpPr>
        <p:spPr bwMode="auto">
          <a:xfrm>
            <a:off x="35496" y="2904743"/>
            <a:ext cx="8700605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2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爷爷把一块菜地的   种了西红柿，  种了茄子，  种了辣椒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。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    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itchFamily="49" charset="-122"/>
              </a:rPr>
              <a:t>　）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4644010" y="27555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644010" y="31609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4644008" y="324925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 Box 13"/>
          <p:cNvSpPr txBox="1">
            <a:spLocks noChangeArrowheads="1"/>
          </p:cNvSpPr>
          <p:nvPr/>
        </p:nvSpPr>
        <p:spPr bwMode="auto">
          <a:xfrm>
            <a:off x="7452320" y="3403285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3300"/>
                </a:solidFill>
                <a:latin typeface="+mn-lt"/>
              </a:rPr>
              <a:t>×</a:t>
            </a:r>
          </a:p>
        </p:txBody>
      </p:sp>
      <p:sp>
        <p:nvSpPr>
          <p:cNvPr id="107" name="矩形 106"/>
          <p:cNvSpPr/>
          <p:nvPr/>
        </p:nvSpPr>
        <p:spPr>
          <a:xfrm>
            <a:off x="276541" y="4044246"/>
            <a:ext cx="85077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把菜地平均分成</a:t>
            </a:r>
            <a:r>
              <a:rPr lang="en-US" altLang="zh-CN" sz="3200" dirty="0">
                <a:solidFill>
                  <a:srgbClr val="FF0000"/>
                </a:solidFill>
              </a:rPr>
              <a:t>5</a:t>
            </a:r>
            <a:r>
              <a:rPr lang="zh-CN" altLang="zh-CN" sz="3200" dirty="0">
                <a:solidFill>
                  <a:srgbClr val="FF0000"/>
                </a:solidFill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可爷爷种的菜地份数是</a:t>
            </a:r>
            <a:r>
              <a:rPr lang="en-US" altLang="zh-CN" sz="3200" dirty="0">
                <a:solidFill>
                  <a:srgbClr val="FF0000"/>
                </a:solidFill>
              </a:rPr>
              <a:t>6</a:t>
            </a:r>
            <a:r>
              <a:rPr lang="zh-CN" altLang="zh-CN" sz="3200" dirty="0">
                <a:solidFill>
                  <a:srgbClr val="FF0000"/>
                </a:solidFill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所以不对。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452322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452322" y="31143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7452320" y="320267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1619672" y="3249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619672" y="36547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1619670" y="374301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 Box 5"/>
          <p:cNvSpPr txBox="1">
            <a:spLocks noChangeArrowheads="1"/>
          </p:cNvSpPr>
          <p:nvPr/>
        </p:nvSpPr>
        <p:spPr bwMode="auto">
          <a:xfrm>
            <a:off x="35496" y="4995312"/>
            <a:ext cx="9433048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3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一块巧克力，我吃了  ，表哥吃了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                                                      </a:t>
            </a:r>
          </a:p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                           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zh-CN" sz="3200" dirty="0">
                <a:solidFill>
                  <a:srgbClr val="000000"/>
                </a:solidFill>
                <a:latin typeface="楷体_GB2312" pitchFamily="49" charset="-122"/>
              </a:rPr>
              <a:t>　）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4788025" y="48512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788025" y="52567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788024" y="533475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236297" y="48512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236297" y="52567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7236296" y="533475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 Box 12"/>
          <p:cNvSpPr txBox="1">
            <a:spLocks noChangeArrowheads="1"/>
          </p:cNvSpPr>
          <p:nvPr/>
        </p:nvSpPr>
        <p:spPr bwMode="auto">
          <a:xfrm>
            <a:off x="7575624" y="5643384"/>
            <a:ext cx="8128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FF3300"/>
                </a:solidFill>
                <a:latin typeface="+mn-lt"/>
              </a:rPr>
              <a:t>√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utoUpdateAnimBg="0"/>
      <p:bldP spid="3" grpId="0" bldLvl="0" animBg="1"/>
      <p:bldP spid="91" grpId="0"/>
      <p:bldP spid="92" grpId="0"/>
      <p:bldP spid="94" grpId="0"/>
      <p:bldP spid="100" grpId="0"/>
      <p:bldP spid="106" grpId="0" autoUpdateAnimBg="0"/>
      <p:bldP spid="107" grpId="0"/>
      <p:bldP spid="12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5786" y="642918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56</a:t>
            </a:r>
            <a:r>
              <a:rPr lang="zh-CN" altLang="zh-CN" sz="3200" dirty="0"/>
              <a:t>页练习十三第</a:t>
            </a:r>
            <a:r>
              <a:rPr lang="en-US" altLang="zh-CN" sz="3200" dirty="0"/>
              <a:t>9</a:t>
            </a:r>
            <a:r>
              <a:rPr lang="zh-CN" altLang="zh-CN" sz="3200" dirty="0"/>
              <a:t>题。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85720" y="1214422"/>
            <a:ext cx="7032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在      里填上“＞”“＜”或“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”。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259632" y="17099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265607" y="21154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1265606" y="22170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6004664" y="314096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768483" y="17099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775956" y="21241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2768482" y="22227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2483768" y="18974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80557" y="19259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5364088" y="17099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266697" y="211543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5370062" y="22170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6634849" y="17099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634849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6706857" y="22227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椭圆 124"/>
          <p:cNvSpPr/>
          <p:nvPr/>
        </p:nvSpPr>
        <p:spPr>
          <a:xfrm>
            <a:off x="5959630" y="19259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5044642" y="19172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305419" y="30781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305419" y="34835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1408784" y="358524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2668378" y="32656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2023735" y="3294137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TextBox 134"/>
          <p:cNvSpPr txBox="1"/>
          <p:nvPr/>
        </p:nvSpPr>
        <p:spPr>
          <a:xfrm>
            <a:off x="5364088" y="30781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364088" y="34835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5370062" y="358524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634849" y="30781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771232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732240" y="359088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5985013" y="3294137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TextBox 141"/>
          <p:cNvSpPr txBox="1"/>
          <p:nvPr/>
        </p:nvSpPr>
        <p:spPr>
          <a:xfrm>
            <a:off x="5044642" y="32854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928794" y="178592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6004664" y="1781969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2044224" y="314096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8104" y="4151982"/>
            <a:ext cx="75942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你认为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带分数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和假分数哪个更容易看出数的大小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877" y="5229200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带分数更容易看出数的大小。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42976" y="1214422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43" grpId="0"/>
      <p:bldP spid="144" grpId="0"/>
      <p:bldP spid="145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843" y="802704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691680" y="4266867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56358" y="170080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59144" y="227271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35696" y="1702549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35696" y="2190249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907704" y="2291903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2560" y="400961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2560" y="450495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22559" y="460661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39552" y="1924243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5÷7=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33965" y="1628800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33965" y="2182838"/>
            <a:ext cx="1346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433964" y="2284492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5065812" y="1916832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3÷4=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31640" y="4297645"/>
            <a:ext cx="3413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r>
              <a:rPr lang="en-US" altLang="zh-CN" sz="3600" dirty="0"/>
              <a:t>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(   )</a:t>
            </a:r>
            <a:r>
              <a:rPr lang="en-US" altLang="zh-CN" sz="3600" dirty="0"/>
              <a:t>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15616" y="4297645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/>
          </a:p>
        </p:txBody>
      </p:sp>
      <p:sp>
        <p:nvSpPr>
          <p:cNvPr id="54" name="TextBox 53"/>
          <p:cNvSpPr txBox="1"/>
          <p:nvPr/>
        </p:nvSpPr>
        <p:spPr>
          <a:xfrm>
            <a:off x="6791944" y="162880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771232" y="22772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3725366" y="4284385"/>
            <a:ext cx="4145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8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5975075" y="4262318"/>
            <a:ext cx="5579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7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5955" y="400506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06657" y="45004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70992" y="4602063"/>
            <a:ext cx="46510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615035" y="4293096"/>
            <a:ext cx="3413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r>
              <a:rPr lang="en-US" altLang="zh-CN" sz="3600" dirty="0"/>
              <a:t>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(   )</a:t>
            </a:r>
            <a:r>
              <a:rPr lang="en-US" altLang="zh-CN" sz="3600" dirty="0"/>
              <a:t>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399011" y="429309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/>
          </a:p>
        </p:txBody>
      </p:sp>
      <p:sp>
        <p:nvSpPr>
          <p:cNvPr id="67" name="Text Box 5"/>
          <p:cNvSpPr txBox="1">
            <a:spLocks noChangeArrowheads="1"/>
          </p:cNvSpPr>
          <p:nvPr/>
        </p:nvSpPr>
        <p:spPr bwMode="auto">
          <a:xfrm>
            <a:off x="7803190" y="4221088"/>
            <a:ext cx="87326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</a:rPr>
              <a:t>15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54" grpId="0"/>
      <p:bldP spid="55" grpId="0"/>
      <p:bldP spid="56" grpId="0"/>
      <p:bldP spid="61" grpId="0"/>
      <p:bldP spid="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909441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真分数小于</a:t>
            </a:r>
            <a:r>
              <a:rPr lang="en-US" altLang="zh-CN" sz="3200" dirty="0">
                <a:solidFill>
                  <a:srgbClr val="000000"/>
                </a:solidFill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504" y="2708920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假分数大于</a:t>
            </a:r>
            <a:r>
              <a:rPr lang="en-US" altLang="zh-CN" sz="3200" dirty="0">
                <a:solidFill>
                  <a:srgbClr val="000000"/>
                </a:solidFill>
              </a:rPr>
              <a:t>1</a:t>
            </a:r>
            <a:r>
              <a:rPr lang="zh-CN" altLang="en-US" sz="3200" dirty="0">
                <a:solidFill>
                  <a:srgbClr val="000000"/>
                </a:solidFill>
              </a:rPr>
              <a:t>或等于</a:t>
            </a:r>
            <a:r>
              <a:rPr lang="en-US" altLang="zh-CN" sz="3200" dirty="0">
                <a:solidFill>
                  <a:srgbClr val="000000"/>
                </a:solidFill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7504" y="4714251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</a:rPr>
              <a:t>带分数是由整数和真分数合成的数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8570" y="159290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3.</a:t>
            </a:r>
            <a:endParaRPr lang="zh-CN" alt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5569869" y="3158832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69869" y="3564305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569868" y="3665959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479907" y="3291955"/>
            <a:ext cx="8700605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1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个人平均分，每人分      杯，</a:t>
            </a:r>
            <a:endParaRPr lang="en-US" altLang="zh-CN" sz="3200" dirty="0" smtClean="0">
              <a:solidFill>
                <a:srgbClr val="000000"/>
              </a:solidFill>
              <a:latin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楷体_GB2312" pitchFamily="49" charset="-122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也就是     杯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。 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      </a:t>
            </a:r>
            <a:endParaRPr lang="zh-CN" sz="3200" dirty="0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67544" y="4959032"/>
            <a:ext cx="870060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2</a:t>
            </a:r>
            <a:r>
              <a:rPr lang="zh-CN" sz="3200" dirty="0" smtClean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r>
              <a:rPr lang="en-US" altLang="zh-CN" sz="3200" dirty="0" smtClean="0">
                <a:solidFill>
                  <a:srgbClr val="000000"/>
                </a:solidFill>
                <a:latin typeface="楷体_GB2312" pitchFamily="49" charset="-122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楷体_GB2312" pitchFamily="49" charset="-122"/>
              </a:rPr>
              <a:t>个人平均分，每人分      杯。</a:t>
            </a:r>
            <a:endParaRPr lang="en-US" altLang="zh-CN" sz="3200" dirty="0" smtClean="0">
              <a:solidFill>
                <a:srgbClr val="000000"/>
              </a:solidFill>
              <a:latin typeface="楷体_GB2312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979712" y="4617575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580112" y="5545989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940152" y="31455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42938" y="3582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67744" y="4022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68144" y="46444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68144" y="50764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857558" y="517505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2472" y="1692512"/>
            <a:ext cx="2671008" cy="14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页练习十三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25129" y="420757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7731" y="46130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37730" y="471470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289461" y="440573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10÷3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5368" y="43970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1" y="5373216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：这板药能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吃    天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endParaRPr lang="zh-CN" altLang="en-US" sz="3200" dirty="0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4283968" y="1772816"/>
            <a:ext cx="42655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这板药能吃多少天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（用带分数表示出来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Picture 14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112" y="1769830"/>
            <a:ext cx="5532437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873206" y="41534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80679" y="46309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873205" y="472949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529819" y="44042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01193" y="44236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8508" y="52470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35981" y="57245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28507" y="582312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685121" y="54978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7912" y="444582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天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）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  <p:bldP spid="3" grpId="0"/>
      <p:bldP spid="4" grpId="0"/>
      <p:bldP spid="25" grpId="0"/>
      <p:bldP spid="26" grpId="0"/>
      <p:bldP spid="31" grpId="0"/>
      <p:bldP spid="32" grpId="0"/>
      <p:bldP spid="33" grpId="0"/>
      <p:bldP spid="34" grpId="0"/>
      <p:bldP spid="36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357694"/>
            <a:ext cx="3513172" cy="176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285992"/>
            <a:ext cx="5072098" cy="198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928662" y="35716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721" y="1142984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把一个物体看作单位“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”，用分数表示下面各图涂色部分的大小。</a:t>
            </a:r>
            <a:endParaRPr lang="zh-CN" alt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4357686" y="3357562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7686" y="3786190"/>
            <a:ext cx="53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357686" y="3857628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071934" y="3571876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95715" y="5157192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7001" y="5580529"/>
            <a:ext cx="53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911764" y="5678394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594162" y="5360716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19" grpId="0"/>
      <p:bldP spid="20" grpId="0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36" r="4"/>
          <a:stretch>
            <a:fillRect/>
          </a:stretch>
        </p:blipFill>
        <p:spPr bwMode="auto">
          <a:xfrm>
            <a:off x="1900275" y="3573016"/>
            <a:ext cx="5696061" cy="226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页练习十三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404065"/>
            <a:ext cx="74168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）睡鼠的冬眠时间是熊的几分之几？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455" y="146767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7.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8737" y="1772816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8372" y="2204864"/>
            <a:ext cx="849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59424" y="2302729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198549" y="2011626"/>
            <a:ext cx="216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7÷5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47976" y="1985051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6" y="2492896"/>
            <a:ext cx="74168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熊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的冬眠时间是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睡鼠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72068" y="2864973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81703" y="3297021"/>
            <a:ext cx="849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952755" y="3394886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491880" y="3103783"/>
            <a:ext cx="216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5÷7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41307" y="3077208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9122" y="5714092"/>
            <a:ext cx="2890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睡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鼠冬眠约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个月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42140" y="5714092"/>
            <a:ext cx="2529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熊冬眠约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个月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3" grpId="0"/>
      <p:bldP spid="27" grpId="0"/>
      <p:bldP spid="32" grpId="0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8520" y="1142608"/>
            <a:ext cx="957706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分母是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的所有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真分数有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</a:rPr>
              <a:t>　　　　　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08520" y="1931348"/>
            <a:ext cx="11161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分子是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的所有假分数有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</a:rPr>
              <a:t>　　　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</a:rPr>
              <a:t>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56615" y="10706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64088" y="15480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56614" y="16466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156177" y="10706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63650" y="15480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156176" y="16466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951583" y="10706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959056" y="15480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951582" y="16466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740353" y="10706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47826" y="15480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740352" y="16466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187625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95098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187624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763689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71162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763688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339753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347226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339752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915817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923290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2915816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488563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96036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488562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064627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072100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4064626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640691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648164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4640690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216755" y="2582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224228" y="30602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5216754" y="315883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-81762" y="3740978"/>
            <a:ext cx="94062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若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假分数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真分数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则整数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应是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82" name="矩形 81"/>
          <p:cNvSpPr/>
          <p:nvPr/>
        </p:nvSpPr>
        <p:spPr>
          <a:xfrm>
            <a:off x="-36512" y="4621698"/>
            <a:ext cx="9361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(4)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分数单位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最大真分数是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最小假分数是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最小带分数是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021431" y="364502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156210" y="40592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115616" y="42210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347864" y="364502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482643" y="40592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442049" y="42210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100392" y="384318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817050" y="4509120"/>
            <a:ext cx="41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722865" y="4995312"/>
            <a:ext cx="63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817050" y="5085184"/>
            <a:ext cx="46533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516216" y="445497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516216" y="49324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610401" y="50310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1632533" y="522920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2533" y="570668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1726718" y="58052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5292080" y="54452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52120" y="52204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551962" y="569797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5646147" y="5796553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0"/>
                            </p:stCondLst>
                            <p:childTnLst>
                              <p:par>
                                <p:cTn id="1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000"/>
                            </p:stCondLst>
                            <p:childTnLst>
                              <p:par>
                                <p:cTn id="1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5" grpId="0"/>
      <p:bldP spid="46" grpId="0"/>
      <p:bldP spid="48" grpId="0"/>
      <p:bldP spid="49" grpId="0"/>
      <p:bldP spid="51" grpId="0"/>
      <p:bldP spid="52" grpId="0"/>
      <p:bldP spid="57" grpId="0"/>
      <p:bldP spid="58" grpId="0"/>
      <p:bldP spid="60" grpId="0"/>
      <p:bldP spid="61" grpId="0"/>
      <p:bldP spid="63" grpId="0"/>
      <p:bldP spid="64" grpId="0"/>
      <p:bldP spid="66" grpId="0"/>
      <p:bldP spid="67" grpId="0"/>
      <p:bldP spid="69" grpId="0"/>
      <p:bldP spid="70" grpId="0"/>
      <p:bldP spid="72" grpId="0"/>
      <p:bldP spid="73" grpId="0"/>
      <p:bldP spid="75" grpId="0"/>
      <p:bldP spid="76" grpId="0"/>
      <p:bldP spid="78" grpId="0"/>
      <p:bldP spid="79" grpId="0"/>
      <p:bldP spid="89" grpId="0"/>
      <p:bldP spid="93" grpId="0"/>
      <p:bldP spid="94" grpId="0"/>
      <p:bldP spid="96" grpId="0"/>
      <p:bldP spid="97" grpId="0"/>
      <p:bldP spid="99" grpId="0"/>
      <p:bldP spid="100" grpId="0"/>
      <p:bldP spid="10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704234"/>
            <a:ext cx="76676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下面哪些分数是真分数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哪些分数是假分数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填在相应的圈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里。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146" y="19081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0146" y="2322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2672" y="24208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78265" y="19081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16250" y="2322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425713" y="2420888"/>
            <a:ext cx="55399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405125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12598" y="2322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405124" y="24208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72539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80012" y="2322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272538" y="24208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108538" y="19259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08538" y="234016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101064" y="243875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971032" y="19259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72634" y="234016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932040" y="2438752"/>
            <a:ext cx="4819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770753" y="19346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68982" y="234016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861508" y="243875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634849" y="19346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34849" y="23401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728922" y="243875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271817" y="3140968"/>
            <a:ext cx="3836721" cy="187220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839735" y="3140968"/>
            <a:ext cx="3836721" cy="187220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6250" y="52292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真分数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03746" y="52292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假</a:t>
            </a:r>
            <a:r>
              <a:rPr lang="zh-CN" altLang="zh-CN" sz="3200" dirty="0" smtClean="0">
                <a:solidFill>
                  <a:schemeClr val="tx1"/>
                </a:solidFill>
              </a:rPr>
              <a:t>分数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9896" y="35101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59896" y="39243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52422" y="4022928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935055" y="35188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42528" y="39243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935054" y="4022928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135996" y="34836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35996" y="38977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128522" y="3996377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544534" y="3222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682519" y="36363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591982" y="3734896"/>
            <a:ext cx="553999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584907" y="31862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2380" y="35917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6584906" y="3690312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7456623" y="31724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58225" y="35866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7417631" y="3685217"/>
            <a:ext cx="481991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058785" y="40229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196770" y="442840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149540" y="4526984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94889" y="40229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23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94889" y="44284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088962" y="4526984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/>
      <p:bldP spid="61" grpId="0"/>
      <p:bldP spid="63" grpId="0"/>
      <p:bldP spid="64" grpId="0"/>
      <p:bldP spid="66" grpId="0"/>
      <p:bldP spid="67" grpId="0"/>
      <p:bldP spid="69" grpId="0"/>
      <p:bldP spid="70" grpId="0"/>
      <p:bldP spid="72" grpId="0"/>
      <p:bldP spid="73" grpId="0"/>
      <p:bldP spid="75" grpId="0"/>
      <p:bldP spid="76" grpId="0"/>
      <p:bldP spid="78" grpId="0"/>
      <p:bldP spid="7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704234"/>
            <a:ext cx="76676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难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把下面的假分数化成带分数或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整数。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233145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0146" y="27456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2672" y="284422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695836" y="23493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695836" y="276350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688362" y="2862089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15616" y="248418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372234" y="25017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35896" y="233145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48498" y="27456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3741024" y="284422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4283968" y="248418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540586" y="25017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55208" y="2340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556810" y="27543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6549336" y="285293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672500" y="23580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672500" y="27722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665026" y="2870800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092280" y="249289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348898" y="25104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78544" y="40596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80146" y="44738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572672" y="457241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695836" y="40775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695836" y="44916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1688362" y="4590281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115616" y="421237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372234" y="42299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635896" y="405965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748498" y="44738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3741024" y="457241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4283968" y="421237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40586" y="422991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444208" y="40683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556810" y="44825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6549336" y="45811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7672500" y="4086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672500" y="45004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7665026" y="4598992"/>
            <a:ext cx="43536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7092280" y="42210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348898" y="42386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81" grpId="0"/>
      <p:bldP spid="89" grpId="0"/>
      <p:bldP spid="93" grpId="0"/>
      <p:bldP spid="94" grpId="0"/>
      <p:bldP spid="97" grpId="0"/>
      <p:bldP spid="101" grpId="0"/>
      <p:bldP spid="102" grpId="0"/>
      <p:bldP spid="105" grpId="0"/>
      <p:bldP spid="113" grpId="0"/>
      <p:bldP spid="117" grpId="0"/>
      <p:bldP spid="118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971600" y="836712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涂色表示下面各分数。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9632" y="206084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7704" y="206084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9632" y="2700209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07704" y="2700209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3928" y="206084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000" y="206084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2700209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2000" y="2700209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88224" y="2052137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36296" y="2052137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88224" y="269149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36296" y="2691498"/>
            <a:ext cx="648072" cy="64807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6"/>
          <p:cNvSpPr txBox="1"/>
          <p:nvPr/>
        </p:nvSpPr>
        <p:spPr>
          <a:xfrm>
            <a:off x="1673505" y="3766925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655330" y="4393115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711977" y="4494769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6"/>
          <p:cNvSpPr txBox="1"/>
          <p:nvPr/>
        </p:nvSpPr>
        <p:spPr>
          <a:xfrm>
            <a:off x="4337801" y="3766925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4319626" y="4393115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376273" y="4494769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/>
          <p:cNvSpPr txBox="1"/>
          <p:nvPr/>
        </p:nvSpPr>
        <p:spPr>
          <a:xfrm>
            <a:off x="7002097" y="378888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6983922" y="441507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4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040569" y="4516728"/>
            <a:ext cx="42992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274015" y="2074019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1076" y="2063078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572000" y="2060848"/>
            <a:ext cx="648072" cy="6480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88" t="13250" r="6688" b="4850"/>
          <a:stretch>
            <a:fillRect/>
          </a:stretch>
        </p:blipFill>
        <p:spPr>
          <a:xfrm>
            <a:off x="4821607" y="4627437"/>
            <a:ext cx="2304256" cy="16339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5496" y="843309"/>
            <a:ext cx="71643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楷体_GB2312" pitchFamily="49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我是聪明的小法官。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107504" y="1445875"/>
            <a:ext cx="9036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所有的真分数都小于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      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7381254" y="1476652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107504" y="2598003"/>
            <a:ext cx="9036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所有的假分数都大于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  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7237239" y="2636912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107007" y="3750131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带分数一定比假分数大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7237239" y="3811687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107504" y="4967634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个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个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大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7237239" y="5035823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79712" y="48193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79712" y="52968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001889" y="5395435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588224" y="48150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88224" y="52924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610401" y="5391080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31" grpId="0" autoUpdateAnimBg="0"/>
      <p:bldP spid="33" grpId="0" autoUpdateAnimBg="0"/>
      <p:bldP spid="3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79511" y="764704"/>
            <a:ext cx="761425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2,5,8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这三个数字组成的最大的假分数和最小的真分数各是多少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每个数字只能用一次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39874" y="3717925"/>
            <a:ext cx="86041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>
                <a:solidFill>
                  <a:srgbClr val="FF0000"/>
                </a:solidFill>
              </a:rPr>
              <a:t>答</a:t>
            </a:r>
            <a:r>
              <a:rPr lang="zh-CN" sz="3600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</a:rPr>
              <a:t>最大的假分数</a:t>
            </a:r>
            <a:r>
              <a:rPr lang="en-US" altLang="zh-CN" sz="3600" dirty="0">
                <a:solidFill>
                  <a:srgbClr val="FF0000"/>
                </a:solidFill>
              </a:rPr>
              <a:t>:   </a:t>
            </a:r>
            <a:r>
              <a:rPr lang="zh-CN" sz="3600" dirty="0" smtClean="0">
                <a:solidFill>
                  <a:srgbClr val="FF0000"/>
                </a:solidFill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r>
              <a:rPr lang="zh-CN" sz="3600" dirty="0" smtClean="0">
                <a:solidFill>
                  <a:srgbClr val="FF0000"/>
                </a:solidFill>
              </a:rPr>
              <a:t>；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</a:rPr>
              <a:t> </a:t>
            </a:r>
            <a:endParaRPr lang="zh-CN" sz="36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49823" y="342900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640690" y="395963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858373" y="44018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45771" y="483387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817779" y="494116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430352" y="4619630"/>
            <a:ext cx="51125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</a:rPr>
              <a:t>最小的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真分数</a:t>
            </a:r>
            <a:r>
              <a:rPr lang="en-US" altLang="zh-CN" sz="3600" dirty="0">
                <a:solidFill>
                  <a:srgbClr val="FF0000"/>
                </a:solidFill>
                <a:latin typeface="楷体_GB2312" pitchFamily="49" charset="-122"/>
              </a:rPr>
              <a:t>:</a:t>
            </a:r>
            <a:r>
              <a:rPr lang="zh-CN" sz="3600" dirty="0" smtClean="0">
                <a:solidFill>
                  <a:srgbClr val="FF0000"/>
                </a:solidFill>
                <a:latin typeface="楷体_GB2312" pitchFamily="49" charset="-122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楷体_GB2312" pitchFamily="49" charset="-122"/>
              </a:rPr>
              <a:t>  </a:t>
            </a:r>
            <a:r>
              <a:rPr lang="zh-CN" sz="3600" dirty="0" smtClean="0">
                <a:solidFill>
                  <a:srgbClr val="FF0000"/>
                </a:solidFill>
                <a:latin typeface="楷体_GB2312" pitchFamily="49" charset="-122"/>
              </a:rPr>
              <a:t>。</a:t>
            </a:r>
            <a:endParaRPr lang="zh-CN" sz="3600" dirty="0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2" grpId="0"/>
      <p:bldP spid="23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5496" y="412929"/>
            <a:ext cx="79928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(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是非零自然数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根据所给条件确定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是什么数。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87824" y="2606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93639" y="73812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10001" y="836712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9512" y="1991300"/>
            <a:ext cx="6577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3200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真分数。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6995" y="1772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22810" y="218510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39172" y="2283687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9512" y="2806050"/>
            <a:ext cx="6577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3200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假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16995" y="24928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22810" y="299985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839172" y="3098437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79512" y="3578378"/>
            <a:ext cx="8230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zh-CN" sz="3200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en-US" altLang="zh-CN" sz="32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能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化成整数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44642" y="32158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377218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048402" y="3870765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79512" y="4390226"/>
            <a:ext cx="6167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3200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等于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16995" y="40799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22810" y="45840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839172" y="4682613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79512" y="5160094"/>
            <a:ext cx="8784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(5)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3200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能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化成分数单位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最小的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带分数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69395" y="487206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75210" y="537611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991572" y="5474701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956376" y="49527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862191" y="538482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978553" y="5483412"/>
            <a:ext cx="38553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841892" y="191683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&lt;11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50631" y="2708920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≥</a:t>
            </a:r>
            <a:r>
              <a:rPr lang="en-US" altLang="zh-CN" sz="3200" dirty="0" smtClean="0">
                <a:latin typeface="+mn-ea"/>
                <a:ea typeface="+mn-ea"/>
              </a:rPr>
              <a:t>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19672" y="3501008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是</a:t>
            </a:r>
            <a:r>
              <a:rPr lang="en-US" altLang="zh-CN" sz="3200" dirty="0">
                <a:latin typeface="+mn-ea"/>
                <a:ea typeface="+mn-ea"/>
              </a:rPr>
              <a:t>11</a:t>
            </a:r>
            <a:r>
              <a:rPr lang="zh-CN" altLang="en-US" sz="3200" dirty="0">
                <a:latin typeface="+mn-ea"/>
                <a:ea typeface="+mn-ea"/>
              </a:rPr>
              <a:t>的整数倍</a:t>
            </a:r>
          </a:p>
        </p:txBody>
      </p:sp>
      <p:sp>
        <p:nvSpPr>
          <p:cNvPr id="61" name="矩形 60"/>
          <p:cNvSpPr/>
          <p:nvPr/>
        </p:nvSpPr>
        <p:spPr>
          <a:xfrm>
            <a:off x="1894763" y="429309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907704" y="5076473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9" grpId="0"/>
      <p:bldP spid="60" grpId="0"/>
      <p:bldP spid="61" grpId="0"/>
      <p:bldP spid="6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一个分数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分子与分母的和是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25,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如果分子加上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这个分数就等于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那么这个分数原来是多少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937543" y="4829824"/>
            <a:ext cx="644276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答：这个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分数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原来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是   。                   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89625" y="459899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67448" y="507647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761632" y="5175056"/>
            <a:ext cx="50405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237021" y="2995385"/>
            <a:ext cx="2505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(25+3)÷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3203" y="2999977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=14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5544" y="3887737"/>
            <a:ext cx="1217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14-3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3321" y="3887737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=11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" grpId="0"/>
      <p:bldP spid="4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（创新题）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一个假分数的分子是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47,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把它化成带分数后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分子、分母和整数部分是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个连续的自然数。这个假分数是多少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化成的带分数是多少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92410" y="3859709"/>
            <a:ext cx="766802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>
                <a:solidFill>
                  <a:srgbClr val="FF0000"/>
                </a:solidFill>
              </a:rPr>
              <a:t>答</a:t>
            </a:r>
            <a:r>
              <a:rPr lang="zh-CN" sz="3600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</a:rPr>
              <a:t>这个假分数</a:t>
            </a:r>
            <a:r>
              <a:rPr lang="zh-CN" altLang="en-US" sz="3600" dirty="0" smtClean="0">
                <a:solidFill>
                  <a:srgbClr val="FF0000"/>
                </a:solidFill>
              </a:rPr>
              <a:t>是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  </a:t>
            </a:r>
            <a:r>
              <a:rPr lang="zh-CN" sz="3600" dirty="0" smtClean="0">
                <a:solidFill>
                  <a:srgbClr val="FF0000"/>
                </a:solidFill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r>
              <a:rPr lang="zh-CN" sz="3600" dirty="0" smtClean="0">
                <a:solidFill>
                  <a:srgbClr val="FF0000"/>
                </a:solidFill>
              </a:rPr>
              <a:t>；</a:t>
            </a:r>
            <a:endParaRPr lang="zh-CN" sz="36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</a:rPr>
              <a:t>    化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成的带分数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</a:rPr>
              <a:t>是 </a:t>
            </a:r>
            <a:r>
              <a:rPr lang="zh-CN" sz="3600" dirty="0" smtClean="0">
                <a:solidFill>
                  <a:srgbClr val="FF0000"/>
                </a:solidFill>
                <a:latin typeface="楷体_GB2312" pitchFamily="49" charset="-122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楷体_GB2312" pitchFamily="49" charset="-122"/>
              </a:rPr>
              <a:t> </a:t>
            </a:r>
            <a:r>
              <a:rPr lang="zh-CN" sz="3600" dirty="0" smtClean="0">
                <a:solidFill>
                  <a:srgbClr val="FF0000"/>
                </a:solidFill>
                <a:latin typeface="楷体_GB2312" pitchFamily="49" charset="-122"/>
              </a:rPr>
              <a:t>。</a:t>
            </a:r>
            <a:endParaRPr lang="zh-CN" sz="36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12594" y="362554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06779" y="40575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703461" y="415617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369950" y="45004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51533" y="49324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329356" y="503975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991493" y="47077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33" grpId="0"/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7330" y="923236"/>
            <a:ext cx="7993062" cy="219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9.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竞赛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2,3,5,7,11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这五个数中任取两个不同的数分别作为一个分数的分子与分母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这样的分数有多少个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475656" y="3893356"/>
            <a:ext cx="68028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答：这样的分数有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个。                  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80" t="16594" r="14679" b="45435"/>
          <a:stretch>
            <a:fillRect/>
          </a:stretch>
        </p:blipFill>
        <p:spPr bwMode="auto">
          <a:xfrm>
            <a:off x="250825" y="1691060"/>
            <a:ext cx="5422900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643042" y="642918"/>
            <a:ext cx="6804421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分别涂色表示下面各分数，并说一说把什么作为单位“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1”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9221" name="Picture 5" descr="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2" t="14877" r="65163" b="46149"/>
          <a:stretch>
            <a:fillRect/>
          </a:stretch>
        </p:blipFill>
        <p:spPr bwMode="auto">
          <a:xfrm>
            <a:off x="249300" y="1603746"/>
            <a:ext cx="1700733" cy="170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92" t="17154" r="40529" b="45010"/>
          <a:stretch>
            <a:fillRect/>
          </a:stretch>
        </p:blipFill>
        <p:spPr bwMode="auto">
          <a:xfrm>
            <a:off x="2101850" y="1705347"/>
            <a:ext cx="1668463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3" name="Picture 7" descr="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83" t="14877" r="14696" b="45580"/>
          <a:stretch>
            <a:fillRect/>
          </a:stretch>
        </p:blipFill>
        <p:spPr bwMode="auto">
          <a:xfrm>
            <a:off x="4006850" y="1603747"/>
            <a:ext cx="1693863" cy="176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5754688" y="1706563"/>
            <a:ext cx="2606675" cy="2336800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altLang="en-US" sz="2800"/>
              <a:t>这些分数的分数单位分别是多少？它们各有几个相应的分数单位？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900113" y="330244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757488" y="331514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564063" y="3284984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885825" y="3787453"/>
            <a:ext cx="40443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2757488" y="3789040"/>
            <a:ext cx="376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4573588" y="3727128"/>
            <a:ext cx="376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884238" y="3692525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743200" y="3694113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575175" y="3621088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6</a:t>
            </a:r>
          </a:p>
        </p:txBody>
      </p:sp>
      <p:grpSp>
        <p:nvGrpSpPr>
          <p:cNvPr id="9235" name="Group 19"/>
          <p:cNvGrpSpPr/>
          <p:nvPr/>
        </p:nvGrpSpPr>
        <p:grpSpPr bwMode="auto">
          <a:xfrm>
            <a:off x="827648" y="4636131"/>
            <a:ext cx="396130" cy="1029335"/>
            <a:chOff x="-89" y="256"/>
            <a:chExt cx="623" cy="1621"/>
          </a:xfrm>
        </p:grpSpPr>
        <p:sp>
          <p:nvSpPr>
            <p:cNvPr id="9236" name="Text Box 20"/>
            <p:cNvSpPr txBox="1">
              <a:spLocks noChangeArrowheads="1"/>
            </p:cNvSpPr>
            <p:nvPr/>
          </p:nvSpPr>
          <p:spPr bwMode="auto">
            <a:xfrm>
              <a:off x="-89" y="256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2" y="1087"/>
              <a:ext cx="53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38" name="Text Box 22"/>
            <p:cNvSpPr txBox="1">
              <a:spLocks noChangeArrowheads="1"/>
            </p:cNvSpPr>
            <p:nvPr/>
          </p:nvSpPr>
          <p:spPr bwMode="auto">
            <a:xfrm>
              <a:off x="-89" y="953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3</a:t>
              </a:r>
            </a:p>
          </p:txBody>
        </p:sp>
      </p:grpSp>
      <p:grpSp>
        <p:nvGrpSpPr>
          <p:cNvPr id="9239" name="Group 23"/>
          <p:cNvGrpSpPr/>
          <p:nvPr/>
        </p:nvGrpSpPr>
        <p:grpSpPr bwMode="auto">
          <a:xfrm>
            <a:off x="2743200" y="4636166"/>
            <a:ext cx="405765" cy="1029577"/>
            <a:chOff x="0" y="236"/>
            <a:chExt cx="639" cy="1621"/>
          </a:xfrm>
        </p:grpSpPr>
        <p:sp>
          <p:nvSpPr>
            <p:cNvPr id="9240" name="Text Box 24"/>
            <p:cNvSpPr txBox="1">
              <a:spLocks noChangeArrowheads="1"/>
            </p:cNvSpPr>
            <p:nvPr/>
          </p:nvSpPr>
          <p:spPr bwMode="auto">
            <a:xfrm>
              <a:off x="25" y="236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23" y="1070"/>
              <a:ext cx="59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42" name="Text Box 26"/>
            <p:cNvSpPr txBox="1">
              <a:spLocks noChangeArrowheads="1"/>
            </p:cNvSpPr>
            <p:nvPr/>
          </p:nvSpPr>
          <p:spPr bwMode="auto">
            <a:xfrm>
              <a:off x="0" y="933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4</a:t>
              </a:r>
            </a:p>
          </p:txBody>
        </p:sp>
      </p:grpSp>
      <p:grpSp>
        <p:nvGrpSpPr>
          <p:cNvPr id="9243" name="Group 27"/>
          <p:cNvGrpSpPr/>
          <p:nvPr/>
        </p:nvGrpSpPr>
        <p:grpSpPr bwMode="auto">
          <a:xfrm>
            <a:off x="4565650" y="4574854"/>
            <a:ext cx="399986" cy="1007745"/>
            <a:chOff x="0" y="227"/>
            <a:chExt cx="629" cy="1587"/>
          </a:xfrm>
        </p:grpSpPr>
        <p:sp>
          <p:nvSpPr>
            <p:cNvPr id="9244" name="Text Box 28"/>
            <p:cNvSpPr txBox="1">
              <a:spLocks noChangeArrowheads="1"/>
            </p:cNvSpPr>
            <p:nvPr/>
          </p:nvSpPr>
          <p:spPr bwMode="auto">
            <a:xfrm>
              <a:off x="0" y="227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1</a:t>
              </a:r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>
              <a:off x="13" y="1020"/>
              <a:ext cx="592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  <p:sp>
          <p:nvSpPr>
            <p:cNvPr id="9246" name="Text Box 30"/>
            <p:cNvSpPr txBox="1">
              <a:spLocks noChangeArrowheads="1"/>
            </p:cNvSpPr>
            <p:nvPr/>
          </p:nvSpPr>
          <p:spPr bwMode="auto">
            <a:xfrm>
              <a:off x="15" y="890"/>
              <a:ext cx="614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/>
                <a:t>6</a:t>
              </a:r>
            </a:p>
          </p:txBody>
        </p: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35000" y="5781671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个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2492375" y="5794371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个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4298950" y="5764209"/>
            <a:ext cx="80212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个</a:t>
            </a:r>
          </a:p>
        </p:txBody>
      </p:sp>
      <p:sp>
        <p:nvSpPr>
          <p:cNvPr id="9250" name="AutoShape 34"/>
          <p:cNvSpPr>
            <a:spLocks noChangeArrowheads="1"/>
          </p:cNvSpPr>
          <p:nvPr/>
        </p:nvSpPr>
        <p:spPr bwMode="auto">
          <a:xfrm>
            <a:off x="214282" y="78579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463073" y="4213861"/>
            <a:ext cx="49231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把一个圆作为单位“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1”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newsflash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 animBg="1" autoUpdateAnimBg="0"/>
      <p:bldP spid="9247" grpId="0" bldLvl="0" autoUpdateAnimBg="0"/>
      <p:bldP spid="9248" grpId="0" bldLvl="0" autoUpdateAnimBg="0"/>
      <p:bldP spid="9249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29324" y="527202"/>
            <a:ext cx="804043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比较每个分数中分子和分母的大小。再看看这些分数比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大还是比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小。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82738" y="315843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1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440113" y="3171131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3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99088" y="3140968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5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1568450" y="3674265"/>
            <a:ext cx="388561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3440113" y="3675853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5395913" y="3645024"/>
            <a:ext cx="376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1566863" y="357301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3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425825" y="3573016"/>
            <a:ext cx="390148" cy="58695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 dirty="0"/>
              <a:t>4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372100" y="3573016"/>
            <a:ext cx="39014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200"/>
              <a:t>6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187624" y="4303109"/>
            <a:ext cx="14811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>
                <a:solidFill>
                  <a:srgbClr val="FF3300"/>
                </a:solidFill>
              </a:rPr>
              <a:t>1</a:t>
            </a:r>
            <a:r>
              <a:rPr lang="zh-CN" sz="4000"/>
              <a:t>＜</a:t>
            </a:r>
            <a:r>
              <a:rPr lang="zh-CN" altLang="zh-CN" sz="4000">
                <a:solidFill>
                  <a:schemeClr val="folHlink"/>
                </a:solidFill>
              </a:rPr>
              <a:t>3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131840" y="4325557"/>
            <a:ext cx="1655763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 dirty="0">
                <a:solidFill>
                  <a:srgbClr val="FF3300"/>
                </a:solidFill>
              </a:rPr>
              <a:t>3</a:t>
            </a:r>
            <a:r>
              <a:rPr lang="zh-CN" sz="4000" dirty="0"/>
              <a:t>＜</a:t>
            </a:r>
            <a:r>
              <a:rPr lang="zh-CN" altLang="zh-CN" sz="4000" dirty="0">
                <a:solidFill>
                  <a:schemeClr val="folHlink"/>
                </a:solidFill>
              </a:rPr>
              <a:t>4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4946353" y="4339845"/>
            <a:ext cx="16843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4000">
                <a:solidFill>
                  <a:srgbClr val="FF3300"/>
                </a:solidFill>
              </a:rPr>
              <a:t>5</a:t>
            </a:r>
            <a:r>
              <a:rPr lang="zh-CN" sz="4000"/>
              <a:t>＜</a:t>
            </a:r>
            <a:r>
              <a:rPr lang="zh-CN" altLang="zh-CN" sz="4000">
                <a:solidFill>
                  <a:schemeClr val="folHlink"/>
                </a:solidFill>
              </a:rPr>
              <a:t>6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2160982" y="5207703"/>
            <a:ext cx="404653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分子比分母小。</a:t>
            </a:r>
          </a:p>
        </p:txBody>
      </p:sp>
      <p:pic>
        <p:nvPicPr>
          <p:cNvPr id="10257" name="Picture 17" descr="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2" t="17003" r="14058" b="41446"/>
          <a:stretch>
            <a:fillRect/>
          </a:stretch>
        </p:blipFill>
        <p:spPr bwMode="auto">
          <a:xfrm>
            <a:off x="762000" y="1295400"/>
            <a:ext cx="594042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2173682" y="5766503"/>
            <a:ext cx="404653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</a:rPr>
              <a:t>分数比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</a:rPr>
              <a:t>小。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6763" y="2940114"/>
            <a:ext cx="1854497" cy="2616775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  <p:bldP spid="10249" grpId="0" autoUpdateAnimBg="0"/>
      <p:bldP spid="10250" grpId="0" autoUpdateAnimBg="0"/>
      <p:bldP spid="10251" grpId="0" autoUpdateAnimBg="0"/>
      <p:bldP spid="10252" grpId="0" autoUpdateAnimBg="0"/>
      <p:bldP spid="10253" grpId="0" autoUpdateAnimBg="0"/>
      <p:bldP spid="10254" grpId="0" autoUpdateAnimBg="0"/>
      <p:bldP spid="10255" grpId="0" autoUpdateAnimBg="0"/>
      <p:bldP spid="1025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42F708"/>
              </a:clrFrom>
              <a:clrTo>
                <a:srgbClr val="42F70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264696"/>
          </a:xfrm>
          <a:prstGeom prst="rect">
            <a:avLst/>
          </a:prstGeom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28663" y="1239838"/>
            <a:ext cx="713077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分子比分母小的分数叫做</a:t>
            </a:r>
            <a:r>
              <a:rPr 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真分数</a:t>
            </a:r>
            <a:r>
              <a:rPr 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268" name="Group 4"/>
          <p:cNvGrpSpPr/>
          <p:nvPr/>
        </p:nvGrpSpPr>
        <p:grpSpPr bwMode="auto">
          <a:xfrm>
            <a:off x="807671" y="2803991"/>
            <a:ext cx="4170999" cy="1229683"/>
            <a:chOff x="0" y="0"/>
            <a:chExt cx="6568" cy="1936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0" y="455"/>
              <a:ext cx="121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如</a:t>
              </a:r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:</a:t>
              </a:r>
            </a:p>
          </p:txBody>
        </p:sp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1308" y="2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</a:p>
          </p:txBody>
        </p:sp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>
              <a:off x="2313" y="2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</a:p>
          </p:txBody>
        </p:sp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4165" y="43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</a:p>
          </p:txBody>
        </p:sp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3160" y="0"/>
              <a:ext cx="627" cy="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  <a:p>
              <a:r>
                <a:rPr lang="zh-CN" alt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1810" y="823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2770" y="845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3620" y="753"/>
              <a:ext cx="1016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</a:p>
          </p:txBody>
        </p:sp>
        <p:sp>
          <p:nvSpPr>
            <p:cNvPr id="11277" name="Line 13"/>
            <p:cNvSpPr>
              <a:spLocks noChangeShapeType="1"/>
            </p:cNvSpPr>
            <p:nvPr/>
          </p:nvSpPr>
          <p:spPr bwMode="auto">
            <a:xfrm>
              <a:off x="1330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>
              <a:off x="2335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79" name="Line 15"/>
            <p:cNvSpPr>
              <a:spLocks noChangeShapeType="1"/>
            </p:cNvSpPr>
            <p:nvPr/>
          </p:nvSpPr>
          <p:spPr bwMode="auto">
            <a:xfrm>
              <a:off x="3248" y="96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80" name="Line 16"/>
            <p:cNvSpPr>
              <a:spLocks noChangeShapeType="1"/>
            </p:cNvSpPr>
            <p:nvPr/>
          </p:nvSpPr>
          <p:spPr bwMode="auto">
            <a:xfrm>
              <a:off x="4170" y="995"/>
              <a:ext cx="595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281" name="Text Box 17"/>
            <p:cNvSpPr txBox="1">
              <a:spLocks noChangeArrowheads="1"/>
            </p:cNvSpPr>
            <p:nvPr/>
          </p:nvSpPr>
          <p:spPr bwMode="auto">
            <a:xfrm>
              <a:off x="4823" y="458"/>
              <a:ext cx="1745" cy="1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sz="3600">
                  <a:latin typeface="华文楷体" panose="02010600040101010101" pitchFamily="2" charset="-122"/>
                  <a:ea typeface="华文楷体" panose="02010600040101010101" pitchFamily="2" charset="-122"/>
                </a:rPr>
                <a:t>等。</a:t>
              </a:r>
            </a:p>
          </p:txBody>
        </p:sp>
      </p:grp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807671" y="2023005"/>
            <a:ext cx="31983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真分数小于</a:t>
            </a:r>
            <a:r>
              <a:rPr lang="zh-CN" alt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600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>
    <p:plu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  <p:bldP spid="1128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4-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8667" y="2576287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61604" y="86836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zh-CN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pic>
        <p:nvPicPr>
          <p:cNvPr id="12294" name="Picture 6" descr="24-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8667" y="2576287"/>
            <a:ext cx="2863453" cy="144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1" name="Group 13"/>
          <p:cNvGrpSpPr/>
          <p:nvPr/>
        </p:nvGrpSpPr>
        <p:grpSpPr bwMode="auto">
          <a:xfrm>
            <a:off x="3644366" y="4727351"/>
            <a:ext cx="1200102" cy="1242430"/>
            <a:chOff x="3" y="365"/>
            <a:chExt cx="1130" cy="1168"/>
          </a:xfrm>
        </p:grpSpPr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32" y="365"/>
              <a:ext cx="930" cy="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dirty="0">
                  <a:solidFill>
                    <a:schemeClr val="tx1"/>
                  </a:solidFill>
                </a:rPr>
                <a:t>( 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      </a:t>
              </a:r>
              <a:r>
                <a:rPr lang="zh-CN" altLang="zh-CN" dirty="0" smtClean="0">
                  <a:solidFill>
                    <a:schemeClr val="tx1"/>
                  </a:solidFill>
                </a:rPr>
                <a:t>  </a:t>
              </a:r>
              <a:r>
                <a:rPr lang="zh-CN" altLang="zh-CN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>
              <a:off x="3" y="1040"/>
              <a:ext cx="113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auto">
            <a:xfrm>
              <a:off x="63" y="1097"/>
              <a:ext cx="930" cy="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dirty="0">
                  <a:solidFill>
                    <a:schemeClr val="tx1"/>
                  </a:solidFill>
                </a:rPr>
                <a:t>(  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      </a:t>
              </a:r>
              <a:r>
                <a:rPr lang="zh-CN" altLang="zh-CN" dirty="0" smtClean="0">
                  <a:solidFill>
                    <a:schemeClr val="tx1"/>
                  </a:solidFill>
                </a:rPr>
                <a:t> </a:t>
              </a:r>
              <a:r>
                <a:rPr lang="zh-CN" altLang="zh-CN" dirty="0">
                  <a:solidFill>
                    <a:schemeClr val="tx1"/>
                  </a:solidFill>
                </a:rPr>
                <a:t>)</a:t>
              </a:r>
            </a:p>
          </p:txBody>
        </p:sp>
      </p:grp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1271836" y="814872"/>
            <a:ext cx="7620643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个圆作为单位“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1”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    是几分之几？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在图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中涂色表示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2987824" y="14847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2987824" y="18902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987824" y="1991911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右大括号 1"/>
          <p:cNvSpPr/>
          <p:nvPr/>
        </p:nvSpPr>
        <p:spPr>
          <a:xfrm rot="5400000">
            <a:off x="4007540" y="3142014"/>
            <a:ext cx="322943" cy="2364071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6"/>
          <p:cNvSpPr txBox="1"/>
          <p:nvPr/>
        </p:nvSpPr>
        <p:spPr>
          <a:xfrm>
            <a:off x="3921186" y="4537867"/>
            <a:ext cx="49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4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3923928" y="5368864"/>
            <a:ext cx="49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4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953" y="3317563"/>
            <a:ext cx="1301802" cy="2519917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24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74" t="25284" r="2319" b="41703"/>
          <a:stretch>
            <a:fillRect/>
          </a:stretch>
        </p:blipFill>
        <p:spPr bwMode="auto">
          <a:xfrm>
            <a:off x="251520" y="2122076"/>
            <a:ext cx="8799122" cy="123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654" t="24411" r="2669" b="39233"/>
          <a:stretch>
            <a:fillRect/>
          </a:stretch>
        </p:blipFill>
        <p:spPr bwMode="auto">
          <a:xfrm>
            <a:off x="5436096" y="2060848"/>
            <a:ext cx="3586245" cy="1360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98" t="24411" r="45755" b="39233"/>
          <a:stretch>
            <a:fillRect/>
          </a:stretch>
        </p:blipFill>
        <p:spPr bwMode="auto">
          <a:xfrm>
            <a:off x="2076332" y="2079885"/>
            <a:ext cx="2711692" cy="136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6" name="Picture 8" descr="24-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24411" r="79274" b="39233"/>
          <a:stretch>
            <a:fillRect/>
          </a:stretch>
        </p:blipFill>
        <p:spPr bwMode="auto">
          <a:xfrm>
            <a:off x="251520" y="2079886"/>
            <a:ext cx="1274514" cy="136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307" name="AutoShape 19"/>
          <p:cNvSpPr>
            <a:spLocks noChangeArrowheads="1"/>
          </p:cNvSpPr>
          <p:nvPr/>
        </p:nvSpPr>
        <p:spPr bwMode="auto">
          <a:xfrm>
            <a:off x="1187624" y="4832709"/>
            <a:ext cx="5524500" cy="756531"/>
          </a:xfrm>
          <a:prstGeom prst="round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sz="3200" dirty="0"/>
              <a:t>这些分数比</a:t>
            </a:r>
            <a:r>
              <a:rPr lang="zh-CN" altLang="zh-CN" sz="3200" dirty="0"/>
              <a:t>1</a:t>
            </a:r>
            <a:r>
              <a:rPr lang="zh-CN" sz="3200" dirty="0"/>
              <a:t>大还是比</a:t>
            </a:r>
            <a:r>
              <a:rPr lang="zh-CN" altLang="zh-CN" sz="3200" dirty="0"/>
              <a:t>1</a:t>
            </a:r>
            <a:r>
              <a:rPr lang="zh-CN" sz="3200" dirty="0"/>
              <a:t>小？</a:t>
            </a: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61604" y="74618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zh-CN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1285852" y="571480"/>
            <a:ext cx="7620643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个圆作为单位“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1”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）分别涂色表示下面各分数，并比较每个分数中分子和分母的大小。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510505" y="364502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510505" y="414818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0505" y="4249834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/>
          <p:cNvSpPr txBox="1"/>
          <p:nvPr/>
        </p:nvSpPr>
        <p:spPr>
          <a:xfrm>
            <a:off x="3174330" y="3665841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TextBox 17"/>
          <p:cNvSpPr txBox="1"/>
          <p:nvPr/>
        </p:nvSpPr>
        <p:spPr>
          <a:xfrm>
            <a:off x="3174330" y="4168997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174330" y="4270651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6"/>
          <p:cNvSpPr txBox="1"/>
          <p:nvPr/>
        </p:nvSpPr>
        <p:spPr>
          <a:xfrm>
            <a:off x="6897099" y="364502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11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7035218" y="414818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897099" y="4249834"/>
            <a:ext cx="64953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右大括号 34"/>
          <p:cNvSpPr/>
          <p:nvPr/>
        </p:nvSpPr>
        <p:spPr>
          <a:xfrm rot="5400000">
            <a:off x="3270706" y="2419950"/>
            <a:ext cx="322943" cy="2364071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大括号 35"/>
          <p:cNvSpPr/>
          <p:nvPr/>
        </p:nvSpPr>
        <p:spPr>
          <a:xfrm rot="5400000">
            <a:off x="7048498" y="1963944"/>
            <a:ext cx="283549" cy="3176399"/>
          </a:xfrm>
          <a:prstGeom prst="rightBrace">
            <a:avLst>
              <a:gd name="adj1" fmla="val 8333"/>
              <a:gd name="adj2" fmla="val 4958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8973" y="566298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比1大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bldLvl="0" animBg="1" autoUpdateAnimBg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2141</Words>
  <Application>WPS 演示</Application>
  <PresentationFormat>全屏显示(4:3)</PresentationFormat>
  <Paragraphs>744</Paragraphs>
  <Slides>46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723</cp:revision>
  <dcterms:created xsi:type="dcterms:W3CDTF">2015-11-21T07:20:00Z</dcterms:created>
  <dcterms:modified xsi:type="dcterms:W3CDTF">2021-11-01T05:32:40Z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