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74" r:id="rId2"/>
    <p:sldId id="441" r:id="rId3"/>
    <p:sldId id="449" r:id="rId4"/>
    <p:sldId id="450" r:id="rId5"/>
    <p:sldId id="451" r:id="rId6"/>
    <p:sldId id="452" r:id="rId7"/>
    <p:sldId id="455" r:id="rId8"/>
    <p:sldId id="453" r:id="rId9"/>
    <p:sldId id="457" r:id="rId10"/>
    <p:sldId id="459" r:id="rId11"/>
    <p:sldId id="458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81" r:id="rId29"/>
    <p:sldId id="477" r:id="rId30"/>
    <p:sldId id="478" r:id="rId31"/>
    <p:sldId id="479" r:id="rId32"/>
    <p:sldId id="480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5388" autoAdjust="0"/>
  </p:normalViewPr>
  <p:slideViewPr>
    <p:cSldViewPr>
      <p:cViewPr varScale="1">
        <p:scale>
          <a:sx n="85" d="100"/>
          <a:sy n="85" d="100"/>
        </p:scale>
        <p:origin x="-1278" y="-78"/>
      </p:cViewPr>
      <p:guideLst>
        <p:guide orient="horz" pos="2168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23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" Target="slide13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" Target="slide2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9.xml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5.emf"/><Relationship Id="rId4" Type="http://schemas.openxmlformats.org/officeDocument/2006/relationships/slide" Target="slide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39710" y="1494481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Calibri" panose="020F0502020204030204" pitchFamily="34" charset="0"/>
              </a:rPr>
              <a:t>4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分数的意义和性质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77328" y="3220622"/>
            <a:ext cx="5846472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altLang="zh-CN" sz="440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   </a:t>
            </a:r>
            <a:r>
              <a:rPr lang="zh-CN" altLang="en-US" sz="440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</a:t>
            </a:r>
            <a:r>
              <a:rPr lang="zh-CN" altLang="en-US" sz="440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和小数的互化</a:t>
            </a:r>
            <a:endParaRPr lang="zh-CN" altLang="en-US" sz="44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5536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17778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ChangeArrowheads="1"/>
          </p:cNvSpPr>
          <p:nvPr/>
        </p:nvSpPr>
        <p:spPr bwMode="auto">
          <a:xfrm>
            <a:off x="38647" y="763048"/>
            <a:ext cx="1223963" cy="71913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例2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331640" y="579081"/>
            <a:ext cx="722379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把   、    、 、  、  、  化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成小数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（除不尽的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保留两位小数）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2014189" y="2138982"/>
            <a:ext cx="15124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=2÷9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2120767" y="3181982"/>
            <a:ext cx="16555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5÷14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6" name="Text Box 4"/>
          <p:cNvSpPr txBox="1">
            <a:spLocks noChangeArrowheads="1"/>
          </p:cNvSpPr>
          <p:nvPr/>
        </p:nvSpPr>
        <p:spPr bwMode="auto">
          <a:xfrm>
            <a:off x="323528" y="3995374"/>
            <a:ext cx="8136904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ea typeface="楷体_GB2312" pitchFamily="49" charset="-122"/>
              </a:rPr>
              <a:t>        用</a:t>
            </a:r>
            <a:r>
              <a:rPr lang="zh-CN" altLang="en-US" sz="3200" dirty="0">
                <a:ea typeface="楷体_GB2312" pitchFamily="49" charset="-122"/>
              </a:rPr>
              <a:t>分子除以分母除不尽时，可以根据需要按“</a:t>
            </a:r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四舍五入</a:t>
            </a:r>
            <a:r>
              <a:rPr lang="zh-CN" altLang="en-US" sz="3200" dirty="0">
                <a:ea typeface="楷体_GB2312" pitchFamily="49" charset="-122"/>
              </a:rPr>
              <a:t>”法保留几位小数。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1959594" y="40466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1824815" y="81013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899673" y="913267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6"/>
          <p:cNvSpPr txBox="1"/>
          <p:nvPr/>
        </p:nvSpPr>
        <p:spPr>
          <a:xfrm>
            <a:off x="2832927" y="42031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" name="TextBox 17"/>
          <p:cNvSpPr txBox="1"/>
          <p:nvPr/>
        </p:nvSpPr>
        <p:spPr>
          <a:xfrm>
            <a:off x="2695559" y="825790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770417" y="928920"/>
            <a:ext cx="73017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6"/>
          <p:cNvSpPr txBox="1"/>
          <p:nvPr/>
        </p:nvSpPr>
        <p:spPr>
          <a:xfrm>
            <a:off x="3863216" y="42927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TextBox 17"/>
          <p:cNvSpPr txBox="1"/>
          <p:nvPr/>
        </p:nvSpPr>
        <p:spPr>
          <a:xfrm>
            <a:off x="3865096" y="83475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843889" y="937881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6"/>
          <p:cNvSpPr txBox="1"/>
          <p:nvPr/>
        </p:nvSpPr>
        <p:spPr>
          <a:xfrm>
            <a:off x="4588422" y="42031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TextBox 17"/>
          <p:cNvSpPr txBox="1"/>
          <p:nvPr/>
        </p:nvSpPr>
        <p:spPr>
          <a:xfrm>
            <a:off x="4494237" y="82579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569095" y="928920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6"/>
          <p:cNvSpPr txBox="1"/>
          <p:nvPr/>
        </p:nvSpPr>
        <p:spPr>
          <a:xfrm>
            <a:off x="5468238" y="41165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TextBox 17"/>
          <p:cNvSpPr txBox="1"/>
          <p:nvPr/>
        </p:nvSpPr>
        <p:spPr>
          <a:xfrm>
            <a:off x="5487986" y="81713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448911" y="920261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16"/>
          <p:cNvSpPr txBox="1"/>
          <p:nvPr/>
        </p:nvSpPr>
        <p:spPr>
          <a:xfrm>
            <a:off x="6208066" y="40466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7" name="TextBox 17"/>
          <p:cNvSpPr txBox="1"/>
          <p:nvPr/>
        </p:nvSpPr>
        <p:spPr>
          <a:xfrm>
            <a:off x="6083539" y="81013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158397" y="913267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665414" y="3170358"/>
            <a:ext cx="18101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≈ 0.36</a:t>
            </a:r>
            <a:endParaRPr lang="en-US" altLang="zh-CN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8897" y="2161718"/>
            <a:ext cx="18101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≈ 0.22</a:t>
            </a:r>
            <a:endParaRPr lang="en-US" altLang="zh-CN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5" name="TextBox 16"/>
          <p:cNvSpPr txBox="1"/>
          <p:nvPr/>
        </p:nvSpPr>
        <p:spPr>
          <a:xfrm>
            <a:off x="1618932" y="198884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6" name="TextBox 17"/>
          <p:cNvSpPr txBox="1"/>
          <p:nvPr/>
        </p:nvSpPr>
        <p:spPr>
          <a:xfrm>
            <a:off x="1638680" y="239431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1599605" y="2497443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16"/>
          <p:cNvSpPr txBox="1"/>
          <p:nvPr/>
        </p:nvSpPr>
        <p:spPr>
          <a:xfrm>
            <a:off x="1611390" y="299695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9" name="TextBox 17"/>
          <p:cNvSpPr txBox="1"/>
          <p:nvPr/>
        </p:nvSpPr>
        <p:spPr>
          <a:xfrm>
            <a:off x="1486863" y="340242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1561721" y="3505555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323528" y="5040470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    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保留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两位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小数</a:t>
            </a:r>
            <a:r>
              <a:rPr lang="en-US" altLang="zh-CN" sz="3200" dirty="0">
                <a:solidFill>
                  <a:srgbClr val="000000"/>
                </a:solidFill>
                <a:latin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先除到小数点后面的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第三位</a:t>
            </a:r>
            <a:r>
              <a:rPr lang="en-US" altLang="zh-CN" sz="3200" dirty="0">
                <a:solidFill>
                  <a:srgbClr val="000000"/>
                </a:solidFill>
                <a:latin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再根据“四舍五入”法保留两位小数。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 bldLvl="0" autoUpdateAnimBg="0"/>
      <p:bldP spid="12304" grpId="0" bldLvl="0" autoUpdateAnimBg="0"/>
      <p:bldP spid="12306" grpId="0" autoUpdateAnimBg="0"/>
      <p:bldP spid="5" grpId="0"/>
      <p:bldP spid="6" grpId="0"/>
      <p:bldP spid="55" grpId="0"/>
      <p:bldP spid="56" grpId="0"/>
      <p:bldP spid="58" grpId="0"/>
      <p:bldP spid="59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ChangeArrowheads="1"/>
          </p:cNvSpPr>
          <p:nvPr/>
        </p:nvSpPr>
        <p:spPr bwMode="auto">
          <a:xfrm>
            <a:off x="38647" y="763048"/>
            <a:ext cx="1223963" cy="71913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例2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331640" y="579081"/>
            <a:ext cx="722379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把   、    、 、  、  、  化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成小数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（除不尽的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保留两位小数）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1256894" y="3138280"/>
            <a:ext cx="17133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=3÷4             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1174767" y="4237387"/>
            <a:ext cx="15124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=2÷9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5626282" y="2268164"/>
            <a:ext cx="20153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0.39           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5499891" y="3138280"/>
            <a:ext cx="19176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</a:t>
            </a:r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9÷40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5578117" y="4234375"/>
            <a:ext cx="16555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5÷14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1262610" y="2182528"/>
            <a:ext cx="16861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0.7           </a:t>
            </a:r>
          </a:p>
        </p:txBody>
      </p:sp>
      <p:sp>
        <p:nvSpPr>
          <p:cNvPr id="12306" name="Text Box 4"/>
          <p:cNvSpPr txBox="1">
            <a:spLocks noChangeArrowheads="1"/>
          </p:cNvSpPr>
          <p:nvPr/>
        </p:nvSpPr>
        <p:spPr bwMode="auto">
          <a:xfrm>
            <a:off x="650628" y="5139594"/>
            <a:ext cx="7953820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ea typeface="楷体_GB2312" pitchFamily="49" charset="-122"/>
              </a:rPr>
              <a:t>        用</a:t>
            </a:r>
            <a:r>
              <a:rPr lang="zh-CN" altLang="en-US" sz="3200" dirty="0">
                <a:ea typeface="楷体_GB2312" pitchFamily="49" charset="-122"/>
              </a:rPr>
              <a:t>分子除以分母除不尽时，可以根据需要按“</a:t>
            </a:r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四舍五入</a:t>
            </a:r>
            <a:r>
              <a:rPr lang="zh-CN" altLang="en-US" sz="3200" dirty="0">
                <a:ea typeface="楷体_GB2312" pitchFamily="49" charset="-122"/>
              </a:rPr>
              <a:t>”法保留几位小数。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1959594" y="40466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1824815" y="81013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899673" y="913267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6"/>
          <p:cNvSpPr txBox="1"/>
          <p:nvPr/>
        </p:nvSpPr>
        <p:spPr>
          <a:xfrm>
            <a:off x="2832927" y="42031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" name="TextBox 17"/>
          <p:cNvSpPr txBox="1"/>
          <p:nvPr/>
        </p:nvSpPr>
        <p:spPr>
          <a:xfrm>
            <a:off x="2695559" y="825790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770417" y="928920"/>
            <a:ext cx="73017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6"/>
          <p:cNvSpPr txBox="1"/>
          <p:nvPr/>
        </p:nvSpPr>
        <p:spPr>
          <a:xfrm>
            <a:off x="3863216" y="42927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TextBox 17"/>
          <p:cNvSpPr txBox="1"/>
          <p:nvPr/>
        </p:nvSpPr>
        <p:spPr>
          <a:xfrm>
            <a:off x="3865096" y="83475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843889" y="937881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6"/>
          <p:cNvSpPr txBox="1"/>
          <p:nvPr/>
        </p:nvSpPr>
        <p:spPr>
          <a:xfrm>
            <a:off x="4588422" y="42031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TextBox 17"/>
          <p:cNvSpPr txBox="1"/>
          <p:nvPr/>
        </p:nvSpPr>
        <p:spPr>
          <a:xfrm>
            <a:off x="4494237" y="82579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569095" y="928920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6"/>
          <p:cNvSpPr txBox="1"/>
          <p:nvPr/>
        </p:nvSpPr>
        <p:spPr>
          <a:xfrm>
            <a:off x="5468238" y="41165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TextBox 17"/>
          <p:cNvSpPr txBox="1"/>
          <p:nvPr/>
        </p:nvSpPr>
        <p:spPr>
          <a:xfrm>
            <a:off x="5487986" y="81713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448911" y="920261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16"/>
          <p:cNvSpPr txBox="1"/>
          <p:nvPr/>
        </p:nvSpPr>
        <p:spPr>
          <a:xfrm>
            <a:off x="6208066" y="40466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7" name="TextBox 17"/>
          <p:cNvSpPr txBox="1"/>
          <p:nvPr/>
        </p:nvSpPr>
        <p:spPr>
          <a:xfrm>
            <a:off x="6083539" y="81013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158397" y="913267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557951" y="3196675"/>
            <a:ext cx="1811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0.75 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7122764" y="4222751"/>
            <a:ext cx="18101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≈ 0.36</a:t>
            </a:r>
            <a:endParaRPr lang="en-US" altLang="zh-CN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49475" y="4260123"/>
            <a:ext cx="18101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≈ 0.22</a:t>
            </a:r>
            <a:endParaRPr lang="en-US" altLang="zh-CN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27884" y="3186377"/>
            <a:ext cx="1811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0.225</a:t>
            </a:r>
            <a:endParaRPr lang="zh-CN" altLang="en-US" sz="3600" dirty="0"/>
          </a:p>
        </p:txBody>
      </p:sp>
      <p:sp>
        <p:nvSpPr>
          <p:cNvPr id="43" name="TextBox 16"/>
          <p:cNvSpPr txBox="1"/>
          <p:nvPr/>
        </p:nvSpPr>
        <p:spPr>
          <a:xfrm>
            <a:off x="834168" y="204490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4" name="TextBox 17"/>
          <p:cNvSpPr txBox="1"/>
          <p:nvPr/>
        </p:nvSpPr>
        <p:spPr>
          <a:xfrm>
            <a:off x="699389" y="245037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74247" y="2553505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16"/>
          <p:cNvSpPr txBox="1"/>
          <p:nvPr/>
        </p:nvSpPr>
        <p:spPr>
          <a:xfrm>
            <a:off x="4979876" y="212791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7" name="TextBox 17"/>
          <p:cNvSpPr txBox="1"/>
          <p:nvPr/>
        </p:nvSpPr>
        <p:spPr>
          <a:xfrm>
            <a:off x="4842508" y="2533389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4917366" y="2636519"/>
            <a:ext cx="73017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16"/>
          <p:cNvSpPr txBox="1"/>
          <p:nvPr/>
        </p:nvSpPr>
        <p:spPr>
          <a:xfrm>
            <a:off x="805518" y="299871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0" name="TextBox 17"/>
          <p:cNvSpPr txBox="1"/>
          <p:nvPr/>
        </p:nvSpPr>
        <p:spPr>
          <a:xfrm>
            <a:off x="807398" y="340419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786191" y="3507321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16"/>
          <p:cNvSpPr txBox="1"/>
          <p:nvPr/>
        </p:nvSpPr>
        <p:spPr>
          <a:xfrm>
            <a:off x="5042594" y="298689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3" name="TextBox 17"/>
          <p:cNvSpPr txBox="1"/>
          <p:nvPr/>
        </p:nvSpPr>
        <p:spPr>
          <a:xfrm>
            <a:off x="4948409" y="3392369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023267" y="3495499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16"/>
          <p:cNvSpPr txBox="1"/>
          <p:nvPr/>
        </p:nvSpPr>
        <p:spPr>
          <a:xfrm>
            <a:off x="779510" y="408724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6" name="TextBox 17"/>
          <p:cNvSpPr txBox="1"/>
          <p:nvPr/>
        </p:nvSpPr>
        <p:spPr>
          <a:xfrm>
            <a:off x="799258" y="449271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760183" y="4595848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16"/>
          <p:cNvSpPr txBox="1"/>
          <p:nvPr/>
        </p:nvSpPr>
        <p:spPr>
          <a:xfrm>
            <a:off x="5068740" y="404934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9" name="TextBox 17"/>
          <p:cNvSpPr txBox="1"/>
          <p:nvPr/>
        </p:nvSpPr>
        <p:spPr>
          <a:xfrm>
            <a:off x="4944213" y="4454818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5019071" y="4557948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/>
      <p:bldP spid="12301" grpId="0"/>
      <p:bldP spid="12302" grpId="0"/>
      <p:bldP spid="12303" grpId="0"/>
      <p:bldP spid="12304" grpId="0"/>
      <p:bldP spid="12305" grpId="0"/>
      <p:bldP spid="12306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167844" y="1556792"/>
            <a:ext cx="2376264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</a:rPr>
              <a:t>一般方法</a:t>
            </a:r>
            <a:r>
              <a:rPr lang="en-US" altLang="zh-CN" sz="3600" dirty="0" smtClean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2" name="双波形 1"/>
          <p:cNvSpPr/>
          <p:nvPr/>
        </p:nvSpPr>
        <p:spPr>
          <a:xfrm>
            <a:off x="1475656" y="692696"/>
            <a:ext cx="5760640" cy="792088"/>
          </a:xfrm>
          <a:prstGeom prst="double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分数化成小数的方法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059832" y="3573016"/>
            <a:ext cx="2448272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 </a:t>
            </a:r>
            <a:r>
              <a:rPr lang="zh-CN" altLang="en-US" sz="3600" dirty="0" smtClean="0">
                <a:solidFill>
                  <a:schemeClr val="tx1"/>
                </a:solidFill>
              </a:rPr>
              <a:t>特殊方法：</a:t>
            </a:r>
            <a:endParaRPr lang="zh-CN" altLang="zh-CN" sz="3600" dirty="0">
              <a:solidFill>
                <a:schemeClr val="tx1"/>
              </a:solidFill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04528" y="4077072"/>
            <a:ext cx="824393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600" dirty="0"/>
              <a:t>①分母是</a:t>
            </a:r>
            <a:r>
              <a:rPr lang="en-US" altLang="zh-CN" sz="3600" dirty="0"/>
              <a:t>10,100,1000,…</a:t>
            </a:r>
            <a:r>
              <a:rPr lang="zh-CN" altLang="en-US" sz="3600" dirty="0"/>
              <a:t>时</a:t>
            </a:r>
            <a:r>
              <a:rPr lang="en-US" altLang="zh-CN" sz="3600" dirty="0"/>
              <a:t>,</a:t>
            </a:r>
            <a:r>
              <a:rPr lang="zh-CN" altLang="en-US" sz="3600" dirty="0"/>
              <a:t>直接写成小数。</a:t>
            </a:r>
            <a:endParaRPr lang="zh-CN" altLang="zh-CN" sz="3600" dirty="0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683568" y="2326733"/>
            <a:ext cx="8208912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600" dirty="0" smtClean="0"/>
              <a:t>         用</a:t>
            </a:r>
            <a:r>
              <a:rPr lang="zh-CN" altLang="en-US" sz="3600" dirty="0"/>
              <a:t>分子</a:t>
            </a:r>
            <a:r>
              <a:rPr lang="en-US" altLang="zh-CN" sz="3600" dirty="0"/>
              <a:t>÷</a:t>
            </a:r>
            <a:r>
              <a:rPr lang="zh-CN" altLang="en-US" sz="3600" dirty="0"/>
              <a:t>分母</a:t>
            </a:r>
            <a:r>
              <a:rPr lang="en-US" altLang="zh-CN" sz="3600" dirty="0"/>
              <a:t>(</a:t>
            </a:r>
            <a:r>
              <a:rPr lang="zh-CN" altLang="en-US" sz="3600" dirty="0"/>
              <a:t>除不尽</a:t>
            </a:r>
            <a:r>
              <a:rPr lang="zh-CN" altLang="en-US" sz="3600" dirty="0" smtClean="0"/>
              <a:t>时按要求</a:t>
            </a:r>
            <a:r>
              <a:rPr lang="zh-CN" altLang="en-US" sz="3600" dirty="0"/>
              <a:t>保留几位小数</a:t>
            </a:r>
            <a:r>
              <a:rPr lang="en-US" altLang="zh-CN" sz="3600" dirty="0"/>
              <a:t>)</a:t>
            </a:r>
            <a:r>
              <a:rPr lang="zh-CN" altLang="en-US" sz="3600" dirty="0"/>
              <a:t>。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39552" y="4869160"/>
            <a:ext cx="8243936" cy="1479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/>
              <a:t>②分母是</a:t>
            </a:r>
            <a:r>
              <a:rPr lang="en-US" altLang="zh-CN" sz="3600" dirty="0"/>
              <a:t>10,100,1000,…</a:t>
            </a:r>
            <a:r>
              <a:rPr lang="zh-CN" altLang="en-US" sz="3600" dirty="0"/>
              <a:t>的因数时</a:t>
            </a:r>
            <a:r>
              <a:rPr lang="en-US" altLang="zh-CN" sz="3600" dirty="0"/>
              <a:t>,</a:t>
            </a:r>
            <a:r>
              <a:rPr lang="zh-CN" altLang="en-US" sz="3600" dirty="0"/>
              <a:t>可化成分母是</a:t>
            </a:r>
            <a:r>
              <a:rPr lang="en-US" altLang="zh-CN" sz="3600" dirty="0"/>
              <a:t>10,100,1000,…</a:t>
            </a:r>
            <a:r>
              <a:rPr lang="zh-CN" altLang="en-US" sz="3600" dirty="0"/>
              <a:t>的分数</a:t>
            </a:r>
            <a:r>
              <a:rPr lang="en-US" altLang="zh-CN" sz="3600" dirty="0"/>
              <a:t>,</a:t>
            </a:r>
            <a:r>
              <a:rPr lang="zh-CN" altLang="en-US" sz="3600" dirty="0"/>
              <a:t>再写成小数。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utoUpdateAnimBg="0"/>
      <p:bldP spid="4" grpId="0" bldLvl="0" autoUpdateAnimBg="0"/>
      <p:bldP spid="5" grpId="0" bldLvl="0" autoUpdateAnimBg="0"/>
      <p:bldP spid="6" grpId="0" bldLvl="0" autoUpdateAnimBg="0"/>
      <p:bldP spid="7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2276872"/>
            <a:ext cx="8442201" cy="60132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107505" y="907552"/>
            <a:ext cx="903649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0.7 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     、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0.25 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       、     、       这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6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个数按从小到大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的顺序排列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起来。</a:t>
            </a:r>
          </a:p>
        </p:txBody>
      </p:sp>
      <p:grpSp>
        <p:nvGrpSpPr>
          <p:cNvPr id="16395" name="Group 11"/>
          <p:cNvGrpSpPr/>
          <p:nvPr/>
        </p:nvGrpSpPr>
        <p:grpSpPr bwMode="auto">
          <a:xfrm>
            <a:off x="1774999" y="908337"/>
            <a:ext cx="780461" cy="973138"/>
            <a:chOff x="4007" y="1277"/>
            <a:chExt cx="318" cy="613"/>
          </a:xfrm>
        </p:grpSpPr>
        <p:sp>
          <p:nvSpPr>
            <p:cNvPr id="16396" name="Text Box 12"/>
            <p:cNvSpPr txBox="1">
              <a:spLocks noChangeArrowheads="1"/>
            </p:cNvSpPr>
            <p:nvPr/>
          </p:nvSpPr>
          <p:spPr bwMode="auto">
            <a:xfrm>
              <a:off x="4007" y="1522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10</a:t>
              </a:r>
            </a:p>
          </p:txBody>
        </p:sp>
        <p:sp>
          <p:nvSpPr>
            <p:cNvPr id="16397" name="Text Box 13"/>
            <p:cNvSpPr txBox="1">
              <a:spLocks noChangeArrowheads="1"/>
            </p:cNvSpPr>
            <p:nvPr/>
          </p:nvSpPr>
          <p:spPr bwMode="auto">
            <a:xfrm>
              <a:off x="4063" y="1277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9</a:t>
              </a:r>
            </a:p>
          </p:txBody>
        </p:sp>
        <p:sp>
          <p:nvSpPr>
            <p:cNvPr id="16398" name="Line 14"/>
            <p:cNvSpPr>
              <a:spLocks noChangeShapeType="1"/>
            </p:cNvSpPr>
            <p:nvPr/>
          </p:nvSpPr>
          <p:spPr bwMode="auto">
            <a:xfrm>
              <a:off x="4011" y="1562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6399" name="Group 15"/>
          <p:cNvGrpSpPr/>
          <p:nvPr/>
        </p:nvGrpSpPr>
        <p:grpSpPr bwMode="auto">
          <a:xfrm>
            <a:off x="3714744" y="928670"/>
            <a:ext cx="1310585" cy="1011238"/>
            <a:chOff x="3734" y="2835"/>
            <a:chExt cx="534" cy="637"/>
          </a:xfrm>
        </p:grpSpPr>
        <p:sp>
          <p:nvSpPr>
            <p:cNvPr id="16400" name="Text Box 16"/>
            <p:cNvSpPr txBox="1">
              <a:spLocks noChangeArrowheads="1"/>
            </p:cNvSpPr>
            <p:nvPr/>
          </p:nvSpPr>
          <p:spPr bwMode="auto">
            <a:xfrm>
              <a:off x="3734" y="3104"/>
              <a:ext cx="45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100</a:t>
              </a:r>
            </a:p>
          </p:txBody>
        </p:sp>
        <p:sp>
          <p:nvSpPr>
            <p:cNvPr id="16401" name="Text Box 17"/>
            <p:cNvSpPr txBox="1">
              <a:spLocks noChangeArrowheads="1"/>
            </p:cNvSpPr>
            <p:nvPr/>
          </p:nvSpPr>
          <p:spPr bwMode="auto">
            <a:xfrm>
              <a:off x="3791" y="2835"/>
              <a:ext cx="47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43</a:t>
              </a:r>
            </a:p>
          </p:txBody>
        </p:sp>
        <p:sp>
          <p:nvSpPr>
            <p:cNvPr id="16402" name="Line 18"/>
            <p:cNvSpPr>
              <a:spLocks noChangeShapeType="1"/>
            </p:cNvSpPr>
            <p:nvPr/>
          </p:nvSpPr>
          <p:spPr bwMode="auto">
            <a:xfrm>
              <a:off x="3781" y="3144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6403" name="Group 19"/>
          <p:cNvGrpSpPr/>
          <p:nvPr/>
        </p:nvGrpSpPr>
        <p:grpSpPr bwMode="auto">
          <a:xfrm>
            <a:off x="4857752" y="928670"/>
            <a:ext cx="780461" cy="939800"/>
            <a:chOff x="4008" y="1298"/>
            <a:chExt cx="318" cy="592"/>
          </a:xfrm>
        </p:grpSpPr>
        <p:sp>
          <p:nvSpPr>
            <p:cNvPr id="16404" name="Text Box 20"/>
            <p:cNvSpPr txBox="1">
              <a:spLocks noChangeArrowheads="1"/>
            </p:cNvSpPr>
            <p:nvPr/>
          </p:nvSpPr>
          <p:spPr bwMode="auto">
            <a:xfrm>
              <a:off x="4008" y="1522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25</a:t>
              </a:r>
            </a:p>
          </p:txBody>
        </p:sp>
        <p:sp>
          <p:nvSpPr>
            <p:cNvPr id="16405" name="Text Box 21"/>
            <p:cNvSpPr txBox="1">
              <a:spLocks noChangeArrowheads="1"/>
            </p:cNvSpPr>
            <p:nvPr/>
          </p:nvSpPr>
          <p:spPr bwMode="auto">
            <a:xfrm>
              <a:off x="4032" y="1298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7</a:t>
              </a:r>
            </a:p>
          </p:txBody>
        </p:sp>
        <p:sp>
          <p:nvSpPr>
            <p:cNvPr id="16406" name="Line 22"/>
            <p:cNvSpPr>
              <a:spLocks noChangeShapeType="1"/>
            </p:cNvSpPr>
            <p:nvPr/>
          </p:nvSpPr>
          <p:spPr bwMode="auto">
            <a:xfrm>
              <a:off x="4011" y="1562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6407" name="Group 23"/>
          <p:cNvGrpSpPr/>
          <p:nvPr/>
        </p:nvGrpSpPr>
        <p:grpSpPr bwMode="auto">
          <a:xfrm>
            <a:off x="6002351" y="840951"/>
            <a:ext cx="780461" cy="1003300"/>
            <a:chOff x="2932" y="1443"/>
            <a:chExt cx="318" cy="632"/>
          </a:xfrm>
        </p:grpSpPr>
        <p:sp>
          <p:nvSpPr>
            <p:cNvPr id="16408" name="Text Box 24"/>
            <p:cNvSpPr txBox="1">
              <a:spLocks noChangeArrowheads="1"/>
            </p:cNvSpPr>
            <p:nvPr/>
          </p:nvSpPr>
          <p:spPr bwMode="auto">
            <a:xfrm>
              <a:off x="2932" y="1707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47</a:t>
              </a:r>
            </a:p>
          </p:txBody>
        </p:sp>
        <p:sp>
          <p:nvSpPr>
            <p:cNvPr id="16409" name="Text Box 25"/>
            <p:cNvSpPr txBox="1">
              <a:spLocks noChangeArrowheads="1"/>
            </p:cNvSpPr>
            <p:nvPr/>
          </p:nvSpPr>
          <p:spPr bwMode="auto">
            <a:xfrm>
              <a:off x="2937" y="1443"/>
              <a:ext cx="30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13</a:t>
              </a:r>
            </a:p>
          </p:txBody>
        </p:sp>
        <p:sp>
          <p:nvSpPr>
            <p:cNvPr id="16410" name="Line 26"/>
            <p:cNvSpPr>
              <a:spLocks noChangeShapeType="1"/>
            </p:cNvSpPr>
            <p:nvPr/>
          </p:nvSpPr>
          <p:spPr bwMode="auto">
            <a:xfrm>
              <a:off x="2936" y="1747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6438" name="Group 54"/>
          <p:cNvGrpSpPr/>
          <p:nvPr/>
        </p:nvGrpSpPr>
        <p:grpSpPr bwMode="auto">
          <a:xfrm>
            <a:off x="943364" y="3429277"/>
            <a:ext cx="2466549" cy="1538289"/>
            <a:chOff x="877" y="1550"/>
            <a:chExt cx="1005" cy="969"/>
          </a:xfrm>
        </p:grpSpPr>
        <p:grpSp>
          <p:nvGrpSpPr>
            <p:cNvPr id="16411" name="Group 27"/>
            <p:cNvGrpSpPr/>
            <p:nvPr/>
          </p:nvGrpSpPr>
          <p:grpSpPr bwMode="auto">
            <a:xfrm>
              <a:off x="877" y="1550"/>
              <a:ext cx="332" cy="969"/>
              <a:chOff x="3969" y="1232"/>
              <a:chExt cx="318" cy="969"/>
            </a:xfrm>
          </p:grpSpPr>
          <p:sp>
            <p:nvSpPr>
              <p:cNvPr id="16412" name="Text Box 28"/>
              <p:cNvSpPr txBox="1">
                <a:spLocks noChangeArrowheads="1"/>
              </p:cNvSpPr>
              <p:nvPr/>
            </p:nvSpPr>
            <p:spPr bwMode="auto">
              <a:xfrm>
                <a:off x="3969" y="1522"/>
                <a:ext cx="318" cy="6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FF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6413" name="Text Box 29"/>
              <p:cNvSpPr txBox="1">
                <a:spLocks noChangeArrowheads="1"/>
              </p:cNvSpPr>
              <p:nvPr/>
            </p:nvSpPr>
            <p:spPr bwMode="auto">
              <a:xfrm>
                <a:off x="4025" y="1232"/>
                <a:ext cx="227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9</a:t>
                </a:r>
              </a:p>
            </p:txBody>
          </p:sp>
          <p:sp>
            <p:nvSpPr>
              <p:cNvPr id="16414" name="Line 30"/>
              <p:cNvSpPr>
                <a:spLocks noChangeShapeType="1"/>
              </p:cNvSpPr>
              <p:nvPr/>
            </p:nvSpPr>
            <p:spPr bwMode="auto">
              <a:xfrm>
                <a:off x="4011" y="1562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/>
              </a:p>
            </p:txBody>
          </p:sp>
        </p:grpSp>
        <p:sp>
          <p:nvSpPr>
            <p:cNvPr id="16415" name="Text Box 31"/>
            <p:cNvSpPr txBox="1">
              <a:spLocks noChangeArrowheads="1"/>
            </p:cNvSpPr>
            <p:nvPr/>
          </p:nvSpPr>
          <p:spPr bwMode="auto">
            <a:xfrm>
              <a:off x="1126" y="1706"/>
              <a:ext cx="756" cy="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FF0000"/>
                  </a:solidFill>
                </a:rPr>
                <a:t>﹦</a:t>
              </a:r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</a:rPr>
                <a:t>0</a:t>
              </a:r>
              <a:r>
                <a:rPr lang="en-US" altLang="zh-CN" sz="3200">
                  <a:solidFill>
                    <a:srgbClr val="FF0000"/>
                  </a:solidFill>
                  <a:latin typeface="宋体" panose="02010600030101010101" pitchFamily="2" charset="-122"/>
                </a:rPr>
                <a:t>.</a:t>
              </a:r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</a:rPr>
                <a:t>9</a:t>
              </a:r>
            </a:p>
          </p:txBody>
        </p:sp>
      </p:grpSp>
      <p:grpSp>
        <p:nvGrpSpPr>
          <p:cNvPr id="16437" name="Group 53"/>
          <p:cNvGrpSpPr/>
          <p:nvPr/>
        </p:nvGrpSpPr>
        <p:grpSpPr bwMode="auto">
          <a:xfrm>
            <a:off x="4723764" y="3356992"/>
            <a:ext cx="2444461" cy="1546226"/>
            <a:chOff x="2065" y="1499"/>
            <a:chExt cx="996" cy="974"/>
          </a:xfrm>
        </p:grpSpPr>
        <p:grpSp>
          <p:nvGrpSpPr>
            <p:cNvPr id="16416" name="Group 32"/>
            <p:cNvGrpSpPr/>
            <p:nvPr/>
          </p:nvGrpSpPr>
          <p:grpSpPr bwMode="auto">
            <a:xfrm>
              <a:off x="2065" y="1499"/>
              <a:ext cx="532" cy="974"/>
              <a:chOff x="3696" y="2809"/>
              <a:chExt cx="534" cy="974"/>
            </a:xfrm>
          </p:grpSpPr>
          <p:sp>
            <p:nvSpPr>
              <p:cNvPr id="16417" name="Text Box 33"/>
              <p:cNvSpPr txBox="1">
                <a:spLocks noChangeArrowheads="1"/>
              </p:cNvSpPr>
              <p:nvPr/>
            </p:nvSpPr>
            <p:spPr bwMode="auto">
              <a:xfrm>
                <a:off x="3696" y="3104"/>
                <a:ext cx="450" cy="6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FF0000"/>
                    </a:solidFill>
                    <a:latin typeface="Arial" panose="020B0604020202020204" pitchFamily="34" charset="0"/>
                  </a:rPr>
                  <a:t>100</a:t>
                </a:r>
              </a:p>
            </p:txBody>
          </p:sp>
          <p:sp>
            <p:nvSpPr>
              <p:cNvPr id="16418" name="Text Box 34"/>
              <p:cNvSpPr txBox="1">
                <a:spLocks noChangeArrowheads="1"/>
              </p:cNvSpPr>
              <p:nvPr/>
            </p:nvSpPr>
            <p:spPr bwMode="auto">
              <a:xfrm>
                <a:off x="3753" y="2809"/>
                <a:ext cx="477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43</a:t>
                </a:r>
              </a:p>
            </p:txBody>
          </p:sp>
          <p:sp>
            <p:nvSpPr>
              <p:cNvPr id="16419" name="Line 35"/>
              <p:cNvSpPr>
                <a:spLocks noChangeShapeType="1"/>
              </p:cNvSpPr>
              <p:nvPr/>
            </p:nvSpPr>
            <p:spPr bwMode="auto">
              <a:xfrm>
                <a:off x="3781" y="3144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/>
              </a:p>
            </p:txBody>
          </p:sp>
        </p:grpSp>
        <p:sp>
          <p:nvSpPr>
            <p:cNvPr id="16420" name="Text Box 36"/>
            <p:cNvSpPr txBox="1">
              <a:spLocks noChangeArrowheads="1"/>
            </p:cNvSpPr>
            <p:nvPr/>
          </p:nvSpPr>
          <p:spPr bwMode="auto">
            <a:xfrm>
              <a:off x="2337" y="1655"/>
              <a:ext cx="724" cy="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</a:rPr>
                <a:t>﹦</a:t>
              </a: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0</a:t>
              </a:r>
              <a:r>
                <a:rPr lang="en-US" altLang="zh-CN" sz="32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.</a:t>
              </a: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43</a:t>
              </a:r>
            </a:p>
          </p:txBody>
        </p:sp>
      </p:grpSp>
      <p:grpSp>
        <p:nvGrpSpPr>
          <p:cNvPr id="16426" name="Group 42"/>
          <p:cNvGrpSpPr/>
          <p:nvPr/>
        </p:nvGrpSpPr>
        <p:grpSpPr bwMode="auto">
          <a:xfrm>
            <a:off x="909010" y="4293276"/>
            <a:ext cx="3880214" cy="1552576"/>
            <a:chOff x="936" y="2030"/>
            <a:chExt cx="1581" cy="978"/>
          </a:xfrm>
        </p:grpSpPr>
        <p:grpSp>
          <p:nvGrpSpPr>
            <p:cNvPr id="16421" name="Group 37"/>
            <p:cNvGrpSpPr/>
            <p:nvPr/>
          </p:nvGrpSpPr>
          <p:grpSpPr bwMode="auto">
            <a:xfrm>
              <a:off x="936" y="2030"/>
              <a:ext cx="318" cy="978"/>
              <a:chOff x="3969" y="1209"/>
              <a:chExt cx="318" cy="1022"/>
            </a:xfrm>
          </p:grpSpPr>
          <p:sp>
            <p:nvSpPr>
              <p:cNvPr id="16422" name="Text Box 38"/>
              <p:cNvSpPr txBox="1">
                <a:spLocks noChangeArrowheads="1"/>
              </p:cNvSpPr>
              <p:nvPr/>
            </p:nvSpPr>
            <p:spPr bwMode="auto">
              <a:xfrm>
                <a:off x="3969" y="1522"/>
                <a:ext cx="318" cy="7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FF0000"/>
                    </a:solidFill>
                    <a:latin typeface="Arial" panose="020B0604020202020204" pitchFamily="34" charset="0"/>
                  </a:rPr>
                  <a:t>25</a:t>
                </a:r>
              </a:p>
            </p:txBody>
          </p:sp>
          <p:sp>
            <p:nvSpPr>
              <p:cNvPr id="16423" name="Text Box 39"/>
              <p:cNvSpPr txBox="1">
                <a:spLocks noChangeArrowheads="1"/>
              </p:cNvSpPr>
              <p:nvPr/>
            </p:nvSpPr>
            <p:spPr bwMode="auto">
              <a:xfrm>
                <a:off x="4025" y="1209"/>
                <a:ext cx="227" cy="3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6424" name="Line 40"/>
              <p:cNvSpPr>
                <a:spLocks noChangeShapeType="1"/>
              </p:cNvSpPr>
              <p:nvPr/>
            </p:nvSpPr>
            <p:spPr bwMode="auto">
              <a:xfrm>
                <a:off x="4011" y="1562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/>
              </a:p>
            </p:txBody>
          </p:sp>
        </p:grpSp>
        <p:sp>
          <p:nvSpPr>
            <p:cNvPr id="16425" name="Text Box 41"/>
            <p:cNvSpPr txBox="1">
              <a:spLocks noChangeArrowheads="1"/>
            </p:cNvSpPr>
            <p:nvPr/>
          </p:nvSpPr>
          <p:spPr bwMode="auto">
            <a:xfrm>
              <a:off x="1173" y="2202"/>
              <a:ext cx="1344" cy="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FF0000"/>
                  </a:solidFill>
                </a:rPr>
                <a:t>﹦</a:t>
              </a:r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</a:rPr>
                <a:t>7÷25</a:t>
              </a:r>
              <a:r>
                <a:rPr lang="en-US" altLang="zh-CN" sz="3200">
                  <a:solidFill>
                    <a:srgbClr val="FF0000"/>
                  </a:solidFill>
                </a:rPr>
                <a:t>﹦</a:t>
              </a:r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</a:rPr>
                <a:t>0</a:t>
              </a:r>
              <a:r>
                <a:rPr lang="en-US" altLang="zh-CN" sz="3200">
                  <a:solidFill>
                    <a:srgbClr val="FF0000"/>
                  </a:solidFill>
                  <a:latin typeface="宋体" panose="02010600030101010101" pitchFamily="2" charset="-122"/>
                </a:rPr>
                <a:t>.</a:t>
              </a:r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</a:rPr>
                <a:t>28</a:t>
              </a:r>
            </a:p>
          </p:txBody>
        </p:sp>
      </p:grpSp>
      <p:grpSp>
        <p:nvGrpSpPr>
          <p:cNvPr id="16439" name="Group 55"/>
          <p:cNvGrpSpPr/>
          <p:nvPr/>
        </p:nvGrpSpPr>
        <p:grpSpPr bwMode="auto">
          <a:xfrm>
            <a:off x="4711262" y="4364061"/>
            <a:ext cx="4054467" cy="1512888"/>
            <a:chOff x="2922" y="2052"/>
            <a:chExt cx="1652" cy="953"/>
          </a:xfrm>
        </p:grpSpPr>
        <p:sp>
          <p:nvSpPr>
            <p:cNvPr id="16432" name="Text Box 48"/>
            <p:cNvSpPr txBox="1">
              <a:spLocks noChangeArrowheads="1"/>
            </p:cNvSpPr>
            <p:nvPr/>
          </p:nvSpPr>
          <p:spPr bwMode="auto">
            <a:xfrm>
              <a:off x="3152" y="2201"/>
              <a:ext cx="1422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</a:rPr>
                <a:t>﹦</a:t>
              </a: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13÷47</a:t>
              </a:r>
              <a:r>
                <a:rPr lang="en-US" altLang="zh-CN" sz="3200" dirty="0">
                  <a:solidFill>
                    <a:srgbClr val="FF0000"/>
                  </a:solidFill>
                </a:rPr>
                <a:t>≈</a:t>
              </a: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0</a:t>
              </a:r>
              <a:r>
                <a:rPr lang="en-US" altLang="zh-CN" sz="32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.</a:t>
              </a: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277</a:t>
              </a:r>
            </a:p>
          </p:txBody>
        </p:sp>
        <p:grpSp>
          <p:nvGrpSpPr>
            <p:cNvPr id="16433" name="Group 49"/>
            <p:cNvGrpSpPr/>
            <p:nvPr/>
          </p:nvGrpSpPr>
          <p:grpSpPr bwMode="auto">
            <a:xfrm>
              <a:off x="2922" y="2052"/>
              <a:ext cx="324" cy="953"/>
              <a:chOff x="2932" y="1433"/>
              <a:chExt cx="318" cy="953"/>
            </a:xfrm>
          </p:grpSpPr>
          <p:sp>
            <p:nvSpPr>
              <p:cNvPr id="16434" name="Text Box 50"/>
              <p:cNvSpPr txBox="1">
                <a:spLocks noChangeArrowheads="1"/>
              </p:cNvSpPr>
              <p:nvPr/>
            </p:nvSpPr>
            <p:spPr bwMode="auto">
              <a:xfrm>
                <a:off x="2932" y="1707"/>
                <a:ext cx="318" cy="6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FF0000"/>
                    </a:solidFill>
                    <a:latin typeface="Arial" panose="020B0604020202020204" pitchFamily="34" charset="0"/>
                  </a:rPr>
                  <a:t>47</a:t>
                </a:r>
              </a:p>
            </p:txBody>
          </p:sp>
          <p:sp>
            <p:nvSpPr>
              <p:cNvPr id="16435" name="Text Box 51"/>
              <p:cNvSpPr txBox="1">
                <a:spLocks noChangeArrowheads="1"/>
              </p:cNvSpPr>
              <p:nvPr/>
            </p:nvSpPr>
            <p:spPr bwMode="auto">
              <a:xfrm>
                <a:off x="2937" y="1433"/>
                <a:ext cx="300" cy="6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16436" name="Line 52"/>
              <p:cNvSpPr>
                <a:spLocks noChangeShapeType="1"/>
              </p:cNvSpPr>
              <p:nvPr/>
            </p:nvSpPr>
            <p:spPr bwMode="auto">
              <a:xfrm>
                <a:off x="2974" y="1747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/>
              </a:p>
            </p:txBody>
          </p:sp>
        </p:grpSp>
      </p:grpSp>
      <p:sp>
        <p:nvSpPr>
          <p:cNvPr id="16440" name="Text Box 56"/>
          <p:cNvSpPr txBox="1">
            <a:spLocks noChangeArrowheads="1"/>
          </p:cNvSpPr>
          <p:nvPr/>
        </p:nvSpPr>
        <p:spPr bwMode="auto">
          <a:xfrm>
            <a:off x="827584" y="5405713"/>
            <a:ext cx="12246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25</a:t>
            </a:r>
          </a:p>
        </p:txBody>
      </p:sp>
      <p:sp>
        <p:nvSpPr>
          <p:cNvPr id="16441" name="Text Box 57"/>
          <p:cNvSpPr txBox="1">
            <a:spLocks noChangeArrowheads="1"/>
          </p:cNvSpPr>
          <p:nvPr/>
        </p:nvSpPr>
        <p:spPr bwMode="auto">
          <a:xfrm>
            <a:off x="1763688" y="5396188"/>
            <a:ext cx="122468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＜</a:t>
            </a:r>
          </a:p>
        </p:txBody>
      </p:sp>
      <p:grpSp>
        <p:nvGrpSpPr>
          <p:cNvPr id="16442" name="Group 58"/>
          <p:cNvGrpSpPr/>
          <p:nvPr/>
        </p:nvGrpSpPr>
        <p:grpSpPr bwMode="auto">
          <a:xfrm>
            <a:off x="2135355" y="5156477"/>
            <a:ext cx="780461" cy="1077913"/>
            <a:chOff x="2932" y="1430"/>
            <a:chExt cx="318" cy="679"/>
          </a:xfrm>
        </p:grpSpPr>
        <p:sp>
          <p:nvSpPr>
            <p:cNvPr id="16444" name="Text Box 60"/>
            <p:cNvSpPr txBox="1">
              <a:spLocks noChangeArrowheads="1"/>
            </p:cNvSpPr>
            <p:nvPr/>
          </p:nvSpPr>
          <p:spPr bwMode="auto">
            <a:xfrm>
              <a:off x="2937" y="1430"/>
              <a:ext cx="300" cy="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13</a:t>
              </a:r>
            </a:p>
          </p:txBody>
        </p:sp>
        <p:sp>
          <p:nvSpPr>
            <p:cNvPr id="16445" name="Line 61"/>
            <p:cNvSpPr>
              <a:spLocks noChangeShapeType="1"/>
            </p:cNvSpPr>
            <p:nvPr/>
          </p:nvSpPr>
          <p:spPr bwMode="auto">
            <a:xfrm>
              <a:off x="2974" y="1747"/>
              <a:ext cx="227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/>
            </a:p>
          </p:txBody>
        </p:sp>
        <p:sp>
          <p:nvSpPr>
            <p:cNvPr id="16443" name="Text Box 59"/>
            <p:cNvSpPr txBox="1">
              <a:spLocks noChangeArrowheads="1"/>
            </p:cNvSpPr>
            <p:nvPr/>
          </p:nvSpPr>
          <p:spPr bwMode="auto">
            <a:xfrm>
              <a:off x="2932" y="1707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rgbClr val="FF0000"/>
                  </a:solidFill>
                  <a:latin typeface="Arial" panose="020B0604020202020204" pitchFamily="34" charset="0"/>
                </a:rPr>
                <a:t>47</a:t>
              </a:r>
              <a:endPara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6446" name="Text Box 62"/>
          <p:cNvSpPr txBox="1">
            <a:spLocks noChangeArrowheads="1"/>
          </p:cNvSpPr>
          <p:nvPr/>
        </p:nvSpPr>
        <p:spPr bwMode="auto">
          <a:xfrm>
            <a:off x="2727025" y="5405713"/>
            <a:ext cx="12246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＜</a:t>
            </a:r>
          </a:p>
        </p:txBody>
      </p:sp>
      <p:grpSp>
        <p:nvGrpSpPr>
          <p:cNvPr id="16447" name="Group 63"/>
          <p:cNvGrpSpPr/>
          <p:nvPr/>
        </p:nvGrpSpPr>
        <p:grpSpPr bwMode="auto">
          <a:xfrm>
            <a:off x="3244260" y="5156477"/>
            <a:ext cx="780461" cy="1023938"/>
            <a:chOff x="3969" y="1245"/>
            <a:chExt cx="318" cy="645"/>
          </a:xfrm>
        </p:grpSpPr>
        <p:sp>
          <p:nvSpPr>
            <p:cNvPr id="16448" name="Text Box 64"/>
            <p:cNvSpPr txBox="1">
              <a:spLocks noChangeArrowheads="1"/>
            </p:cNvSpPr>
            <p:nvPr/>
          </p:nvSpPr>
          <p:spPr bwMode="auto">
            <a:xfrm>
              <a:off x="3969" y="1522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rgbClr val="FF0000"/>
                  </a:solidFill>
                  <a:latin typeface="Arial" panose="020B0604020202020204" pitchFamily="34" charset="0"/>
                </a:rPr>
                <a:t>25</a:t>
              </a:r>
              <a:endPara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449" name="Text Box 65"/>
            <p:cNvSpPr txBox="1">
              <a:spLocks noChangeArrowheads="1"/>
            </p:cNvSpPr>
            <p:nvPr/>
          </p:nvSpPr>
          <p:spPr bwMode="auto">
            <a:xfrm>
              <a:off x="4025" y="1245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16450" name="Line 66"/>
            <p:cNvSpPr>
              <a:spLocks noChangeShapeType="1"/>
            </p:cNvSpPr>
            <p:nvPr/>
          </p:nvSpPr>
          <p:spPr bwMode="auto">
            <a:xfrm>
              <a:off x="4011" y="1562"/>
              <a:ext cx="227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/>
            </a:p>
          </p:txBody>
        </p:sp>
      </p:grpSp>
      <p:grpSp>
        <p:nvGrpSpPr>
          <p:cNvPr id="16451" name="Group 67"/>
          <p:cNvGrpSpPr/>
          <p:nvPr/>
        </p:nvGrpSpPr>
        <p:grpSpPr bwMode="auto">
          <a:xfrm>
            <a:off x="4228601" y="5156478"/>
            <a:ext cx="1310584" cy="1023938"/>
            <a:chOff x="3696" y="2827"/>
            <a:chExt cx="534" cy="645"/>
          </a:xfrm>
        </p:grpSpPr>
        <p:sp>
          <p:nvSpPr>
            <p:cNvPr id="16452" name="Text Box 68"/>
            <p:cNvSpPr txBox="1">
              <a:spLocks noChangeArrowheads="1"/>
            </p:cNvSpPr>
            <p:nvPr/>
          </p:nvSpPr>
          <p:spPr bwMode="auto">
            <a:xfrm>
              <a:off x="3696" y="3104"/>
              <a:ext cx="45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rgbClr val="FF0000"/>
                  </a:solidFill>
                  <a:latin typeface="Arial" panose="020B0604020202020204" pitchFamily="34" charset="0"/>
                </a:rPr>
                <a:t>100</a:t>
              </a:r>
              <a:endPara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453" name="Text Box 69"/>
            <p:cNvSpPr txBox="1">
              <a:spLocks noChangeArrowheads="1"/>
            </p:cNvSpPr>
            <p:nvPr/>
          </p:nvSpPr>
          <p:spPr bwMode="auto">
            <a:xfrm>
              <a:off x="3753" y="2827"/>
              <a:ext cx="47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43</a:t>
              </a:r>
            </a:p>
          </p:txBody>
        </p:sp>
        <p:sp>
          <p:nvSpPr>
            <p:cNvPr id="16454" name="Line 70"/>
            <p:cNvSpPr>
              <a:spLocks noChangeShapeType="1"/>
            </p:cNvSpPr>
            <p:nvPr/>
          </p:nvSpPr>
          <p:spPr bwMode="auto">
            <a:xfrm>
              <a:off x="3781" y="3144"/>
              <a:ext cx="227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/>
            </a:p>
          </p:txBody>
        </p:sp>
      </p:grpSp>
      <p:sp>
        <p:nvSpPr>
          <p:cNvPr id="16455" name="Text Box 71"/>
          <p:cNvSpPr txBox="1">
            <a:spLocks noChangeArrowheads="1"/>
          </p:cNvSpPr>
          <p:nvPr/>
        </p:nvSpPr>
        <p:spPr bwMode="auto">
          <a:xfrm>
            <a:off x="3851920" y="5386663"/>
            <a:ext cx="6554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＜</a:t>
            </a:r>
          </a:p>
        </p:txBody>
      </p:sp>
      <p:sp>
        <p:nvSpPr>
          <p:cNvPr id="16456" name="Text Box 72"/>
          <p:cNvSpPr txBox="1">
            <a:spLocks noChangeArrowheads="1"/>
          </p:cNvSpPr>
          <p:nvPr/>
        </p:nvSpPr>
        <p:spPr bwMode="auto">
          <a:xfrm>
            <a:off x="4971105" y="5386663"/>
            <a:ext cx="12246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＜</a:t>
            </a:r>
          </a:p>
        </p:txBody>
      </p:sp>
      <p:sp>
        <p:nvSpPr>
          <p:cNvPr id="16457" name="Text Box 73"/>
          <p:cNvSpPr txBox="1">
            <a:spLocks noChangeArrowheads="1"/>
          </p:cNvSpPr>
          <p:nvPr/>
        </p:nvSpPr>
        <p:spPr bwMode="auto">
          <a:xfrm>
            <a:off x="5426271" y="5415238"/>
            <a:ext cx="12246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16458" name="Text Box 74"/>
          <p:cNvSpPr txBox="1">
            <a:spLocks noChangeArrowheads="1"/>
          </p:cNvSpPr>
          <p:nvPr/>
        </p:nvSpPr>
        <p:spPr bwMode="auto">
          <a:xfrm>
            <a:off x="6155628" y="5391425"/>
            <a:ext cx="12246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＜</a:t>
            </a:r>
          </a:p>
        </p:txBody>
      </p:sp>
      <p:grpSp>
        <p:nvGrpSpPr>
          <p:cNvPr id="16459" name="Group 75"/>
          <p:cNvGrpSpPr/>
          <p:nvPr/>
        </p:nvGrpSpPr>
        <p:grpSpPr bwMode="auto">
          <a:xfrm>
            <a:off x="6743033" y="5156475"/>
            <a:ext cx="780461" cy="1025525"/>
            <a:chOff x="3998" y="1244"/>
            <a:chExt cx="318" cy="646"/>
          </a:xfrm>
        </p:grpSpPr>
        <p:sp>
          <p:nvSpPr>
            <p:cNvPr id="16460" name="Text Box 76"/>
            <p:cNvSpPr txBox="1">
              <a:spLocks noChangeArrowheads="1"/>
            </p:cNvSpPr>
            <p:nvPr/>
          </p:nvSpPr>
          <p:spPr bwMode="auto">
            <a:xfrm>
              <a:off x="3998" y="1522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rgbClr val="FF0000"/>
                  </a:solidFill>
                  <a:latin typeface="Arial" panose="020B0604020202020204" pitchFamily="34" charset="0"/>
                </a:rPr>
                <a:t>10</a:t>
              </a:r>
              <a:endPara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461" name="Text Box 77"/>
            <p:cNvSpPr txBox="1">
              <a:spLocks noChangeArrowheads="1"/>
            </p:cNvSpPr>
            <p:nvPr/>
          </p:nvSpPr>
          <p:spPr bwMode="auto">
            <a:xfrm>
              <a:off x="4054" y="1244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16462" name="Line 78"/>
            <p:cNvSpPr>
              <a:spLocks noChangeShapeType="1"/>
            </p:cNvSpPr>
            <p:nvPr/>
          </p:nvSpPr>
          <p:spPr bwMode="auto">
            <a:xfrm>
              <a:off x="4011" y="1562"/>
              <a:ext cx="227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/>
            </a:p>
          </p:txBody>
        </p:sp>
      </p:grpSp>
      <p:sp>
        <p:nvSpPr>
          <p:cNvPr id="68" name="矩形 67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2" name="矩形 1"/>
          <p:cNvSpPr/>
          <p:nvPr/>
        </p:nvSpPr>
        <p:spPr>
          <a:xfrm>
            <a:off x="44001" y="2878197"/>
            <a:ext cx="8721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方法二：</a:t>
            </a:r>
            <a:r>
              <a:rPr lang="zh-CN" altLang="zh-CN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小数化成分数</a:t>
            </a:r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个数都变成分数再比较。</a:t>
            </a:r>
            <a:endParaRPr lang="zh-CN" altLang="zh-CN" sz="2800" dirty="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001" y="2276872"/>
            <a:ext cx="89924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方法一：</a:t>
            </a:r>
            <a:r>
              <a:rPr lang="zh-CN" altLang="zh-CN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分数化成小数</a:t>
            </a:r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个数都变成小数再比较。</a:t>
            </a:r>
          </a:p>
        </p:txBody>
      </p:sp>
      <p:pic>
        <p:nvPicPr>
          <p:cNvPr id="70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9625" y="5940449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208578" y="6299128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6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6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6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6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440" grpId="0"/>
      <p:bldP spid="16441" grpId="0"/>
      <p:bldP spid="16446" grpId="0"/>
      <p:bldP spid="16455" grpId="0"/>
      <p:bldP spid="16456" grpId="0"/>
      <p:bldP spid="16457" grpId="0"/>
      <p:bldP spid="16458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714348" y="571480"/>
            <a:ext cx="552400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/>
              <a:t>1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78</a:t>
            </a:r>
            <a:r>
              <a:rPr lang="zh-CN" altLang="zh-CN" sz="3200" dirty="0"/>
              <a:t>页练习十九第</a:t>
            </a:r>
            <a:r>
              <a:rPr lang="en-US" altLang="zh-CN" sz="3200" dirty="0" smtClean="0"/>
              <a:t>1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FFF9"/>
              </a:clrFrom>
              <a:clrTo>
                <a:srgbClr val="FAFF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0" t="2070" r="2862" b="1214"/>
          <a:stretch>
            <a:fillRect/>
          </a:stretch>
        </p:blipFill>
        <p:spPr bwMode="auto">
          <a:xfrm>
            <a:off x="678180" y="2505710"/>
            <a:ext cx="219646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33" t="-1518" r="2292" b="1490"/>
          <a:stretch>
            <a:fillRect/>
          </a:stretch>
        </p:blipFill>
        <p:spPr bwMode="auto">
          <a:xfrm>
            <a:off x="3483610" y="2457450"/>
            <a:ext cx="2155825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39" t="5010" r="2228" b="2902"/>
          <a:stretch>
            <a:fillRect/>
          </a:stretch>
        </p:blipFill>
        <p:spPr bwMode="auto">
          <a:xfrm>
            <a:off x="6275705" y="2536825"/>
            <a:ext cx="2134870" cy="213614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1835696" y="5580529"/>
            <a:ext cx="1090960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95536" y="5220489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5220489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70824" y="4932457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63688" y="5571818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716016" y="5580529"/>
            <a:ext cx="1090960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275856" y="5220489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55976" y="5220489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51144" y="4932457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44008" y="5571818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452320" y="5580529"/>
            <a:ext cx="1090960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6012160" y="5220489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92280" y="5220489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87448" y="4932457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380312" y="5571818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8810" y="5220489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0.3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61349" y="557181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95736" y="499575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19872" y="5229200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0.25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42283" y="5580529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100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978665" y="50044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25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28184" y="5229200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0.4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640723" y="55805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75110" y="50044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4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7504" y="1268760"/>
            <a:ext cx="87609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1.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分别用小数和分数表示下面每个图中涂色部分的大小。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857224" y="500042"/>
            <a:ext cx="552400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/>
              <a:t>1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78</a:t>
            </a:r>
            <a:r>
              <a:rPr lang="zh-CN" altLang="zh-CN" sz="3200" dirty="0"/>
              <a:t>页练习十九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2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-80648" y="980728"/>
            <a:ext cx="91171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2.(1)0.8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里面有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8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个（  ）分之一，表示（  ）分之（  ），化成分数是     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31312" y="1599183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24176" y="2113692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279648" y="2122403"/>
            <a:ext cx="79208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-144016" y="2492896"/>
            <a:ext cx="961256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(2)0.05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里面有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个（  ）分之一，化成分数是    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19744" y="2399582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12608" y="2914091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168080" y="2922802"/>
            <a:ext cx="79208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-144016" y="3284984"/>
            <a:ext cx="961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(3)0.007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里面有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7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个（  ）分之一，化成分数是    </a:t>
            </a:r>
            <a:endParaRPr lang="en-US" altLang="zh-CN" sz="3200" dirty="0" smtClean="0">
              <a:solidFill>
                <a:srgbClr val="0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       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1400" y="3839742"/>
            <a:ext cx="1451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4264" y="4365104"/>
            <a:ext cx="1451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  </a:t>
            </a:r>
            <a:r>
              <a:rPr lang="zh-CN" altLang="zh-CN" sz="28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95536" y="4373815"/>
            <a:ext cx="129556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-144016" y="4860849"/>
            <a:ext cx="961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(4)0.36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里面有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36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个（  ）分之一，化成分数是   </a:t>
            </a:r>
            <a:endParaRPr lang="en-US" altLang="zh-CN" sz="3200" dirty="0" smtClean="0">
              <a:solidFill>
                <a:srgbClr val="0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     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6896" y="5415607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9760" y="5930116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35232" y="5938827"/>
            <a:ext cx="79208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851920" y="1116033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十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503754" y="1116033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十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5002" y="184482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八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48004" y="203543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37833" y="155679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63888" y="2644908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百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257867" y="284422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360298" y="236558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777848" y="3437311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千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5849" y="4356393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8178" y="380574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7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779912" y="5013176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百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1560" y="5868561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13991" y="538992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9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8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714348" y="500042"/>
            <a:ext cx="552400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/>
              <a:t>1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78</a:t>
            </a:r>
            <a:r>
              <a:rPr lang="zh-CN" altLang="zh-CN" sz="3200" dirty="0"/>
              <a:t>页练习十九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4</a:t>
            </a:r>
            <a:r>
              <a:rPr lang="zh-CN" altLang="zh-CN" sz="3200" dirty="0"/>
              <a:t>题。</a:t>
            </a:r>
          </a:p>
        </p:txBody>
      </p:sp>
      <p:sp>
        <p:nvSpPr>
          <p:cNvPr id="9" name="矩形 8"/>
          <p:cNvSpPr/>
          <p:nvPr/>
        </p:nvSpPr>
        <p:spPr>
          <a:xfrm>
            <a:off x="5292080" y="1268760"/>
            <a:ext cx="349668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猎豹的速度是小汽车速度的多少倍？小汽车的速度是猎豹速度的几分之几？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3904" y="4509120"/>
            <a:ext cx="7480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/>
              <a:t>答</a:t>
            </a:r>
            <a:r>
              <a:rPr lang="en-US" altLang="zh-CN" sz="3200" dirty="0"/>
              <a:t>:</a:t>
            </a:r>
            <a:r>
              <a:rPr lang="zh-CN" altLang="zh-CN" sz="3200" dirty="0"/>
              <a:t>猎豹的速度是小汽车速度</a:t>
            </a:r>
            <a:r>
              <a:rPr lang="zh-CN" altLang="zh-CN" sz="3200" dirty="0" smtClean="0"/>
              <a:t>的</a:t>
            </a:r>
            <a:r>
              <a:rPr lang="en-US" altLang="zh-CN" sz="3200" dirty="0" smtClean="0"/>
              <a:t>           </a:t>
            </a:r>
            <a:r>
              <a:rPr lang="zh-CN" altLang="zh-CN" sz="3200" dirty="0" smtClean="0"/>
              <a:t>倍</a:t>
            </a:r>
            <a:r>
              <a:rPr lang="en-US" altLang="zh-CN" sz="3200" dirty="0"/>
              <a:t>,</a:t>
            </a:r>
            <a:r>
              <a:rPr lang="zh-CN" altLang="zh-CN" sz="3200" dirty="0"/>
              <a:t>小汽车的速度是猎豹速度</a:t>
            </a:r>
            <a:r>
              <a:rPr lang="zh-CN" altLang="zh-CN" sz="3200" dirty="0" smtClean="0"/>
              <a:t>的</a:t>
            </a:r>
            <a:r>
              <a:rPr lang="en-US" altLang="zh-CN" sz="3200" dirty="0" smtClean="0"/>
              <a:t>        </a:t>
            </a:r>
            <a:r>
              <a:rPr lang="zh-CN" altLang="zh-CN" sz="3200" dirty="0" smtClean="0"/>
              <a:t>。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725153" y="3615407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31÷20</a:t>
            </a:r>
            <a:r>
              <a:rPr lang="en-US" altLang="zh-CN" sz="3200" dirty="0">
                <a:latin typeface="+mn-ea"/>
                <a:ea typeface="+mn-ea"/>
              </a:rPr>
              <a:t> =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517745" y="3930914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494930" y="385233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03176" y="3373699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31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813889" y="3930914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791074" y="385233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99320" y="3373699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02051" y="358101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63497" y="364502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5508104" y="3598700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20÷31 </a:t>
            </a:r>
            <a:r>
              <a:rPr lang="en-US" altLang="zh-CN" sz="3200" dirty="0">
                <a:latin typeface="+mn-ea"/>
                <a:ea typeface="+mn-ea"/>
              </a:rPr>
              <a:t>=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300696" y="3914207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277881" y="383563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86127" y="3356992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652624" y="486701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629809" y="4788441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38055" y="430980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340786" y="451711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860536" y="5659106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837721" y="5580529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45967" y="5101891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pic>
        <p:nvPicPr>
          <p:cNvPr id="2049" name="Picture 1" descr="C:\Users\mengxun\AppData\Roaming\Tencent\Users\704695030\QQ\WinTemp\RichOle\H5KWD2%Q)543{DC~B2U$J1T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1340768"/>
            <a:ext cx="3000375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mengxun\AppData\Roaming\Tencent\Users\704695030\QQ\WinTemp\RichOle\8R~[974MXXMP[KO][JWHZTA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0863" y="1340768"/>
            <a:ext cx="294322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508354" y="2474243"/>
            <a:ext cx="18381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米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秒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131840" y="2484185"/>
            <a:ext cx="18381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米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秒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129872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4.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4" grpId="0"/>
      <p:bldP spid="15" grpId="0"/>
      <p:bldP spid="19" grpId="0"/>
      <p:bldP spid="20" grpId="0"/>
      <p:bldP spid="21" grpId="0"/>
      <p:bldP spid="8" grpId="0"/>
      <p:bldP spid="23" grpId="0"/>
      <p:bldP spid="25" grpId="0"/>
      <p:bldP spid="26" grpId="0"/>
      <p:bldP spid="28" grpId="0"/>
      <p:bldP spid="29" grpId="0"/>
      <p:bldP spid="30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661248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019927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785786" y="642918"/>
            <a:ext cx="552400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/>
              <a:t>2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79</a:t>
            </a:r>
            <a:r>
              <a:rPr lang="zh-CN" altLang="zh-CN" sz="3200" dirty="0"/>
              <a:t>页练习十九第</a:t>
            </a:r>
            <a:r>
              <a:rPr lang="en-US" altLang="zh-CN" sz="3200" dirty="0"/>
              <a:t>9</a:t>
            </a:r>
            <a:r>
              <a:rPr lang="zh-CN" altLang="zh-CN" sz="3200" dirty="0"/>
              <a:t>题。</a:t>
            </a:r>
          </a:p>
        </p:txBody>
      </p:sp>
      <p:sp>
        <p:nvSpPr>
          <p:cNvPr id="9" name="矩形 8"/>
          <p:cNvSpPr/>
          <p:nvPr/>
        </p:nvSpPr>
        <p:spPr>
          <a:xfrm>
            <a:off x="359532" y="1504856"/>
            <a:ext cx="20882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我平均每秒打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0.9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个字。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4097" name="Picture 1" descr="C:\Users\mengxun\AppData\Roaming\Tencent\Users\704695030\QQ\WinTemp\RichOle\}N60BJ1{R`ZT7(17[@W8Z7S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575817"/>
            <a:ext cx="1714500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mengxun\AppData\Roaming\Tencent\Users\704695030\QQ\WinTemp\RichOle\(KF1S8TXZ%9G_DL04T4XVY1.pn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94867"/>
            <a:ext cx="1476375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6408415" y="1522859"/>
            <a:ext cx="259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我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分钟打了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50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个字，平均每秒打了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个字。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TextBox 28"/>
          <p:cNvSpPr txBox="1"/>
          <p:nvPr/>
        </p:nvSpPr>
        <p:spPr>
          <a:xfrm>
            <a:off x="7590570" y="2295783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TextBox 29"/>
          <p:cNvSpPr txBox="1"/>
          <p:nvPr/>
        </p:nvSpPr>
        <p:spPr>
          <a:xfrm>
            <a:off x="7596336" y="2602979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524328" y="2750066"/>
            <a:ext cx="42440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331640" y="3332564"/>
            <a:ext cx="62903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李阿姨和王叔叔谁打字快些？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40538" y="3919081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0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en-US" altLang="zh-CN" sz="3200" dirty="0">
                <a:latin typeface="+mn-ea"/>
                <a:ea typeface="+mn-ea"/>
              </a:rPr>
              <a:t>9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3749" y="392779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</a:t>
            </a:r>
            <a:endParaRPr lang="zh-CN" altLang="en-US" sz="3200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2472928" y="4238408"/>
            <a:ext cx="47107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411760" y="413510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45495" y="370305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9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935837" y="393650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</a:t>
            </a:r>
            <a:endParaRPr lang="zh-CN" altLang="en-US" sz="3200" dirty="0"/>
          </a:p>
        </p:txBody>
      </p:sp>
      <p:cxnSp>
        <p:nvCxnSpPr>
          <p:cNvPr id="27" name="直接连接符 26"/>
          <p:cNvCxnSpPr/>
          <p:nvPr/>
        </p:nvCxnSpPr>
        <p:spPr>
          <a:xfrm>
            <a:off x="3265016" y="4247119"/>
            <a:ext cx="47107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253679" y="414381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53679" y="3711768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54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148064" y="4253965"/>
            <a:ext cx="47107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188658" y="415066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187614" y="371861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00133" y="395206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</a:t>
            </a:r>
            <a:endParaRPr lang="zh-CN" altLang="en-US" sz="3200" dirty="0"/>
          </a:p>
        </p:txBody>
      </p:sp>
      <p:cxnSp>
        <p:nvCxnSpPr>
          <p:cNvPr id="34" name="直接连接符 33"/>
          <p:cNvCxnSpPr/>
          <p:nvPr/>
        </p:nvCxnSpPr>
        <p:spPr>
          <a:xfrm>
            <a:off x="5929312" y="4262676"/>
            <a:ext cx="47107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917975" y="415937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917975" y="372732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3648" y="486389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因为</a:t>
            </a:r>
            <a:endParaRPr lang="zh-CN" altLang="en-US" sz="3200" dirty="0"/>
          </a:p>
        </p:txBody>
      </p:sp>
      <p:cxnSp>
        <p:nvCxnSpPr>
          <p:cNvPr id="38" name="直接连接符 37"/>
          <p:cNvCxnSpPr/>
          <p:nvPr/>
        </p:nvCxnSpPr>
        <p:spPr>
          <a:xfrm>
            <a:off x="2429381" y="5102504"/>
            <a:ext cx="47107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357373" y="4999201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357373" y="456715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047948" y="481847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&gt;</a:t>
            </a:r>
            <a:endParaRPr lang="zh-CN" altLang="en-US" sz="3200" dirty="0"/>
          </a:p>
        </p:txBody>
      </p:sp>
      <p:cxnSp>
        <p:nvCxnSpPr>
          <p:cNvPr id="42" name="直接连接符 41"/>
          <p:cNvCxnSpPr/>
          <p:nvPr/>
        </p:nvCxnSpPr>
        <p:spPr>
          <a:xfrm>
            <a:off x="3553048" y="5111215"/>
            <a:ext cx="47107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481040" y="5007912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481040" y="457586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62733" y="490628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所以</a:t>
            </a:r>
            <a:endParaRPr lang="zh-CN" altLang="en-US" sz="3200" dirty="0"/>
          </a:p>
        </p:txBody>
      </p:sp>
      <p:sp>
        <p:nvSpPr>
          <p:cNvPr id="46" name="矩形 45"/>
          <p:cNvSpPr/>
          <p:nvPr/>
        </p:nvSpPr>
        <p:spPr>
          <a:xfrm>
            <a:off x="5632351" y="482748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0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en-US" altLang="zh-CN" sz="3200" dirty="0">
                <a:latin typeface="+mn-ea"/>
                <a:ea typeface="+mn-ea"/>
              </a:rPr>
              <a:t>9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437380" y="482037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&gt;</a:t>
            </a:r>
            <a:endParaRPr lang="zh-CN" altLang="en-US" sz="3200" dirty="0"/>
          </a:p>
        </p:txBody>
      </p:sp>
      <p:cxnSp>
        <p:nvCxnSpPr>
          <p:cNvPr id="51" name="直接连接符 50"/>
          <p:cNvCxnSpPr/>
          <p:nvPr/>
        </p:nvCxnSpPr>
        <p:spPr>
          <a:xfrm>
            <a:off x="6837234" y="5111215"/>
            <a:ext cx="47107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900005" y="500791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898961" y="457586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03648" y="5724545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答：</a:t>
            </a:r>
            <a:r>
              <a:rPr lang="zh-CN" altLang="zh-CN" sz="3200" dirty="0" smtClean="0"/>
              <a:t>李阿姨</a:t>
            </a:r>
            <a:r>
              <a:rPr lang="zh-CN" altLang="zh-CN" sz="3200" dirty="0"/>
              <a:t>打字快些。</a:t>
            </a:r>
            <a:endParaRPr lang="zh-CN" altLang="en-US" sz="3200" dirty="0"/>
          </a:p>
        </p:txBody>
      </p:sp>
      <p:sp>
        <p:nvSpPr>
          <p:cNvPr id="54" name="矩形 53"/>
          <p:cNvSpPr/>
          <p:nvPr/>
        </p:nvSpPr>
        <p:spPr>
          <a:xfrm>
            <a:off x="-58358" y="140613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9.</a:t>
            </a:r>
            <a:endParaRPr lang="zh-CN" altLang="en-US" sz="3200" dirty="0"/>
          </a:p>
        </p:txBody>
      </p:sp>
      <p:sp>
        <p:nvSpPr>
          <p:cNvPr id="2" name="圆角矩形标注 1"/>
          <p:cNvSpPr/>
          <p:nvPr/>
        </p:nvSpPr>
        <p:spPr>
          <a:xfrm>
            <a:off x="387352" y="1522859"/>
            <a:ext cx="2088232" cy="936104"/>
          </a:xfrm>
          <a:prstGeom prst="wedgeRoundRectCallout">
            <a:avLst>
              <a:gd name="adj1" fmla="val 61163"/>
              <a:gd name="adj2" fmla="val -1890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标注 54"/>
          <p:cNvSpPr/>
          <p:nvPr/>
        </p:nvSpPr>
        <p:spPr>
          <a:xfrm>
            <a:off x="6437379" y="1439733"/>
            <a:ext cx="2562157" cy="1668095"/>
          </a:xfrm>
          <a:prstGeom prst="wedgeRoundRectCallout">
            <a:avLst>
              <a:gd name="adj1" fmla="val -56750"/>
              <a:gd name="adj2" fmla="val -2481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2" grpId="0"/>
      <p:bldP spid="23" grpId="0"/>
      <p:bldP spid="26" grpId="0"/>
      <p:bldP spid="28" grpId="0"/>
      <p:bldP spid="29" grpId="0"/>
      <p:bldP spid="31" grpId="0"/>
      <p:bldP spid="32" grpId="0"/>
      <p:bldP spid="33" grpId="0"/>
      <p:bldP spid="35" grpId="0"/>
      <p:bldP spid="36" grpId="0"/>
      <p:bldP spid="10" grpId="0"/>
      <p:bldP spid="39" grpId="0"/>
      <p:bldP spid="40" grpId="0"/>
      <p:bldP spid="41" grpId="0"/>
      <p:bldP spid="43" grpId="0"/>
      <p:bldP spid="44" grpId="0"/>
      <p:bldP spid="11" grpId="0"/>
      <p:bldP spid="46" grpId="0"/>
      <p:bldP spid="47" grpId="0"/>
      <p:bldP spid="52" grpId="0"/>
      <p:bldP spid="53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51520" y="764704"/>
            <a:ext cx="8568952" cy="304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</a:rPr>
              <a:t>小数化成分数时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先把小数写成分母是</a:t>
            </a:r>
            <a:r>
              <a:rPr lang="en-US" altLang="zh-CN" sz="3200" dirty="0">
                <a:solidFill>
                  <a:srgbClr val="000000"/>
                </a:solidFill>
              </a:rPr>
              <a:t>10,100,1000,…</a:t>
            </a:r>
            <a:r>
              <a:rPr lang="zh-CN" altLang="en-US" sz="3200" dirty="0">
                <a:solidFill>
                  <a:srgbClr val="000000"/>
                </a:solidFill>
              </a:rPr>
              <a:t>的分数。也就是说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原来有几位小数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就在</a:t>
            </a:r>
            <a:r>
              <a:rPr lang="en-US" altLang="zh-CN" sz="3200" dirty="0">
                <a:solidFill>
                  <a:srgbClr val="000000"/>
                </a:solidFill>
              </a:rPr>
              <a:t>1 </a:t>
            </a:r>
            <a:r>
              <a:rPr lang="zh-CN" altLang="en-US" sz="3200" dirty="0">
                <a:solidFill>
                  <a:srgbClr val="000000"/>
                </a:solidFill>
              </a:rPr>
              <a:t>后面写几个</a:t>
            </a:r>
            <a:r>
              <a:rPr lang="en-US" altLang="zh-CN" sz="3200" dirty="0">
                <a:solidFill>
                  <a:srgbClr val="000000"/>
                </a:solidFill>
              </a:rPr>
              <a:t>0</a:t>
            </a:r>
            <a:r>
              <a:rPr lang="zh-CN" altLang="en-US" sz="3200" dirty="0">
                <a:solidFill>
                  <a:srgbClr val="000000"/>
                </a:solidFill>
              </a:rPr>
              <a:t>作分母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原来的小数去掉小数点作分子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不是最简分数的要约分。</a:t>
            </a: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27167" y="3561402"/>
            <a:ext cx="8568952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 smtClean="0">
                <a:solidFill>
                  <a:srgbClr val="000000"/>
                </a:solidFill>
              </a:rPr>
              <a:t>在做分数化成小数的题目时</a:t>
            </a:r>
            <a:r>
              <a:rPr lang="en-US" altLang="zh-CN" sz="3200" dirty="0" smtClean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用分子</a:t>
            </a:r>
            <a:r>
              <a:rPr lang="en-US" altLang="zh-CN" sz="3200" dirty="0">
                <a:solidFill>
                  <a:srgbClr val="000000"/>
                </a:solidFill>
              </a:rPr>
              <a:t>÷</a:t>
            </a:r>
            <a:r>
              <a:rPr lang="zh-CN" altLang="en-US" sz="3200" dirty="0">
                <a:solidFill>
                  <a:srgbClr val="000000"/>
                </a:solidFill>
              </a:rPr>
              <a:t>分母</a:t>
            </a:r>
            <a:r>
              <a:rPr lang="en-US" altLang="zh-CN" sz="3200" dirty="0">
                <a:solidFill>
                  <a:srgbClr val="000000"/>
                </a:solidFill>
              </a:rPr>
              <a:t>(</a:t>
            </a:r>
            <a:r>
              <a:rPr lang="zh-CN" altLang="en-US" sz="3200" dirty="0">
                <a:solidFill>
                  <a:srgbClr val="000000"/>
                </a:solidFill>
              </a:rPr>
              <a:t>除不尽时按要求保留几位小数</a:t>
            </a:r>
            <a:r>
              <a:rPr lang="en-US" altLang="zh-CN" sz="3200" dirty="0">
                <a:solidFill>
                  <a:srgbClr val="000000"/>
                </a:solidFill>
              </a:rPr>
              <a:t>)</a:t>
            </a:r>
            <a:r>
              <a:rPr lang="zh-CN" altLang="en-US" sz="3200" dirty="0">
                <a:solidFill>
                  <a:srgbClr val="000000"/>
                </a:solidFill>
              </a:rPr>
              <a:t>。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251520" y="4881494"/>
            <a:ext cx="8568952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dirty="0">
                <a:solidFill>
                  <a:srgbClr val="000000"/>
                </a:solidFill>
              </a:rPr>
              <a:t>如果分数和小数在一起比较大小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要选择简便的方法进行互</a:t>
            </a:r>
            <a:r>
              <a:rPr lang="zh-CN" altLang="en-US" sz="3200" dirty="0" smtClean="0">
                <a:solidFill>
                  <a:srgbClr val="000000"/>
                </a:solidFill>
              </a:rPr>
              <a:t>化。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2" name="TextBox 14"/>
          <p:cNvSpPr txBox="1"/>
          <p:nvPr/>
        </p:nvSpPr>
        <p:spPr>
          <a:xfrm>
            <a:off x="428596" y="4357694"/>
            <a:ext cx="85011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小数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实际上是分母为</a:t>
            </a:r>
            <a:r>
              <a: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10,100,1000……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的分数。</a:t>
            </a:r>
          </a:p>
        </p:txBody>
      </p:sp>
      <p:sp>
        <p:nvSpPr>
          <p:cNvPr id="2" name="矩形 1"/>
          <p:cNvSpPr/>
          <p:nvPr/>
        </p:nvSpPr>
        <p:spPr>
          <a:xfrm>
            <a:off x="827584" y="548680"/>
            <a:ext cx="30485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填空。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554244" y="3430179"/>
            <a:ext cx="84452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(2)0.5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分之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用分数表示是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426085" y="1246505"/>
            <a:ext cx="785304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(1)0.6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分之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),0.72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      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),0.216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分之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                  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2370231" y="1227408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十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91537" y="1227407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六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43476" y="1196505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百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2324" y="1902804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七十二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79047" y="1919905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千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7109" y="2709226"/>
            <a:ext cx="24929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二百一十六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83768" y="3388806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十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05074" y="3379816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五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8124875" y="3361747"/>
            <a:ext cx="3914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8124875" y="3767220"/>
            <a:ext cx="3914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124875" y="3990479"/>
            <a:ext cx="357190" cy="1476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31958" y="764629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78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页练习十九第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TextBox 28"/>
          <p:cNvSpPr txBox="1"/>
          <p:nvPr/>
        </p:nvSpPr>
        <p:spPr>
          <a:xfrm>
            <a:off x="611560" y="463571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" name="TextBox 29"/>
          <p:cNvSpPr txBox="1"/>
          <p:nvPr/>
        </p:nvSpPr>
        <p:spPr>
          <a:xfrm>
            <a:off x="722560" y="50764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47165" y="5156229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TextBox 28"/>
          <p:cNvSpPr txBox="1"/>
          <p:nvPr/>
        </p:nvSpPr>
        <p:spPr>
          <a:xfrm>
            <a:off x="2483768" y="463571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" name="TextBox 29"/>
          <p:cNvSpPr txBox="1"/>
          <p:nvPr/>
        </p:nvSpPr>
        <p:spPr>
          <a:xfrm>
            <a:off x="2267744" y="5076473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2397229" y="5156229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TextBox 28"/>
          <p:cNvSpPr txBox="1"/>
          <p:nvPr/>
        </p:nvSpPr>
        <p:spPr>
          <a:xfrm>
            <a:off x="4322960" y="463571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" name="TextBox 29"/>
          <p:cNvSpPr txBox="1"/>
          <p:nvPr/>
        </p:nvSpPr>
        <p:spPr>
          <a:xfrm>
            <a:off x="4322960" y="50764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4197429" y="5156229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TextBox 28"/>
          <p:cNvSpPr txBox="1"/>
          <p:nvPr/>
        </p:nvSpPr>
        <p:spPr>
          <a:xfrm>
            <a:off x="6195168" y="46260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6099016" y="506679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6106662" y="5146555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0" name="TextBox 28"/>
          <p:cNvSpPr txBox="1"/>
          <p:nvPr/>
        </p:nvSpPr>
        <p:spPr>
          <a:xfrm>
            <a:off x="7884368" y="462700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1" name="TextBox 29"/>
          <p:cNvSpPr txBox="1"/>
          <p:nvPr/>
        </p:nvSpPr>
        <p:spPr>
          <a:xfrm>
            <a:off x="7790183" y="506776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7797829" y="5147518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TextBox 28"/>
          <p:cNvSpPr txBox="1"/>
          <p:nvPr/>
        </p:nvSpPr>
        <p:spPr>
          <a:xfrm>
            <a:off x="621189" y="2268161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0.6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5" name="TextBox 28"/>
          <p:cNvSpPr txBox="1"/>
          <p:nvPr/>
        </p:nvSpPr>
        <p:spPr>
          <a:xfrm>
            <a:off x="2212999" y="2268161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0.03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6" name="TextBox 28"/>
          <p:cNvSpPr txBox="1"/>
          <p:nvPr/>
        </p:nvSpPr>
        <p:spPr>
          <a:xfrm>
            <a:off x="3995936" y="2268161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0.45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7" name="TextBox 28"/>
          <p:cNvSpPr txBox="1"/>
          <p:nvPr/>
        </p:nvSpPr>
        <p:spPr>
          <a:xfrm>
            <a:off x="5813399" y="2268161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3.25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1" name="TextBox 28"/>
          <p:cNvSpPr txBox="1"/>
          <p:nvPr/>
        </p:nvSpPr>
        <p:spPr>
          <a:xfrm>
            <a:off x="7613599" y="2268161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0.18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" name="直接连接符 3"/>
          <p:cNvCxnSpPr>
            <a:stCxn id="24" idx="2"/>
            <a:endCxn id="13" idx="0"/>
          </p:cNvCxnSpPr>
          <p:nvPr/>
        </p:nvCxnSpPr>
        <p:spPr>
          <a:xfrm>
            <a:off x="976415" y="2852936"/>
            <a:ext cx="3543073" cy="178277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endCxn id="10" idx="0"/>
          </p:cNvCxnSpPr>
          <p:nvPr/>
        </p:nvCxnSpPr>
        <p:spPr>
          <a:xfrm flipH="1">
            <a:off x="2679495" y="2933655"/>
            <a:ext cx="5616" cy="170205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26" idx="2"/>
            <a:endCxn id="16" idx="0"/>
          </p:cNvCxnSpPr>
          <p:nvPr/>
        </p:nvCxnSpPr>
        <p:spPr>
          <a:xfrm>
            <a:off x="4455357" y="2852936"/>
            <a:ext cx="1936339" cy="177310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27" idx="2"/>
            <a:endCxn id="7" idx="0"/>
          </p:cNvCxnSpPr>
          <p:nvPr/>
        </p:nvCxnSpPr>
        <p:spPr>
          <a:xfrm flipH="1">
            <a:off x="910681" y="2852936"/>
            <a:ext cx="5362139" cy="178277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31" idx="2"/>
            <a:endCxn id="20" idx="0"/>
          </p:cNvCxnSpPr>
          <p:nvPr/>
        </p:nvCxnSpPr>
        <p:spPr>
          <a:xfrm>
            <a:off x="8073020" y="2852936"/>
            <a:ext cx="7876" cy="177406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35496" y="1476073"/>
            <a:ext cx="67778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把小数和相等的分数用线连起来。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31958" y="764629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79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页练习十九第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。</a:t>
            </a:r>
            <a:endParaRPr lang="zh-CN" altLang="en-US" sz="3200" dirty="0" smtClean="0"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496" y="1692097"/>
            <a:ext cx="67778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8.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按从大到小的顺序排列下面各数。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" name="TextBox 28"/>
          <p:cNvSpPr txBox="1"/>
          <p:nvPr/>
        </p:nvSpPr>
        <p:spPr>
          <a:xfrm>
            <a:off x="683568" y="275994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" name="TextBox 29"/>
          <p:cNvSpPr txBox="1"/>
          <p:nvPr/>
        </p:nvSpPr>
        <p:spPr>
          <a:xfrm>
            <a:off x="683568" y="32007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3213" y="3280461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TextBox 28"/>
          <p:cNvSpPr txBox="1"/>
          <p:nvPr/>
        </p:nvSpPr>
        <p:spPr>
          <a:xfrm>
            <a:off x="2076616" y="2924944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2.35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290512" y="29882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3948337" y="275270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" name="TextBox 29"/>
          <p:cNvSpPr txBox="1"/>
          <p:nvPr/>
        </p:nvSpPr>
        <p:spPr>
          <a:xfrm>
            <a:off x="4037579" y="31934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957224" y="3273220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TextBox 28"/>
          <p:cNvSpPr txBox="1"/>
          <p:nvPr/>
        </p:nvSpPr>
        <p:spPr>
          <a:xfrm>
            <a:off x="5605008" y="270892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5605008" y="314967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613895" y="3229435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0" name="TextBox 28"/>
          <p:cNvSpPr txBox="1"/>
          <p:nvPr/>
        </p:nvSpPr>
        <p:spPr>
          <a:xfrm>
            <a:off x="7117176" y="2924944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2.035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1" name="TextBox 28"/>
          <p:cNvSpPr txBox="1"/>
          <p:nvPr/>
        </p:nvSpPr>
        <p:spPr>
          <a:xfrm>
            <a:off x="1375592" y="434768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" name="TextBox 29"/>
          <p:cNvSpPr txBox="1"/>
          <p:nvPr/>
        </p:nvSpPr>
        <p:spPr>
          <a:xfrm>
            <a:off x="1375592" y="47884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295237" y="4868197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TextBox 29"/>
          <p:cNvSpPr txBox="1"/>
          <p:nvPr/>
        </p:nvSpPr>
        <p:spPr>
          <a:xfrm>
            <a:off x="982536" y="457597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5031" y="461916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&gt;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6" name="TextBox 28"/>
          <p:cNvSpPr txBox="1"/>
          <p:nvPr/>
        </p:nvSpPr>
        <p:spPr>
          <a:xfrm>
            <a:off x="2571898" y="4629615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2.35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28"/>
          <p:cNvSpPr txBox="1"/>
          <p:nvPr/>
        </p:nvSpPr>
        <p:spPr>
          <a:xfrm>
            <a:off x="4100737" y="441969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4189979" y="48604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109624" y="4940205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491880" y="459767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&gt;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4" name="TextBox 28"/>
          <p:cNvSpPr txBox="1"/>
          <p:nvPr/>
        </p:nvSpPr>
        <p:spPr>
          <a:xfrm>
            <a:off x="5292080" y="4572417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2.035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30222" y="458112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&gt;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6" name="TextBox 28"/>
          <p:cNvSpPr txBox="1"/>
          <p:nvPr/>
        </p:nvSpPr>
        <p:spPr>
          <a:xfrm>
            <a:off x="6788024" y="434768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29"/>
          <p:cNvSpPr txBox="1"/>
          <p:nvPr/>
        </p:nvSpPr>
        <p:spPr>
          <a:xfrm>
            <a:off x="6788024" y="478844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796911" y="4868197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6351748" y="454497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&gt;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5" grpId="0"/>
      <p:bldP spid="26" grpId="0"/>
      <p:bldP spid="27" grpId="0"/>
      <p:bldP spid="31" grpId="0"/>
      <p:bldP spid="33" grpId="0"/>
      <p:bldP spid="34" grpId="0"/>
      <p:bldP spid="35" grpId="0"/>
      <p:bldP spid="36" grpId="0"/>
      <p:bldP spid="37" grpId="0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PC\AppData\Roaming\Tencent\Users\704695030\QQ\WinTemp\RichOle\YZ[MY~WQ`C[_WJTD_CSUMA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214422"/>
            <a:ext cx="6667211" cy="2136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642910" y="428604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rgbClr val="C00000"/>
                </a:solidFill>
                <a:latin typeface="+mj-ea"/>
                <a:cs typeface="+mn-cs"/>
              </a:rPr>
              <a:t>2.</a:t>
            </a:r>
            <a:r>
              <a:rPr lang="zh-CN" altLang="en-US" sz="2800" dirty="0">
                <a:solidFill>
                  <a:srgbClr val="C00000"/>
                </a:solidFill>
                <a:latin typeface="+mj-ea"/>
                <a:cs typeface="+mn-cs"/>
              </a:rPr>
              <a:t>教材第</a:t>
            </a:r>
            <a:r>
              <a:rPr lang="en-US" altLang="zh-CN" sz="2800" dirty="0">
                <a:solidFill>
                  <a:srgbClr val="C00000"/>
                </a:solidFill>
                <a:latin typeface="+mj-ea"/>
                <a:cs typeface="+mn-cs"/>
              </a:rPr>
              <a:t>79</a:t>
            </a:r>
            <a:r>
              <a:rPr lang="zh-CN" altLang="en-US" sz="2800" dirty="0">
                <a:solidFill>
                  <a:srgbClr val="C00000"/>
                </a:solidFill>
                <a:latin typeface="+mj-ea"/>
                <a:cs typeface="+mn-cs"/>
              </a:rPr>
              <a:t>页练习十九</a:t>
            </a:r>
            <a:r>
              <a:rPr lang="zh-CN" altLang="en-US" sz="2800" dirty="0" smtClean="0">
                <a:solidFill>
                  <a:srgbClr val="C00000"/>
                </a:solidFill>
                <a:latin typeface="+mj-ea"/>
                <a:cs typeface="+mn-cs"/>
              </a:rPr>
              <a:t>第</a:t>
            </a:r>
            <a:r>
              <a:rPr lang="en-US" altLang="zh-CN" sz="2800" dirty="0" smtClean="0">
                <a:solidFill>
                  <a:srgbClr val="C00000"/>
                </a:solidFill>
                <a:latin typeface="+mj-ea"/>
                <a:cs typeface="+mn-cs"/>
              </a:rPr>
              <a:t>10</a:t>
            </a:r>
            <a:r>
              <a:rPr lang="zh-CN" altLang="en-US" sz="2800" dirty="0">
                <a:solidFill>
                  <a:srgbClr val="C00000"/>
                </a:solidFill>
                <a:latin typeface="+mj-ea"/>
                <a:cs typeface="+mn-cs"/>
              </a:rPr>
              <a:t>题。</a:t>
            </a:r>
            <a:endParaRPr lang="zh-CN" altLang="en-US" sz="2800" dirty="0" smtClean="0"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3483585"/>
            <a:ext cx="84130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如果他们两人的行走速度相同，谁离学校远些？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TextBox 28"/>
          <p:cNvSpPr txBox="1"/>
          <p:nvPr/>
        </p:nvSpPr>
        <p:spPr>
          <a:xfrm>
            <a:off x="1522281" y="398764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1522281" y="44284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531168" y="4508157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51520" y="4212377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25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</a:rPr>
              <a:t>分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79712" y="421237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小时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TextBox 28"/>
          <p:cNvSpPr txBox="1"/>
          <p:nvPr/>
        </p:nvSpPr>
        <p:spPr>
          <a:xfrm>
            <a:off x="5842761" y="40050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2" name="TextBox 29"/>
          <p:cNvSpPr txBox="1"/>
          <p:nvPr/>
        </p:nvSpPr>
        <p:spPr>
          <a:xfrm>
            <a:off x="5842761" y="444582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851648" y="4525579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571503" y="4229799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小时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299695" y="422979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小时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" name="TextBox 28"/>
          <p:cNvSpPr txBox="1"/>
          <p:nvPr/>
        </p:nvSpPr>
        <p:spPr>
          <a:xfrm>
            <a:off x="4252554" y="400506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TextBox 29"/>
          <p:cNvSpPr txBox="1"/>
          <p:nvPr/>
        </p:nvSpPr>
        <p:spPr>
          <a:xfrm>
            <a:off x="4252554" y="444582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148839" y="4525579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62361" y="515719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</a:rPr>
              <a:t>因为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5" name="TextBox 28"/>
          <p:cNvSpPr txBox="1"/>
          <p:nvPr/>
        </p:nvSpPr>
        <p:spPr>
          <a:xfrm>
            <a:off x="1191006" y="486750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6" name="TextBox 29"/>
          <p:cNvSpPr txBox="1"/>
          <p:nvPr/>
        </p:nvSpPr>
        <p:spPr>
          <a:xfrm>
            <a:off x="1191006" y="530826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199893" y="5388024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902350" y="515719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&gt;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8" name="TextBox 28"/>
          <p:cNvSpPr txBox="1"/>
          <p:nvPr/>
        </p:nvSpPr>
        <p:spPr>
          <a:xfrm>
            <a:off x="2339752" y="488571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9" name="TextBox 29"/>
          <p:cNvSpPr txBox="1"/>
          <p:nvPr/>
        </p:nvSpPr>
        <p:spPr>
          <a:xfrm>
            <a:off x="2385309" y="53264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394196" y="5406225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258146" y="5145341"/>
            <a:ext cx="43011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</a:rPr>
              <a:t>所以</a:t>
            </a:r>
            <a:r>
              <a:rPr lang="en-US" altLang="zh-CN" sz="3200" dirty="0">
                <a:solidFill>
                  <a:srgbClr val="FF0000"/>
                </a:solidFill>
              </a:rPr>
              <a:t>25</a:t>
            </a:r>
            <a:r>
              <a:rPr lang="zh-CN" altLang="zh-CN" sz="3200" dirty="0" smtClean="0">
                <a:solidFill>
                  <a:srgbClr val="FF0000"/>
                </a:solidFill>
              </a:rPr>
              <a:t>分钟</a:t>
            </a:r>
            <a:r>
              <a:rPr lang="en-US" altLang="zh-CN" sz="3200" dirty="0" smtClean="0">
                <a:solidFill>
                  <a:srgbClr val="FF0000"/>
                </a:solidFill>
              </a:rPr>
              <a:t> &gt;         </a:t>
            </a:r>
            <a:r>
              <a:rPr lang="zh-CN" altLang="zh-CN" sz="3200" dirty="0" smtClean="0">
                <a:solidFill>
                  <a:srgbClr val="FF0000"/>
                </a:solidFill>
              </a:rPr>
              <a:t>小时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1" name="TextBox 28"/>
          <p:cNvSpPr txBox="1"/>
          <p:nvPr/>
        </p:nvSpPr>
        <p:spPr>
          <a:xfrm>
            <a:off x="6979971" y="490632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2" name="TextBox 29"/>
          <p:cNvSpPr txBox="1"/>
          <p:nvPr/>
        </p:nvSpPr>
        <p:spPr>
          <a:xfrm>
            <a:off x="6979971" y="534708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6876256" y="5426839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23528" y="5868561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</a:rPr>
              <a:t>所以小林家离学校远一些。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282" y="114298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10.</a:t>
            </a:r>
            <a:endParaRPr lang="zh-CN" altLang="en-US" sz="32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7" grpId="0"/>
      <p:bldP spid="20" grpId="0"/>
      <p:bldP spid="21" grpId="0"/>
      <p:bldP spid="22" grpId="0"/>
      <p:bldP spid="27" grpId="0"/>
      <p:bldP spid="31" grpId="0"/>
      <p:bldP spid="32" grpId="0"/>
      <p:bldP spid="33" grpId="0"/>
      <p:bldP spid="8" grpId="0"/>
      <p:bldP spid="35" grpId="0"/>
      <p:bldP spid="36" grpId="0"/>
      <p:bldP spid="9" grpId="0"/>
      <p:bldP spid="38" grpId="0"/>
      <p:bldP spid="39" grpId="0"/>
      <p:bldP spid="10" grpId="0"/>
      <p:bldP spid="41" grpId="0"/>
      <p:bldP spid="42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0" y="556252"/>
            <a:ext cx="7992888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把下面的分数转化成小数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除不尽的用四舍五入法保留两位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小数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1187798" y="2291036"/>
            <a:ext cx="12239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</a:rPr>
              <a:t>=0.7</a:t>
            </a: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3951337" y="2262461"/>
            <a:ext cx="15128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</a:rPr>
              <a:t>=0.125</a:t>
            </a:r>
          </a:p>
        </p:txBody>
      </p:sp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7056438" y="2276748"/>
            <a:ext cx="12239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</a:rPr>
              <a:t>=0.45</a:t>
            </a: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1230338" y="3502298"/>
            <a:ext cx="15113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</a:rPr>
              <a:t>≈4.67</a:t>
            </a: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3922762" y="3488011"/>
            <a:ext cx="15128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</a:rPr>
              <a:t>=0.875</a:t>
            </a: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7056438" y="3502298"/>
            <a:ext cx="12239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</a:rPr>
              <a:t>=1.75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1171600" y="4581798"/>
            <a:ext cx="15113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</a:rPr>
              <a:t>≈0.67</a:t>
            </a: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4067224" y="4578623"/>
            <a:ext cx="15128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</a:rPr>
              <a:t>=0.52</a:t>
            </a: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7056438" y="4581798"/>
            <a:ext cx="15113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</a:rPr>
              <a:t>≈0.86</a:t>
            </a:r>
          </a:p>
        </p:txBody>
      </p:sp>
      <p:sp>
        <p:nvSpPr>
          <p:cNvPr id="30" name="Text Box 23"/>
          <p:cNvSpPr txBox="1">
            <a:spLocks noChangeArrowheads="1"/>
          </p:cNvSpPr>
          <p:nvPr/>
        </p:nvSpPr>
        <p:spPr bwMode="auto">
          <a:xfrm>
            <a:off x="1258913" y="5604148"/>
            <a:ext cx="15128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</a:rPr>
              <a:t>=4.8</a:t>
            </a:r>
          </a:p>
        </p:txBody>
      </p:sp>
      <p:sp>
        <p:nvSpPr>
          <p:cNvPr id="31" name="TextBox 28"/>
          <p:cNvSpPr txBox="1"/>
          <p:nvPr/>
        </p:nvSpPr>
        <p:spPr>
          <a:xfrm>
            <a:off x="755477" y="20316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2" name="TextBox 29"/>
          <p:cNvSpPr txBox="1"/>
          <p:nvPr/>
        </p:nvSpPr>
        <p:spPr>
          <a:xfrm>
            <a:off x="638452" y="247242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47339" y="2552179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28"/>
          <p:cNvSpPr txBox="1"/>
          <p:nvPr/>
        </p:nvSpPr>
        <p:spPr>
          <a:xfrm>
            <a:off x="3517506" y="206361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7" name="TextBox 29"/>
          <p:cNvSpPr txBox="1"/>
          <p:nvPr/>
        </p:nvSpPr>
        <p:spPr>
          <a:xfrm>
            <a:off x="3517506" y="250437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454385" y="2584133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0" name="TextBox 28"/>
          <p:cNvSpPr txBox="1"/>
          <p:nvPr/>
        </p:nvSpPr>
        <p:spPr>
          <a:xfrm>
            <a:off x="6568918" y="207573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1" name="TextBox 29"/>
          <p:cNvSpPr txBox="1"/>
          <p:nvPr/>
        </p:nvSpPr>
        <p:spPr>
          <a:xfrm>
            <a:off x="6487138" y="251649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6496025" y="2596250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3" name="TextBox 28"/>
          <p:cNvSpPr txBox="1"/>
          <p:nvPr/>
        </p:nvSpPr>
        <p:spPr>
          <a:xfrm>
            <a:off x="605395" y="327150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4" name="TextBox 29"/>
          <p:cNvSpPr txBox="1"/>
          <p:nvPr/>
        </p:nvSpPr>
        <p:spPr>
          <a:xfrm>
            <a:off x="706281" y="37122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614282" y="3792017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6" name="TextBox 28"/>
          <p:cNvSpPr txBox="1"/>
          <p:nvPr/>
        </p:nvSpPr>
        <p:spPr>
          <a:xfrm>
            <a:off x="3517506" y="328061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7" name="TextBox 29"/>
          <p:cNvSpPr txBox="1"/>
          <p:nvPr/>
        </p:nvSpPr>
        <p:spPr>
          <a:xfrm>
            <a:off x="3517506" y="372137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8" name="TextBox 28"/>
          <p:cNvSpPr txBox="1"/>
          <p:nvPr/>
        </p:nvSpPr>
        <p:spPr>
          <a:xfrm>
            <a:off x="6623878" y="32816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9" name="TextBox 29"/>
          <p:cNvSpPr txBox="1"/>
          <p:nvPr/>
        </p:nvSpPr>
        <p:spPr>
          <a:xfrm>
            <a:off x="6602291" y="372242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6515740" y="3802179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1" name="TextBox 28"/>
          <p:cNvSpPr txBox="1"/>
          <p:nvPr/>
        </p:nvSpPr>
        <p:spPr>
          <a:xfrm>
            <a:off x="778289" y="435100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2" name="TextBox 29"/>
          <p:cNvSpPr txBox="1"/>
          <p:nvPr/>
        </p:nvSpPr>
        <p:spPr>
          <a:xfrm>
            <a:off x="780464" y="47917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88465" y="4871517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4" name="TextBox 28"/>
          <p:cNvSpPr txBox="1"/>
          <p:nvPr/>
        </p:nvSpPr>
        <p:spPr>
          <a:xfrm>
            <a:off x="3500414" y="441969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5" name="TextBox 29"/>
          <p:cNvSpPr txBox="1"/>
          <p:nvPr/>
        </p:nvSpPr>
        <p:spPr>
          <a:xfrm>
            <a:off x="3490788" y="48604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3509301" y="4940205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7" name="TextBox 28"/>
          <p:cNvSpPr txBox="1"/>
          <p:nvPr/>
        </p:nvSpPr>
        <p:spPr>
          <a:xfrm>
            <a:off x="6641283" y="441969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8" name="TextBox 29"/>
          <p:cNvSpPr txBox="1"/>
          <p:nvPr/>
        </p:nvSpPr>
        <p:spPr>
          <a:xfrm>
            <a:off x="6643785" y="48604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6551786" y="4940205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0" name="TextBox 28"/>
          <p:cNvSpPr txBox="1"/>
          <p:nvPr/>
        </p:nvSpPr>
        <p:spPr>
          <a:xfrm>
            <a:off x="658185" y="539039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1" name="TextBox 29"/>
          <p:cNvSpPr txBox="1"/>
          <p:nvPr/>
        </p:nvSpPr>
        <p:spPr>
          <a:xfrm>
            <a:off x="759071" y="58311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667072" y="5910913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3410878" y="3777729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  <p:bldP spid="22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9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35496" y="671351"/>
            <a:ext cx="820759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（难点题）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把下面的小数化成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最简分数。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539552" y="1484784"/>
            <a:ext cx="17278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00"/>
                </a:solidFill>
              </a:rPr>
              <a:t>0.4</a:t>
            </a:r>
            <a:r>
              <a:rPr lang="en-US" altLang="zh-CN" sz="3600" dirty="0" smtClean="0">
                <a:solidFill>
                  <a:srgbClr val="000000"/>
                </a:solidFill>
              </a:rPr>
              <a:t>=</a:t>
            </a:r>
            <a:endParaRPr lang="en-US" altLang="zh-CN" sz="3600" dirty="0">
              <a:solidFill>
                <a:srgbClr val="000000"/>
              </a:solidFill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539553" y="2765476"/>
            <a:ext cx="158330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00"/>
                </a:solidFill>
              </a:rPr>
              <a:t>0.25</a:t>
            </a:r>
            <a:r>
              <a:rPr lang="en-US" altLang="zh-CN" sz="3600" dirty="0" smtClean="0">
                <a:solidFill>
                  <a:srgbClr val="000000"/>
                </a:solidFill>
              </a:rPr>
              <a:t>=</a:t>
            </a:r>
            <a:endParaRPr lang="en-US" altLang="zh-CN" sz="3600" dirty="0">
              <a:solidFill>
                <a:srgbClr val="000000"/>
              </a:solidFill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564067" y="3990133"/>
            <a:ext cx="210222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00"/>
                </a:solidFill>
              </a:rPr>
              <a:t>0.24</a:t>
            </a:r>
            <a:r>
              <a:rPr lang="en-US" altLang="zh-CN" sz="3600" dirty="0" smtClean="0">
                <a:solidFill>
                  <a:srgbClr val="000000"/>
                </a:solidFill>
              </a:rPr>
              <a:t>=</a:t>
            </a:r>
            <a:endParaRPr lang="en-US" altLang="zh-CN" sz="3600" dirty="0">
              <a:solidFill>
                <a:srgbClr val="000000"/>
              </a:solidFill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578353" y="5135415"/>
            <a:ext cx="17278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00"/>
                </a:solidFill>
              </a:rPr>
              <a:t>1.04</a:t>
            </a:r>
            <a:r>
              <a:rPr lang="en-US" altLang="zh-CN" sz="3600" dirty="0" smtClean="0">
                <a:solidFill>
                  <a:srgbClr val="000000"/>
                </a:solidFill>
              </a:rPr>
              <a:t>=</a:t>
            </a:r>
            <a:endParaRPr lang="en-US" altLang="zh-CN" sz="3600" dirty="0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73772" y="1507271"/>
            <a:ext cx="10054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00"/>
                </a:solidFill>
              </a:rPr>
              <a:t>1.5=</a:t>
            </a:r>
          </a:p>
        </p:txBody>
      </p:sp>
      <p:sp>
        <p:nvSpPr>
          <p:cNvPr id="3" name="矩形 2"/>
          <p:cNvSpPr/>
          <p:nvPr/>
        </p:nvSpPr>
        <p:spPr>
          <a:xfrm>
            <a:off x="4231282" y="2781443"/>
            <a:ext cx="14734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00"/>
                </a:solidFill>
              </a:rPr>
              <a:t>0.125=</a:t>
            </a:r>
          </a:p>
        </p:txBody>
      </p:sp>
      <p:sp>
        <p:nvSpPr>
          <p:cNvPr id="4" name="矩形 3"/>
          <p:cNvSpPr/>
          <p:nvPr/>
        </p:nvSpPr>
        <p:spPr>
          <a:xfrm>
            <a:off x="4534860" y="3990133"/>
            <a:ext cx="10054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00"/>
                </a:solidFill>
              </a:rPr>
              <a:t>2.4=</a:t>
            </a:r>
          </a:p>
        </p:txBody>
      </p:sp>
      <p:sp>
        <p:nvSpPr>
          <p:cNvPr id="5" name="矩形 4"/>
          <p:cNvSpPr/>
          <p:nvPr/>
        </p:nvSpPr>
        <p:spPr>
          <a:xfrm>
            <a:off x="4358357" y="5130323"/>
            <a:ext cx="12394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</a:rPr>
              <a:t>0.16=</a:t>
            </a:r>
            <a:endParaRPr lang="zh-CN" altLang="en-US" sz="3600" dirty="0"/>
          </a:p>
        </p:txBody>
      </p:sp>
      <p:sp>
        <p:nvSpPr>
          <p:cNvPr id="52" name="TextBox 28"/>
          <p:cNvSpPr txBox="1"/>
          <p:nvPr/>
        </p:nvSpPr>
        <p:spPr>
          <a:xfrm>
            <a:off x="1697419" y="1345123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3" name="TextBox 29"/>
          <p:cNvSpPr txBox="1"/>
          <p:nvPr/>
        </p:nvSpPr>
        <p:spPr>
          <a:xfrm>
            <a:off x="1697419" y="178588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593057" y="1865638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8" name="TextBox 28"/>
          <p:cNvSpPr txBox="1"/>
          <p:nvPr/>
        </p:nvSpPr>
        <p:spPr>
          <a:xfrm>
            <a:off x="5845827" y="136546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9" name="TextBox 29"/>
          <p:cNvSpPr txBox="1"/>
          <p:nvPr/>
        </p:nvSpPr>
        <p:spPr>
          <a:xfrm>
            <a:off x="5845827" y="180622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5765472" y="1885982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1" name="TextBox 29"/>
          <p:cNvSpPr txBox="1"/>
          <p:nvPr/>
        </p:nvSpPr>
        <p:spPr>
          <a:xfrm>
            <a:off x="5452771" y="159376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2" name="TextBox 28"/>
          <p:cNvSpPr txBox="1"/>
          <p:nvPr/>
        </p:nvSpPr>
        <p:spPr>
          <a:xfrm>
            <a:off x="1880479" y="263749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3" name="TextBox 29"/>
          <p:cNvSpPr txBox="1"/>
          <p:nvPr/>
        </p:nvSpPr>
        <p:spPr>
          <a:xfrm>
            <a:off x="1880479" y="307825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1776117" y="3158012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5" name="TextBox 28"/>
          <p:cNvSpPr txBox="1"/>
          <p:nvPr/>
        </p:nvSpPr>
        <p:spPr>
          <a:xfrm>
            <a:off x="5978245" y="263749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6" name="TextBox 29"/>
          <p:cNvSpPr txBox="1"/>
          <p:nvPr/>
        </p:nvSpPr>
        <p:spPr>
          <a:xfrm>
            <a:off x="5978245" y="307825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873883" y="3158012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8" name="TextBox 28"/>
          <p:cNvSpPr txBox="1"/>
          <p:nvPr/>
        </p:nvSpPr>
        <p:spPr>
          <a:xfrm>
            <a:off x="1905810" y="385047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9" name="TextBox 29"/>
          <p:cNvSpPr txBox="1"/>
          <p:nvPr/>
        </p:nvSpPr>
        <p:spPr>
          <a:xfrm>
            <a:off x="1794810" y="4291231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25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1845628" y="4370987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4" name="TextBox 28"/>
          <p:cNvSpPr txBox="1"/>
          <p:nvPr/>
        </p:nvSpPr>
        <p:spPr>
          <a:xfrm>
            <a:off x="5984104" y="385047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5" name="TextBox 29"/>
          <p:cNvSpPr txBox="1"/>
          <p:nvPr/>
        </p:nvSpPr>
        <p:spPr>
          <a:xfrm>
            <a:off x="5984104" y="429123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5903749" y="4370987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7" name="TextBox 29"/>
          <p:cNvSpPr txBox="1"/>
          <p:nvPr/>
        </p:nvSpPr>
        <p:spPr>
          <a:xfrm>
            <a:off x="5591048" y="407876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8" name="TextBox 28"/>
          <p:cNvSpPr txBox="1"/>
          <p:nvPr/>
        </p:nvSpPr>
        <p:spPr>
          <a:xfrm>
            <a:off x="2115858" y="501753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9" name="TextBox 29"/>
          <p:cNvSpPr txBox="1"/>
          <p:nvPr/>
        </p:nvSpPr>
        <p:spPr>
          <a:xfrm>
            <a:off x="2010834" y="5436513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25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2035503" y="5516269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1" name="TextBox 29"/>
          <p:cNvSpPr txBox="1"/>
          <p:nvPr/>
        </p:nvSpPr>
        <p:spPr>
          <a:xfrm>
            <a:off x="1722802" y="522404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2" name="TextBox 28"/>
          <p:cNvSpPr txBox="1"/>
          <p:nvPr/>
        </p:nvSpPr>
        <p:spPr>
          <a:xfrm>
            <a:off x="5839321" y="4945523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3" name="TextBox 29"/>
          <p:cNvSpPr txBox="1"/>
          <p:nvPr/>
        </p:nvSpPr>
        <p:spPr>
          <a:xfrm>
            <a:off x="5755250" y="5386282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25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5758966" y="5466038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8" grpId="0"/>
      <p:bldP spid="59" grpId="0"/>
      <p:bldP spid="61" grpId="0"/>
      <p:bldP spid="62" grpId="0"/>
      <p:bldP spid="63" grpId="0"/>
      <p:bldP spid="65" grpId="0"/>
      <p:bldP spid="66" grpId="0"/>
      <p:bldP spid="68" grpId="0"/>
      <p:bldP spid="69" grpId="0"/>
      <p:bldP spid="74" grpId="0"/>
      <p:bldP spid="75" grpId="0"/>
      <p:bldP spid="77" grpId="0"/>
      <p:bldP spid="78" grpId="0"/>
      <p:bldP spid="79" grpId="0"/>
      <p:bldP spid="81" grpId="0"/>
      <p:bldP spid="82" grpId="0"/>
      <p:bldP spid="8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9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35496" y="671351"/>
            <a:ext cx="820759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（难点题）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比较下面各数的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大小。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" name="TextBox 28"/>
          <p:cNvSpPr txBox="1"/>
          <p:nvPr/>
        </p:nvSpPr>
        <p:spPr>
          <a:xfrm>
            <a:off x="986223" y="16182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6" name="TextBox 29"/>
          <p:cNvSpPr txBox="1"/>
          <p:nvPr/>
        </p:nvSpPr>
        <p:spPr>
          <a:xfrm>
            <a:off x="986223" y="205900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899592" y="2138763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556755" y="1844824"/>
            <a:ext cx="584775" cy="584775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28"/>
          <p:cNvSpPr txBox="1"/>
          <p:nvPr/>
        </p:nvSpPr>
        <p:spPr>
          <a:xfrm>
            <a:off x="2327063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0" name="TextBox 29"/>
          <p:cNvSpPr txBox="1"/>
          <p:nvPr/>
        </p:nvSpPr>
        <p:spPr>
          <a:xfrm>
            <a:off x="2327063" y="20695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2240432" y="2149315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5" name="TextBox 28"/>
          <p:cNvSpPr txBox="1"/>
          <p:nvPr/>
        </p:nvSpPr>
        <p:spPr>
          <a:xfrm>
            <a:off x="5364088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6" name="TextBox 29"/>
          <p:cNvSpPr txBox="1"/>
          <p:nvPr/>
        </p:nvSpPr>
        <p:spPr>
          <a:xfrm>
            <a:off x="5266697" y="206955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5277457" y="2149315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1" name="椭圆 70"/>
          <p:cNvSpPr/>
          <p:nvPr/>
        </p:nvSpPr>
        <p:spPr>
          <a:xfrm>
            <a:off x="5868144" y="1855376"/>
            <a:ext cx="584775" cy="584775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28"/>
          <p:cNvSpPr txBox="1"/>
          <p:nvPr/>
        </p:nvSpPr>
        <p:spPr>
          <a:xfrm>
            <a:off x="6566444" y="16393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3" name="TextBox 29"/>
          <p:cNvSpPr txBox="1"/>
          <p:nvPr/>
        </p:nvSpPr>
        <p:spPr>
          <a:xfrm>
            <a:off x="6490833" y="208011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6479813" y="2159867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6" name="TextBox 29"/>
          <p:cNvSpPr txBox="1"/>
          <p:nvPr/>
        </p:nvSpPr>
        <p:spPr>
          <a:xfrm>
            <a:off x="742646" y="3573016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0.85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1608560" y="3564305"/>
            <a:ext cx="584775" cy="584775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TextBox 28"/>
          <p:cNvSpPr txBox="1"/>
          <p:nvPr/>
        </p:nvSpPr>
        <p:spPr>
          <a:xfrm>
            <a:off x="2378868" y="33482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9" name="TextBox 29"/>
          <p:cNvSpPr txBox="1"/>
          <p:nvPr/>
        </p:nvSpPr>
        <p:spPr>
          <a:xfrm>
            <a:off x="2378868" y="37890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2292237" y="3868796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1" name="TextBox 28"/>
          <p:cNvSpPr txBox="1"/>
          <p:nvPr/>
        </p:nvSpPr>
        <p:spPr>
          <a:xfrm>
            <a:off x="5306703" y="3356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2" name="TextBox 29"/>
          <p:cNvSpPr txBox="1"/>
          <p:nvPr/>
        </p:nvSpPr>
        <p:spPr>
          <a:xfrm>
            <a:off x="5298752" y="379775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5220072" y="3877507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4" name="椭圆 93"/>
          <p:cNvSpPr/>
          <p:nvPr/>
        </p:nvSpPr>
        <p:spPr>
          <a:xfrm>
            <a:off x="5868144" y="3518430"/>
            <a:ext cx="584775" cy="584775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TextBox 29"/>
          <p:cNvSpPr txBox="1"/>
          <p:nvPr/>
        </p:nvSpPr>
        <p:spPr>
          <a:xfrm>
            <a:off x="6461471" y="3509719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1.36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6" name="TextBox 29"/>
          <p:cNvSpPr txBox="1"/>
          <p:nvPr/>
        </p:nvSpPr>
        <p:spPr>
          <a:xfrm>
            <a:off x="753758" y="5221452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0.65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1619672" y="5212741"/>
            <a:ext cx="584775" cy="584775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TextBox 28"/>
          <p:cNvSpPr txBox="1"/>
          <p:nvPr/>
        </p:nvSpPr>
        <p:spPr>
          <a:xfrm>
            <a:off x="2389980" y="499671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9" name="TextBox 29"/>
          <p:cNvSpPr txBox="1"/>
          <p:nvPr/>
        </p:nvSpPr>
        <p:spPr>
          <a:xfrm>
            <a:off x="2389980" y="54374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2303349" y="5517232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1" name="TextBox 29"/>
          <p:cNvSpPr txBox="1"/>
          <p:nvPr/>
        </p:nvSpPr>
        <p:spPr>
          <a:xfrm>
            <a:off x="5436096" y="523791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5868144" y="5229200"/>
            <a:ext cx="584775" cy="584775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TextBox 28"/>
          <p:cNvSpPr txBox="1"/>
          <p:nvPr/>
        </p:nvSpPr>
        <p:spPr>
          <a:xfrm>
            <a:off x="6516216" y="501317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4" name="TextBox 29"/>
          <p:cNvSpPr txBox="1"/>
          <p:nvPr/>
        </p:nvSpPr>
        <p:spPr>
          <a:xfrm>
            <a:off x="6516216" y="545393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6551821" y="5533691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6" name="Text Box 4"/>
          <p:cNvSpPr txBox="1">
            <a:spLocks noChangeArrowheads="1"/>
          </p:cNvSpPr>
          <p:nvPr/>
        </p:nvSpPr>
        <p:spPr bwMode="auto">
          <a:xfrm>
            <a:off x="1403648" y="1772816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+mn-lt"/>
              </a:rPr>
              <a:t>＞</a:t>
            </a:r>
          </a:p>
        </p:txBody>
      </p:sp>
      <p:sp>
        <p:nvSpPr>
          <p:cNvPr id="107" name="Text Box 5"/>
          <p:cNvSpPr txBox="1">
            <a:spLocks noChangeArrowheads="1"/>
          </p:cNvSpPr>
          <p:nvPr/>
        </p:nvSpPr>
        <p:spPr bwMode="auto">
          <a:xfrm>
            <a:off x="5724624" y="1785010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+mn-lt"/>
              </a:rPr>
              <a:t>＜</a:t>
            </a:r>
          </a:p>
        </p:txBody>
      </p:sp>
      <p:sp>
        <p:nvSpPr>
          <p:cNvPr id="108" name="Text Box 6"/>
          <p:cNvSpPr txBox="1">
            <a:spLocks noChangeArrowheads="1"/>
          </p:cNvSpPr>
          <p:nvPr/>
        </p:nvSpPr>
        <p:spPr bwMode="auto">
          <a:xfrm>
            <a:off x="1403648" y="3513202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+mn-lt"/>
              </a:rPr>
              <a:t>＜</a:t>
            </a:r>
          </a:p>
        </p:txBody>
      </p:sp>
      <p:sp>
        <p:nvSpPr>
          <p:cNvPr id="109" name="Text Box 7"/>
          <p:cNvSpPr txBox="1">
            <a:spLocks noChangeArrowheads="1"/>
          </p:cNvSpPr>
          <p:nvPr/>
        </p:nvSpPr>
        <p:spPr bwMode="auto">
          <a:xfrm>
            <a:off x="5711280" y="3429000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latin typeface="+mn-lt"/>
              </a:rPr>
              <a:t>＞</a:t>
            </a:r>
          </a:p>
        </p:txBody>
      </p:sp>
      <p:sp>
        <p:nvSpPr>
          <p:cNvPr id="110" name="Text Box 8"/>
          <p:cNvSpPr txBox="1">
            <a:spLocks noChangeArrowheads="1"/>
          </p:cNvSpPr>
          <p:nvPr/>
        </p:nvSpPr>
        <p:spPr bwMode="auto">
          <a:xfrm>
            <a:off x="1477764" y="5166056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+mn-lt"/>
              </a:rPr>
              <a:t>＜</a:t>
            </a:r>
          </a:p>
        </p:txBody>
      </p:sp>
      <p:sp>
        <p:nvSpPr>
          <p:cNvPr id="111" name="Text Box 9"/>
          <p:cNvSpPr txBox="1">
            <a:spLocks noChangeArrowheads="1"/>
          </p:cNvSpPr>
          <p:nvPr/>
        </p:nvSpPr>
        <p:spPr bwMode="auto">
          <a:xfrm>
            <a:off x="5796632" y="5157192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+mn-lt"/>
              </a:rPr>
              <a:t>＞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utoUpdateAnimBg="0"/>
      <p:bldP spid="107" grpId="0" autoUpdateAnimBg="0"/>
      <p:bldP spid="108" grpId="0" autoUpdateAnimBg="0"/>
      <p:bldP spid="109" grpId="0" autoUpdateAnimBg="0"/>
      <p:bldP spid="110" grpId="0" autoUpdateAnimBg="0"/>
      <p:bldP spid="111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9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35496" y="671351"/>
            <a:ext cx="820759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（易错题）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下面的做法对吗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28"/>
          <p:cNvSpPr txBox="1"/>
          <p:nvPr/>
        </p:nvSpPr>
        <p:spPr>
          <a:xfrm>
            <a:off x="1835696" y="159571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" name="TextBox 29"/>
          <p:cNvSpPr txBox="1"/>
          <p:nvPr/>
        </p:nvSpPr>
        <p:spPr>
          <a:xfrm>
            <a:off x="1763688" y="20364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791744" y="2116229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TextBox 29"/>
          <p:cNvSpPr txBox="1"/>
          <p:nvPr/>
        </p:nvSpPr>
        <p:spPr>
          <a:xfrm>
            <a:off x="1479043" y="18240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66434" y="186719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</a:rPr>
              <a:t>=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43808" y="1867195"/>
            <a:ext cx="1221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</a:rPr>
              <a:t>8÷25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03860" y="1858139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</a:rPr>
              <a:t>=0</a:t>
            </a:r>
            <a:r>
              <a:rPr lang="en-US" altLang="zh-CN" sz="3200" i="1" dirty="0">
                <a:solidFill>
                  <a:srgbClr val="000000"/>
                </a:solidFill>
              </a:rPr>
              <a:t>.</a:t>
            </a:r>
            <a:r>
              <a:rPr lang="en-US" altLang="zh-CN" sz="3200" dirty="0">
                <a:solidFill>
                  <a:srgbClr val="000000"/>
                </a:solidFill>
              </a:rPr>
              <a:t>32</a:t>
            </a:r>
            <a:endParaRPr lang="zh-CN" altLang="zh-CN" sz="3200" dirty="0">
              <a:solidFill>
                <a:srgbClr val="0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52598" y="269945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80590" y="3140210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25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008646" y="3219966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2" name="TextBox 29"/>
          <p:cNvSpPr txBox="1"/>
          <p:nvPr/>
        </p:nvSpPr>
        <p:spPr>
          <a:xfrm>
            <a:off x="2695945" y="292774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92488" y="2934000"/>
            <a:ext cx="413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=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952528" y="2934000"/>
            <a:ext cx="18133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4+8÷25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36814" y="2924944"/>
            <a:ext cx="12394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=4</a:t>
            </a:r>
            <a:r>
              <a:rPr lang="en-US" altLang="zh-CN" sz="3600" i="1" dirty="0" smtClean="0">
                <a:solidFill>
                  <a:srgbClr val="FF0000"/>
                </a:solidFill>
              </a:rPr>
              <a:t>.</a:t>
            </a:r>
            <a:r>
              <a:rPr lang="en-US" altLang="zh-CN" sz="3600" dirty="0" smtClean="0">
                <a:solidFill>
                  <a:srgbClr val="FF0000"/>
                </a:solidFill>
              </a:rPr>
              <a:t>32</a:t>
            </a:r>
            <a:endParaRPr lang="zh-CN" altLang="zh-CN" sz="3600" dirty="0">
              <a:solidFill>
                <a:srgbClr val="FF0000"/>
              </a:solidFill>
            </a:endParaRPr>
          </a:p>
        </p:txBody>
      </p:sp>
      <p:sp>
        <p:nvSpPr>
          <p:cNvPr id="36" name="TextBox 29"/>
          <p:cNvSpPr txBox="1"/>
          <p:nvPr/>
        </p:nvSpPr>
        <p:spPr>
          <a:xfrm>
            <a:off x="539552" y="1836113"/>
            <a:ext cx="12170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1475656" y="2924944"/>
            <a:ext cx="133785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ea typeface="楷体_GB2312" pitchFamily="49" charset="-122"/>
              </a:rPr>
              <a:t>不对</a:t>
            </a:r>
            <a:r>
              <a:rPr lang="zh-CN" altLang="en-US" sz="3600" dirty="0" smtClean="0">
                <a:solidFill>
                  <a:srgbClr val="FF0000"/>
                </a:solidFill>
                <a:ea typeface="楷体_GB2312" pitchFamily="49" charset="-122"/>
              </a:rPr>
              <a:t>。 </a:t>
            </a:r>
            <a:endParaRPr lang="zh-CN" altLang="en-US" sz="3600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8" name="TextBox 29"/>
          <p:cNvSpPr txBox="1"/>
          <p:nvPr/>
        </p:nvSpPr>
        <p:spPr>
          <a:xfrm>
            <a:off x="611560" y="4149080"/>
            <a:ext cx="12170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018704" y="390605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830366" y="4356393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1932373" y="4426565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2" name="TextBox 29"/>
          <p:cNvSpPr txBox="1"/>
          <p:nvPr/>
        </p:nvSpPr>
        <p:spPr>
          <a:xfrm>
            <a:off x="1619672" y="41343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880941" y="4213310"/>
            <a:ext cx="9156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</a:rPr>
              <a:t>=3</a:t>
            </a:r>
            <a:r>
              <a:rPr lang="en-US" altLang="zh-CN" sz="3200" i="1" dirty="0" smtClean="0">
                <a:solidFill>
                  <a:srgbClr val="000000"/>
                </a:solidFill>
              </a:rPr>
              <a:t>.</a:t>
            </a:r>
            <a:r>
              <a:rPr lang="en-US" altLang="zh-CN" sz="3200" dirty="0" smtClean="0">
                <a:solidFill>
                  <a:srgbClr val="000000"/>
                </a:solidFill>
              </a:rPr>
              <a:t>8</a:t>
            </a:r>
            <a:endParaRPr lang="zh-CN" altLang="zh-CN" sz="3200" dirty="0">
              <a:solidFill>
                <a:srgbClr val="000000"/>
              </a:solidFill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1475656" y="5345661"/>
            <a:ext cx="133785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ea typeface="楷体_GB2312" pitchFamily="49" charset="-122"/>
              </a:rPr>
              <a:t>不对</a:t>
            </a:r>
            <a:r>
              <a:rPr lang="zh-CN" altLang="en-US" sz="3600" dirty="0" smtClean="0">
                <a:solidFill>
                  <a:srgbClr val="FF0000"/>
                </a:solidFill>
                <a:ea typeface="楷体_GB2312" pitchFamily="49" charset="-122"/>
              </a:rPr>
              <a:t>。 </a:t>
            </a:r>
            <a:endParaRPr lang="zh-CN" altLang="en-US" sz="3600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242840" y="505863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022346" y="5508982"/>
            <a:ext cx="886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100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3124353" y="5579154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8" name="TextBox 29"/>
          <p:cNvSpPr txBox="1"/>
          <p:nvPr/>
        </p:nvSpPr>
        <p:spPr>
          <a:xfrm>
            <a:off x="2811652" y="528693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849634" y="5292497"/>
            <a:ext cx="12394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=3</a:t>
            </a:r>
            <a:r>
              <a:rPr lang="en-US" altLang="zh-CN" sz="3600" i="1" dirty="0" smtClean="0">
                <a:solidFill>
                  <a:srgbClr val="FF0000"/>
                </a:solidFill>
              </a:rPr>
              <a:t>.</a:t>
            </a:r>
            <a:r>
              <a:rPr lang="en-US" altLang="zh-CN" sz="3600" dirty="0" smtClean="0">
                <a:solidFill>
                  <a:srgbClr val="FF0000"/>
                </a:solidFill>
              </a:rPr>
              <a:t>08</a:t>
            </a:r>
            <a:endParaRPr lang="zh-CN" altLang="zh-CN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2" grpId="0"/>
      <p:bldP spid="33" grpId="0"/>
      <p:bldP spid="34" grpId="0"/>
      <p:bldP spid="35" grpId="0"/>
      <p:bldP spid="37" grpId="0"/>
      <p:bldP spid="44" grpId="0"/>
      <p:bldP spid="45" grpId="0"/>
      <p:bldP spid="46" grpId="0"/>
      <p:bldP spid="48" grpId="0"/>
      <p:bldP spid="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8"/>
          <p:cNvGrpSpPr/>
          <p:nvPr/>
        </p:nvGrpSpPr>
        <p:grpSpPr bwMode="auto">
          <a:xfrm>
            <a:off x="5941268" y="6215577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3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1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35496" y="815367"/>
            <a:ext cx="7776864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（难点题）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把下面各数按从小到大的顺序排列起来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TextBox 29"/>
          <p:cNvSpPr txBox="1"/>
          <p:nvPr/>
        </p:nvSpPr>
        <p:spPr>
          <a:xfrm>
            <a:off x="405165" y="2772217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0.8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5" name="TextBox 28"/>
          <p:cNvSpPr txBox="1"/>
          <p:nvPr/>
        </p:nvSpPr>
        <p:spPr>
          <a:xfrm>
            <a:off x="2087860" y="25366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1976860" y="297744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010156" y="3057196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092280" y="254748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92280" y="298824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101167" y="3067997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2" name="TextBox 28"/>
          <p:cNvSpPr txBox="1"/>
          <p:nvPr/>
        </p:nvSpPr>
        <p:spPr>
          <a:xfrm>
            <a:off x="5292080" y="2754836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0.58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 rot="10800000" flipH="1">
            <a:off x="1899062" y="4460017"/>
            <a:ext cx="360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&gt;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4" name="TextBox 28"/>
          <p:cNvSpPr txBox="1"/>
          <p:nvPr/>
        </p:nvSpPr>
        <p:spPr>
          <a:xfrm>
            <a:off x="3635896" y="254748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5" name="TextBox 29"/>
          <p:cNvSpPr txBox="1"/>
          <p:nvPr/>
        </p:nvSpPr>
        <p:spPr>
          <a:xfrm>
            <a:off x="3546139" y="2988241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643809" y="3067997"/>
            <a:ext cx="54045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7" name="TextBox 28"/>
          <p:cNvSpPr txBox="1"/>
          <p:nvPr/>
        </p:nvSpPr>
        <p:spPr>
          <a:xfrm>
            <a:off x="1120703" y="416763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8" name="TextBox 29"/>
          <p:cNvSpPr txBox="1"/>
          <p:nvPr/>
        </p:nvSpPr>
        <p:spPr>
          <a:xfrm>
            <a:off x="1120703" y="460838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129590" y="4688145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0" name="TextBox 28"/>
          <p:cNvSpPr txBox="1"/>
          <p:nvPr/>
        </p:nvSpPr>
        <p:spPr>
          <a:xfrm>
            <a:off x="2478415" y="420366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1" name="TextBox 29"/>
          <p:cNvSpPr txBox="1"/>
          <p:nvPr/>
        </p:nvSpPr>
        <p:spPr>
          <a:xfrm>
            <a:off x="2388658" y="4644425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2486328" y="4724181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3" name="TextBox 28"/>
          <p:cNvSpPr txBox="1"/>
          <p:nvPr/>
        </p:nvSpPr>
        <p:spPr>
          <a:xfrm>
            <a:off x="3567578" y="4485919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0.58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 rot="10800000" flipH="1">
            <a:off x="3198495" y="4460017"/>
            <a:ext cx="360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&gt;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 rot="10800000" flipH="1">
            <a:off x="4643678" y="4484616"/>
            <a:ext cx="360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&gt;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 rot="10800000" flipH="1">
            <a:off x="5973303" y="4500409"/>
            <a:ext cx="360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&gt;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7" name="TextBox 28"/>
          <p:cNvSpPr txBox="1"/>
          <p:nvPr/>
        </p:nvSpPr>
        <p:spPr>
          <a:xfrm>
            <a:off x="5289134" y="42005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8" name="TextBox 29"/>
          <p:cNvSpPr txBox="1"/>
          <p:nvPr/>
        </p:nvSpPr>
        <p:spPr>
          <a:xfrm>
            <a:off x="5178134" y="464130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211430" y="4721064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0" name="TextBox 29"/>
          <p:cNvSpPr txBox="1"/>
          <p:nvPr/>
        </p:nvSpPr>
        <p:spPr>
          <a:xfrm>
            <a:off x="6381829" y="4479144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0.8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  <p:bldP spid="38" grpId="0"/>
      <p:bldP spid="40" grpId="0"/>
      <p:bldP spid="41" grpId="0"/>
      <p:bldP spid="43" grpId="0"/>
      <p:bldP spid="44" grpId="0"/>
      <p:bldP spid="45" grpId="0"/>
      <p:bldP spid="46" grpId="0"/>
      <p:bldP spid="47" grpId="0"/>
      <p:bldP spid="48" grpId="0"/>
      <p:bldP spid="5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30722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3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6" name="TextBox 23"/>
          <p:cNvSpPr txBox="1"/>
          <p:nvPr/>
        </p:nvSpPr>
        <p:spPr>
          <a:xfrm>
            <a:off x="107504" y="767606"/>
            <a:ext cx="7487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（变式题）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0.45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与一个最简分数的和是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这个最简分数是多少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55253" y="2780928"/>
            <a:ext cx="49688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</a:rPr>
              <a:t>  这个最简分数是  </a:t>
            </a:r>
            <a:r>
              <a:rPr lang="zh-CN" altLang="en-US" sz="3600" dirty="0" smtClean="0">
                <a:solidFill>
                  <a:srgbClr val="FF0000"/>
                </a:solidFill>
              </a:rPr>
              <a:t>      </a:t>
            </a:r>
            <a:r>
              <a:rPr lang="zh-CN" altLang="en-US" sz="3600" dirty="0">
                <a:solidFill>
                  <a:srgbClr val="FF0000"/>
                </a:solidFill>
              </a:rPr>
              <a:t>。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18" name="TextBox 28"/>
          <p:cNvSpPr txBox="1"/>
          <p:nvPr/>
        </p:nvSpPr>
        <p:spPr>
          <a:xfrm>
            <a:off x="4409993" y="2547482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" name="TextBox 29"/>
          <p:cNvSpPr txBox="1"/>
          <p:nvPr/>
        </p:nvSpPr>
        <p:spPr>
          <a:xfrm>
            <a:off x="4423313" y="2988241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470981" y="3067997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7" name="AutoShape 15"/>
          <p:cNvSpPr>
            <a:spLocks noChangeArrowheads="1"/>
          </p:cNvSpPr>
          <p:nvPr/>
        </p:nvSpPr>
        <p:spPr bwMode="auto">
          <a:xfrm>
            <a:off x="70645" y="858839"/>
            <a:ext cx="1223962" cy="71913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320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78824" y="750221"/>
            <a:ext cx="729279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把一条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长的绳子平均分成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段，每段长多少米？如果平均分成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段呢？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781324" y="2058329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3÷10 = 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4590" y="2864183"/>
            <a:ext cx="1696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3÷10 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=  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  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  </a:t>
            </a:r>
          </a:p>
        </p:txBody>
      </p:sp>
      <p:sp>
        <p:nvSpPr>
          <p:cNvPr id="4" name="矩形 3"/>
          <p:cNvSpPr/>
          <p:nvPr/>
        </p:nvSpPr>
        <p:spPr>
          <a:xfrm>
            <a:off x="5078898" y="2056874"/>
            <a:ext cx="1837362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3÷ 5 = </a:t>
            </a:r>
          </a:p>
        </p:txBody>
      </p:sp>
      <p:sp>
        <p:nvSpPr>
          <p:cNvPr id="32" name="Rectangle 41"/>
          <p:cNvSpPr>
            <a:spLocks noChangeArrowheads="1"/>
          </p:cNvSpPr>
          <p:nvPr/>
        </p:nvSpPr>
        <p:spPr bwMode="auto">
          <a:xfrm>
            <a:off x="135572" y="2056874"/>
            <a:ext cx="5470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C00000"/>
                </a:solidFill>
              </a:rPr>
              <a:t>①</a:t>
            </a:r>
            <a:endParaRPr lang="en-US" sz="3200" dirty="0">
              <a:solidFill>
                <a:srgbClr val="C00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264917" y="2681739"/>
            <a:ext cx="1647100" cy="990248"/>
            <a:chOff x="2264917" y="2681739"/>
            <a:chExt cx="1647100" cy="990248"/>
          </a:xfrm>
        </p:grpSpPr>
        <p:sp>
          <p:nvSpPr>
            <p:cNvPr id="26" name="TextBox 16"/>
            <p:cNvSpPr txBox="1"/>
            <p:nvPr/>
          </p:nvSpPr>
          <p:spPr>
            <a:xfrm>
              <a:off x="2402114" y="2681739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7" name="TextBox 17"/>
            <p:cNvSpPr txBox="1"/>
            <p:nvPr/>
          </p:nvSpPr>
          <p:spPr>
            <a:xfrm>
              <a:off x="2264917" y="3087212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10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402114" y="3188866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>
              <a:off x="2696620" y="2924301"/>
              <a:ext cx="121539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+mn-ea"/>
                  <a:ea typeface="+mn-ea"/>
                </a:rPr>
                <a:t>（</a:t>
              </a:r>
              <a:r>
                <a:rPr lang="en-US" altLang="zh-CN" sz="3200" dirty="0">
                  <a:solidFill>
                    <a:srgbClr val="C00000"/>
                  </a:solidFill>
                  <a:latin typeface="+mn-ea"/>
                  <a:ea typeface="+mn-ea"/>
                </a:rPr>
                <a:t>m</a:t>
              </a:r>
              <a:r>
                <a:rPr lang="zh-CN" altLang="en-US" sz="3200" dirty="0">
                  <a:solidFill>
                    <a:srgbClr val="C00000"/>
                  </a:solidFill>
                  <a:latin typeface="+mn-ea"/>
                  <a:ea typeface="+mn-ea"/>
                </a:rPr>
                <a:t>）</a:t>
              </a:r>
              <a:endParaRPr lang="zh-CN" altLang="en-US" sz="3200" dirty="0"/>
            </a:p>
          </p:txBody>
        </p:sp>
      </p:grpSp>
      <p:sp>
        <p:nvSpPr>
          <p:cNvPr id="7" name="矩形 6"/>
          <p:cNvSpPr/>
          <p:nvPr/>
        </p:nvSpPr>
        <p:spPr>
          <a:xfrm>
            <a:off x="2422223" y="2036846"/>
            <a:ext cx="1835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0.3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m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）</a:t>
            </a:r>
          </a:p>
        </p:txBody>
      </p:sp>
      <p:sp>
        <p:nvSpPr>
          <p:cNvPr id="35" name="Rectangle 41"/>
          <p:cNvSpPr>
            <a:spLocks noChangeArrowheads="1"/>
          </p:cNvSpPr>
          <p:nvPr/>
        </p:nvSpPr>
        <p:spPr bwMode="auto">
          <a:xfrm>
            <a:off x="4531844" y="2032251"/>
            <a:ext cx="5470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solidFill>
                  <a:srgbClr val="C00000"/>
                </a:solidFill>
              </a:rPr>
              <a:t>②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98405" y="2060030"/>
            <a:ext cx="1835759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0.6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m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）</a:t>
            </a:r>
            <a:endParaRPr lang="en-US" altLang="zh-CN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05232" y="2947618"/>
            <a:ext cx="1837362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3÷ 5 = 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741792" y="2756053"/>
            <a:ext cx="1514978" cy="999160"/>
            <a:chOff x="6741792" y="2756053"/>
            <a:chExt cx="1514978" cy="999160"/>
          </a:xfrm>
        </p:grpSpPr>
        <p:sp>
          <p:nvSpPr>
            <p:cNvPr id="38" name="TextBox 16"/>
            <p:cNvSpPr txBox="1"/>
            <p:nvPr/>
          </p:nvSpPr>
          <p:spPr>
            <a:xfrm>
              <a:off x="6746867" y="2756053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39" name="TextBox 17"/>
            <p:cNvSpPr txBox="1"/>
            <p:nvPr/>
          </p:nvSpPr>
          <p:spPr>
            <a:xfrm>
              <a:off x="6741792" y="3170438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5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6746867" y="3263180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7041373" y="2998615"/>
              <a:ext cx="121539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+mn-ea"/>
                  <a:ea typeface="+mn-ea"/>
                </a:rPr>
                <a:t>（</a:t>
              </a:r>
              <a:r>
                <a:rPr lang="en-US" altLang="zh-CN" sz="3200" dirty="0">
                  <a:solidFill>
                    <a:srgbClr val="C00000"/>
                  </a:solidFill>
                  <a:latin typeface="+mn-ea"/>
                  <a:ea typeface="+mn-ea"/>
                </a:rPr>
                <a:t>m</a:t>
              </a:r>
              <a:r>
                <a:rPr lang="zh-CN" altLang="en-US" sz="3200" dirty="0">
                  <a:solidFill>
                    <a:srgbClr val="C00000"/>
                  </a:solidFill>
                  <a:latin typeface="+mn-ea"/>
                  <a:ea typeface="+mn-ea"/>
                </a:rPr>
                <a:t>）</a:t>
              </a:r>
              <a:endParaRPr lang="zh-CN" altLang="en-US" sz="3200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7157" y="3845116"/>
            <a:ext cx="7595243" cy="1087100"/>
            <a:chOff x="577157" y="3845116"/>
            <a:chExt cx="7595243" cy="1087100"/>
          </a:xfrm>
        </p:grpSpPr>
        <p:sp>
          <p:nvSpPr>
            <p:cNvPr id="9" name="矩形 8"/>
            <p:cNvSpPr/>
            <p:nvPr/>
          </p:nvSpPr>
          <p:spPr>
            <a:xfrm>
              <a:off x="577157" y="4101951"/>
              <a:ext cx="759524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想一想</a:t>
              </a:r>
              <a:r>
                <a:rPr lang="en-US" altLang="zh-CN" sz="3200" dirty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:0</a:t>
              </a:r>
              <a:r>
                <a:rPr lang="en-US" altLang="zh-CN" sz="3200" i="1" dirty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3200" dirty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zh-CN" sz="3200" dirty="0" smtClean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与</a:t>
              </a:r>
              <a:r>
                <a:rPr lang="en-US" altLang="zh-CN" sz="3200" dirty="0" smtClean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    ,</a:t>
              </a:r>
              <a:r>
                <a:rPr lang="en-US" altLang="zh-CN" sz="3200" dirty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0</a:t>
              </a:r>
              <a:r>
                <a:rPr lang="en-US" altLang="zh-CN" sz="3200" i="1" dirty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3200" dirty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zh-CN" sz="3200" dirty="0" smtClean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和</a:t>
              </a:r>
              <a:r>
                <a:rPr lang="en-US" altLang="zh-CN" sz="3200" dirty="0" smtClean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    </a:t>
              </a:r>
              <a:r>
                <a:rPr lang="zh-CN" altLang="zh-CN" sz="3200" dirty="0" smtClean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有</a:t>
              </a:r>
              <a:r>
                <a:rPr lang="zh-CN" altLang="zh-CN" sz="3200" dirty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什么关系</a:t>
              </a:r>
              <a:r>
                <a:rPr lang="en-US" altLang="zh-CN" sz="3200" dirty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?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3" name="TextBox 16"/>
            <p:cNvSpPr txBox="1"/>
            <p:nvPr/>
          </p:nvSpPr>
          <p:spPr>
            <a:xfrm>
              <a:off x="2893248" y="3845116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4" name="TextBox 17"/>
            <p:cNvSpPr txBox="1"/>
            <p:nvPr/>
          </p:nvSpPr>
          <p:spPr>
            <a:xfrm>
              <a:off x="2756051" y="4250589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10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2843808" y="4365104"/>
              <a:ext cx="446855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16"/>
            <p:cNvSpPr txBox="1"/>
            <p:nvPr/>
          </p:nvSpPr>
          <p:spPr>
            <a:xfrm>
              <a:off x="4427984" y="3933056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7" name="TextBox 17"/>
            <p:cNvSpPr txBox="1"/>
            <p:nvPr/>
          </p:nvSpPr>
          <p:spPr>
            <a:xfrm>
              <a:off x="4422909" y="4347441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4427984" y="4440183"/>
              <a:ext cx="357190" cy="147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1637908" y="4994180"/>
            <a:ext cx="1420977" cy="990248"/>
            <a:chOff x="1637908" y="4994180"/>
            <a:chExt cx="1420977" cy="990248"/>
          </a:xfrm>
        </p:grpSpPr>
        <p:sp>
          <p:nvSpPr>
            <p:cNvPr id="53" name="TextBox 16"/>
            <p:cNvSpPr txBox="1"/>
            <p:nvPr/>
          </p:nvSpPr>
          <p:spPr>
            <a:xfrm>
              <a:off x="2597841" y="4994180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54" name="TextBox 17"/>
            <p:cNvSpPr txBox="1"/>
            <p:nvPr/>
          </p:nvSpPr>
          <p:spPr>
            <a:xfrm>
              <a:off x="2460644" y="5399653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10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2548401" y="5514168"/>
              <a:ext cx="446855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1637908" y="5246043"/>
              <a:ext cx="65915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0</a:t>
              </a:r>
              <a:r>
                <a:rPr lang="en-US" altLang="zh-CN" sz="3200" i="1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3</a:t>
              </a:r>
              <a:endParaRPr lang="zh-CN" altLang="en-US" sz="32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05232" y="5036258"/>
            <a:ext cx="1298382" cy="999160"/>
            <a:chOff x="5105232" y="5036258"/>
            <a:chExt cx="1298382" cy="999160"/>
          </a:xfrm>
        </p:grpSpPr>
        <p:sp>
          <p:nvSpPr>
            <p:cNvPr id="56" name="TextBox 16"/>
            <p:cNvSpPr txBox="1"/>
            <p:nvPr/>
          </p:nvSpPr>
          <p:spPr>
            <a:xfrm>
              <a:off x="6012160" y="5036258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57" name="TextBox 17"/>
            <p:cNvSpPr txBox="1"/>
            <p:nvPr/>
          </p:nvSpPr>
          <p:spPr>
            <a:xfrm>
              <a:off x="6007085" y="5450643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6012160" y="5543385"/>
              <a:ext cx="357190" cy="147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5105232" y="5234006"/>
              <a:ext cx="65915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0</a:t>
              </a:r>
              <a:r>
                <a:rPr lang="en-US" altLang="zh-CN" sz="3200" i="1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6</a:t>
              </a:r>
              <a:endParaRPr lang="zh-CN" altLang="en-US" sz="3200" dirty="0"/>
            </a:p>
          </p:txBody>
        </p:sp>
      </p:grpSp>
      <p:sp>
        <p:nvSpPr>
          <p:cNvPr id="61" name="矩形 60"/>
          <p:cNvSpPr/>
          <p:nvPr/>
        </p:nvSpPr>
        <p:spPr>
          <a:xfrm>
            <a:off x="2120965" y="5184487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580112" y="5190918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32" grpId="0"/>
      <p:bldP spid="7" grpId="0"/>
      <p:bldP spid="35" grpId="0"/>
      <p:bldP spid="8" grpId="0"/>
      <p:bldP spid="37" grpId="0"/>
      <p:bldP spid="61" grpId="0"/>
      <p:bldP spid="6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30722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3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14" name="Group 8"/>
          <p:cNvGrpSpPr/>
          <p:nvPr/>
        </p:nvGrpSpPr>
        <p:grpSpPr bwMode="auto">
          <a:xfrm>
            <a:off x="5941268" y="6215577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26" name="TextBox 23"/>
          <p:cNvSpPr txBox="1"/>
          <p:nvPr/>
        </p:nvSpPr>
        <p:spPr>
          <a:xfrm>
            <a:off x="107504" y="817548"/>
            <a:ext cx="7487096" cy="223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（探究题）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一个真分数的分子和分母的和是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37,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它化成小数后是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0.85,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原来的分数是多少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899269" y="3429000"/>
            <a:ext cx="49688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</a:rPr>
              <a:t>原来的分数是  </a:t>
            </a:r>
            <a:r>
              <a:rPr lang="zh-CN" altLang="en-US" sz="3600" dirty="0" smtClean="0">
                <a:solidFill>
                  <a:srgbClr val="FF0000"/>
                </a:solidFill>
              </a:rPr>
              <a:t>      </a:t>
            </a:r>
            <a:r>
              <a:rPr lang="zh-CN" altLang="en-US" sz="3600" dirty="0">
                <a:solidFill>
                  <a:srgbClr val="FF0000"/>
                </a:solidFill>
              </a:rPr>
              <a:t>。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18" name="TextBox 28"/>
          <p:cNvSpPr txBox="1"/>
          <p:nvPr/>
        </p:nvSpPr>
        <p:spPr>
          <a:xfrm>
            <a:off x="3833929" y="3195554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17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" name="TextBox 29"/>
          <p:cNvSpPr txBox="1"/>
          <p:nvPr/>
        </p:nvSpPr>
        <p:spPr>
          <a:xfrm>
            <a:off x="3847249" y="3636313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894917" y="3716069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8"/>
          <p:cNvGrpSpPr/>
          <p:nvPr/>
        </p:nvGrpSpPr>
        <p:grpSpPr bwMode="auto">
          <a:xfrm>
            <a:off x="5941268" y="6215577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26" name="TextBox 23"/>
          <p:cNvSpPr txBox="1"/>
          <p:nvPr/>
        </p:nvSpPr>
        <p:spPr>
          <a:xfrm>
            <a:off x="35497" y="748442"/>
            <a:ext cx="74888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（竞赛题）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分数的分子缩小到原来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     后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化成小数是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0.04,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原分数的分母扩大到原来的几倍后能化成小数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0.02?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9" name="Picture 3" descr="图片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2400" y="152400"/>
            <a:ext cx="1319213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375043" y="3274262"/>
            <a:ext cx="12394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0.04=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1627064" y="3061990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1542993" y="3502749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25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546709" y="3582505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535283" y="3288290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原分数为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5" name="TextBox 28"/>
          <p:cNvSpPr txBox="1"/>
          <p:nvPr/>
        </p:nvSpPr>
        <p:spPr>
          <a:xfrm>
            <a:off x="4651400" y="313399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4567329" y="3574757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25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571045" y="3654513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5764572" y="3246272"/>
            <a:ext cx="12394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0.02=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4" name="TextBox 28"/>
          <p:cNvSpPr txBox="1"/>
          <p:nvPr/>
        </p:nvSpPr>
        <p:spPr>
          <a:xfrm>
            <a:off x="7060233" y="305152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29"/>
          <p:cNvSpPr txBox="1"/>
          <p:nvPr/>
        </p:nvSpPr>
        <p:spPr>
          <a:xfrm>
            <a:off x="6853571" y="3502749"/>
            <a:ext cx="886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100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979878" y="3572041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00159" y="4295998"/>
            <a:ext cx="78442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</a:rPr>
              <a:t>所以原分数的分母扩大到原来的</a:t>
            </a:r>
            <a:r>
              <a:rPr lang="en-US" altLang="zh-CN" sz="3600" dirty="0">
                <a:solidFill>
                  <a:srgbClr val="FF0000"/>
                </a:solidFill>
              </a:rPr>
              <a:t>4</a:t>
            </a:r>
            <a:r>
              <a:rPr lang="zh-CN" altLang="zh-CN" sz="3600" dirty="0">
                <a:solidFill>
                  <a:srgbClr val="FF0000"/>
                </a:solidFill>
              </a:rPr>
              <a:t>倍后能化成小数</a:t>
            </a:r>
            <a:r>
              <a:rPr lang="en-US" altLang="zh-CN" sz="3600" dirty="0">
                <a:solidFill>
                  <a:srgbClr val="FF0000"/>
                </a:solidFill>
              </a:rPr>
              <a:t>0</a:t>
            </a:r>
            <a:r>
              <a:rPr lang="en-US" altLang="zh-CN" sz="3600" i="1" dirty="0">
                <a:solidFill>
                  <a:srgbClr val="FF0000"/>
                </a:solidFill>
              </a:rPr>
              <a:t>.</a:t>
            </a:r>
            <a:r>
              <a:rPr lang="en-US" altLang="zh-CN" sz="3600" dirty="0">
                <a:solidFill>
                  <a:srgbClr val="FF0000"/>
                </a:solidFill>
              </a:rPr>
              <a:t>02</a:t>
            </a:r>
            <a:r>
              <a:rPr lang="zh-CN" altLang="zh-CN" sz="3600" dirty="0">
                <a:solidFill>
                  <a:srgbClr val="FF0000"/>
                </a:solidFill>
              </a:rPr>
              <a:t>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7" name="TextBox 28"/>
          <p:cNvSpPr txBox="1"/>
          <p:nvPr/>
        </p:nvSpPr>
        <p:spPr>
          <a:xfrm>
            <a:off x="611560" y="14362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8" name="TextBox 29"/>
          <p:cNvSpPr txBox="1"/>
          <p:nvPr/>
        </p:nvSpPr>
        <p:spPr>
          <a:xfrm>
            <a:off x="611560" y="187705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620447" y="1956809"/>
            <a:ext cx="38416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  <p:bldP spid="24" grpId="0"/>
      <p:bldP spid="25" grpId="0"/>
      <p:bldP spid="27" grpId="0"/>
      <p:bldP spid="33" grpId="0"/>
      <p:bldP spid="34" grpId="0"/>
      <p:bldP spid="3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>
            <a:off x="270290" y="3556729"/>
            <a:ext cx="6120680" cy="2548404"/>
          </a:xfrm>
          <a:prstGeom prst="wedgeRoundRectCallout">
            <a:avLst>
              <a:gd name="adj1" fmla="val 59961"/>
              <a:gd name="adj2" fmla="val -27907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</a:rPr>
              <a:t>小数表示的就是十分之几、百分之几、千分之几 </a:t>
            </a:r>
            <a:r>
              <a:rPr lang="en-US" altLang="zh-CN" sz="3200" dirty="0">
                <a:solidFill>
                  <a:schemeClr val="tx1"/>
                </a:solidFill>
              </a:rPr>
              <a:t>…… </a:t>
            </a:r>
            <a:r>
              <a:rPr lang="zh-CN" altLang="en-US" sz="3200" dirty="0">
                <a:solidFill>
                  <a:schemeClr val="tx1"/>
                </a:solidFill>
              </a:rPr>
              <a:t>的数，所以可以直接写成分母是</a:t>
            </a:r>
            <a:r>
              <a:rPr lang="en-US" altLang="zh-CN" sz="3200" dirty="0">
                <a:solidFill>
                  <a:schemeClr val="tx1"/>
                </a:solidFill>
              </a:rPr>
              <a:t>10,100,1000</a:t>
            </a:r>
            <a:r>
              <a:rPr lang="zh-CN" altLang="en-US" sz="3200" dirty="0">
                <a:solidFill>
                  <a:schemeClr val="tx1"/>
                </a:solidFill>
              </a:rPr>
              <a:t>，</a:t>
            </a:r>
            <a:r>
              <a:rPr lang="en-US" altLang="zh-CN" sz="3200" dirty="0">
                <a:solidFill>
                  <a:schemeClr val="tx1"/>
                </a:solidFill>
              </a:rPr>
              <a:t>…</a:t>
            </a:r>
            <a:r>
              <a:rPr lang="zh-CN" altLang="en-US" sz="3200" dirty="0">
                <a:solidFill>
                  <a:schemeClr val="tx1"/>
                </a:solidFill>
              </a:rPr>
              <a:t>的分数，再化简。</a:t>
            </a:r>
          </a:p>
          <a:p>
            <a:endParaRPr lang="zh-CN" altLang="en-US" dirty="0"/>
          </a:p>
        </p:txBody>
      </p:sp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732240" y="3429000"/>
            <a:ext cx="1914178" cy="2395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5368100" y="1404065"/>
            <a:ext cx="43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36" name="Text Box 20"/>
          <p:cNvSpPr txBox="1">
            <a:spLocks noChangeArrowheads="1"/>
          </p:cNvSpPr>
          <p:nvPr/>
        </p:nvSpPr>
        <p:spPr bwMode="auto">
          <a:xfrm>
            <a:off x="5364131" y="1805892"/>
            <a:ext cx="3603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35" name="Text Box 19"/>
          <p:cNvSpPr txBox="1">
            <a:spLocks noChangeArrowheads="1"/>
          </p:cNvSpPr>
          <p:nvPr/>
        </p:nvSpPr>
        <p:spPr bwMode="auto">
          <a:xfrm>
            <a:off x="5266078" y="2293932"/>
            <a:ext cx="6572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2" name="矩形 1"/>
          <p:cNvSpPr/>
          <p:nvPr/>
        </p:nvSpPr>
        <p:spPr>
          <a:xfrm>
            <a:off x="332934" y="838225"/>
            <a:ext cx="85878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能不能把小数直接写成分数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如果能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怎么写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Line 22"/>
          <p:cNvSpPr>
            <a:spLocks noChangeShapeType="1"/>
          </p:cNvSpPr>
          <p:nvPr/>
        </p:nvSpPr>
        <p:spPr bwMode="auto">
          <a:xfrm>
            <a:off x="5356585" y="1966574"/>
            <a:ext cx="432926" cy="21766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Line 23"/>
          <p:cNvSpPr>
            <a:spLocks noChangeShapeType="1"/>
          </p:cNvSpPr>
          <p:nvPr/>
        </p:nvSpPr>
        <p:spPr bwMode="auto">
          <a:xfrm>
            <a:off x="5364131" y="2499287"/>
            <a:ext cx="447675" cy="181626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5400643" y="2700209"/>
            <a:ext cx="2873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41" name="Text Box 11"/>
          <p:cNvSpPr txBox="1">
            <a:spLocks noChangeArrowheads="1"/>
          </p:cNvSpPr>
          <p:nvPr/>
        </p:nvSpPr>
        <p:spPr bwMode="auto">
          <a:xfrm>
            <a:off x="2001406" y="2240695"/>
            <a:ext cx="6477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42" name="Text Box 12"/>
          <p:cNvSpPr txBox="1">
            <a:spLocks noChangeArrowheads="1"/>
          </p:cNvSpPr>
          <p:nvPr/>
        </p:nvSpPr>
        <p:spPr bwMode="auto">
          <a:xfrm>
            <a:off x="2144727" y="1791432"/>
            <a:ext cx="3603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43" name="Line 13"/>
          <p:cNvSpPr>
            <a:spLocks noChangeShapeType="1"/>
          </p:cNvSpPr>
          <p:nvPr/>
        </p:nvSpPr>
        <p:spPr bwMode="auto">
          <a:xfrm>
            <a:off x="2072547" y="2302607"/>
            <a:ext cx="48736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4483689" y="2241607"/>
            <a:ext cx="736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39" name="Text Box 16"/>
          <p:cNvSpPr txBox="1">
            <a:spLocks noChangeArrowheads="1"/>
          </p:cNvSpPr>
          <p:nvPr/>
        </p:nvSpPr>
        <p:spPr bwMode="auto">
          <a:xfrm>
            <a:off x="4626836" y="1809559"/>
            <a:ext cx="3603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40" name="Line 17"/>
          <p:cNvSpPr>
            <a:spLocks noChangeShapeType="1"/>
          </p:cNvSpPr>
          <p:nvPr/>
        </p:nvSpPr>
        <p:spPr bwMode="auto">
          <a:xfrm>
            <a:off x="4626836" y="2321751"/>
            <a:ext cx="36036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7" name="Line 21"/>
          <p:cNvSpPr>
            <a:spLocks noChangeShapeType="1"/>
          </p:cNvSpPr>
          <p:nvPr/>
        </p:nvSpPr>
        <p:spPr bwMode="auto">
          <a:xfrm>
            <a:off x="5335745" y="2321751"/>
            <a:ext cx="44386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6138558" y="2235376"/>
            <a:ext cx="5048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1" name="Text Box 28"/>
          <p:cNvSpPr txBox="1">
            <a:spLocks noChangeArrowheads="1"/>
          </p:cNvSpPr>
          <p:nvPr/>
        </p:nvSpPr>
        <p:spPr bwMode="auto">
          <a:xfrm>
            <a:off x="6138558" y="1783304"/>
            <a:ext cx="3603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32" name="Line 29"/>
          <p:cNvSpPr>
            <a:spLocks noChangeShapeType="1"/>
          </p:cNvSpPr>
          <p:nvPr/>
        </p:nvSpPr>
        <p:spPr bwMode="auto">
          <a:xfrm>
            <a:off x="6207034" y="2298876"/>
            <a:ext cx="28733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0463" y="2000162"/>
            <a:ext cx="8354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0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</a:rPr>
              <a:t> 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5799134" y="200876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3888" y="2001073"/>
            <a:ext cx="7425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0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6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4971662" y="201572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</a:rPr>
              <a:t>=</a:t>
            </a:r>
          </a:p>
        </p:txBody>
      </p:sp>
      <p:sp>
        <p:nvSpPr>
          <p:cNvPr id="8" name="矩形 7"/>
          <p:cNvSpPr/>
          <p:nvPr/>
        </p:nvSpPr>
        <p:spPr>
          <a:xfrm>
            <a:off x="1739974" y="197955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50" name="矩形 49"/>
          <p:cNvSpPr/>
          <p:nvPr/>
        </p:nvSpPr>
        <p:spPr>
          <a:xfrm>
            <a:off x="4232175" y="200876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/>
      <p:bldP spid="36" grpId="0"/>
      <p:bldP spid="35" grpId="0"/>
      <p:bldP spid="19" grpId="0" animBg="1"/>
      <p:bldP spid="20" grpId="0" animBg="1"/>
      <p:bldP spid="22" grpId="0"/>
      <p:bldP spid="41" grpId="0"/>
      <p:bldP spid="42" grpId="0"/>
      <p:bldP spid="43" grpId="0" animBg="1"/>
      <p:bldP spid="38" grpId="0"/>
      <p:bldP spid="39" grpId="0"/>
      <p:bldP spid="40" grpId="0" animBg="1"/>
      <p:bldP spid="37" grpId="0" animBg="1"/>
      <p:bldP spid="30" grpId="0"/>
      <p:bldP spid="31" grpId="0"/>
      <p:bldP spid="32" grpId="0" animBg="1"/>
      <p:bldP spid="4" grpId="0"/>
      <p:bldP spid="6" grpId="0"/>
      <p:bldP spid="8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8" name="Rectangle 3"/>
          <p:cNvSpPr>
            <a:spLocks noChangeArrowheads="1"/>
          </p:cNvSpPr>
          <p:nvPr/>
        </p:nvSpPr>
        <p:spPr bwMode="auto">
          <a:xfrm>
            <a:off x="477752" y="3789040"/>
            <a:ext cx="8011873" cy="2172006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</a:ln>
        </p:spPr>
        <p:txBody>
          <a:bodyPr wrap="square" lIns="90000" tIns="46800" rIns="90000" bIns="46800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3600" dirty="0" smtClean="0"/>
              <a:t>       </a:t>
            </a:r>
            <a:r>
              <a:rPr lang="zh-CN" altLang="zh-CN" sz="3600" dirty="0" smtClean="0"/>
              <a:t>把</a:t>
            </a:r>
            <a:r>
              <a:rPr lang="zh-CN" altLang="zh-CN" sz="3600" dirty="0"/>
              <a:t>小数化成分数后</a:t>
            </a:r>
            <a:r>
              <a:rPr lang="en-US" altLang="zh-CN" sz="3600" dirty="0"/>
              <a:t>,</a:t>
            </a:r>
            <a:r>
              <a:rPr lang="zh-CN" altLang="zh-CN" sz="3600" dirty="0"/>
              <a:t>要观察这个分数是不是最简分数</a:t>
            </a:r>
            <a:r>
              <a:rPr lang="en-US" altLang="zh-CN" sz="3600" dirty="0"/>
              <a:t>,</a:t>
            </a:r>
            <a:r>
              <a:rPr lang="zh-CN" altLang="zh-CN" sz="3600" dirty="0"/>
              <a:t>如果不是最简分数的要化成最简分数。</a:t>
            </a:r>
            <a:endParaRPr lang="zh-CN" altLang="en-US" sz="36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64" name="Rectangle 6"/>
          <p:cNvSpPr>
            <a:spLocks noChangeArrowheads="1"/>
          </p:cNvSpPr>
          <p:nvPr/>
        </p:nvSpPr>
        <p:spPr bwMode="auto">
          <a:xfrm>
            <a:off x="949960" y="2645410"/>
            <a:ext cx="6565265" cy="58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Times New Roman" panose="02020603050405020304" pitchFamily="18" charset="0"/>
                <a:ea typeface="楷体_GB2312" pitchFamily="49" charset="-122"/>
              </a:rPr>
              <a:t>把小数化成分数需要注意什么？</a:t>
            </a: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5368100" y="764704"/>
            <a:ext cx="43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5364131" y="1166531"/>
            <a:ext cx="3603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27" name="Text Box 19"/>
          <p:cNvSpPr txBox="1">
            <a:spLocks noChangeArrowheads="1"/>
          </p:cNvSpPr>
          <p:nvPr/>
        </p:nvSpPr>
        <p:spPr bwMode="auto">
          <a:xfrm>
            <a:off x="5266078" y="1654571"/>
            <a:ext cx="6572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28" name="Line 22"/>
          <p:cNvSpPr>
            <a:spLocks noChangeShapeType="1"/>
          </p:cNvSpPr>
          <p:nvPr/>
        </p:nvSpPr>
        <p:spPr bwMode="auto">
          <a:xfrm>
            <a:off x="5356585" y="1327213"/>
            <a:ext cx="432926" cy="21766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9" name="Line 23"/>
          <p:cNvSpPr>
            <a:spLocks noChangeShapeType="1"/>
          </p:cNvSpPr>
          <p:nvPr/>
        </p:nvSpPr>
        <p:spPr bwMode="auto">
          <a:xfrm>
            <a:off x="5364131" y="1859926"/>
            <a:ext cx="447675" cy="181626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0" name="Text Box 25"/>
          <p:cNvSpPr txBox="1">
            <a:spLocks noChangeArrowheads="1"/>
          </p:cNvSpPr>
          <p:nvPr/>
        </p:nvSpPr>
        <p:spPr bwMode="auto">
          <a:xfrm>
            <a:off x="5400643" y="2060848"/>
            <a:ext cx="2873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001406" y="1601334"/>
            <a:ext cx="6477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2144727" y="1152071"/>
            <a:ext cx="3603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33" name="Line 13"/>
          <p:cNvSpPr>
            <a:spLocks noChangeShapeType="1"/>
          </p:cNvSpPr>
          <p:nvPr/>
        </p:nvSpPr>
        <p:spPr bwMode="auto">
          <a:xfrm>
            <a:off x="2072547" y="1663246"/>
            <a:ext cx="48736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4483689" y="1602246"/>
            <a:ext cx="736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4626836" y="1170198"/>
            <a:ext cx="3603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36" name="Line 17"/>
          <p:cNvSpPr>
            <a:spLocks noChangeShapeType="1"/>
          </p:cNvSpPr>
          <p:nvPr/>
        </p:nvSpPr>
        <p:spPr bwMode="auto">
          <a:xfrm>
            <a:off x="4626836" y="1682390"/>
            <a:ext cx="36036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7" name="Line 21"/>
          <p:cNvSpPr>
            <a:spLocks noChangeShapeType="1"/>
          </p:cNvSpPr>
          <p:nvPr/>
        </p:nvSpPr>
        <p:spPr bwMode="auto">
          <a:xfrm>
            <a:off x="5335745" y="1682390"/>
            <a:ext cx="44386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6138558" y="1596015"/>
            <a:ext cx="5048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9" name="Text Box 28"/>
          <p:cNvSpPr txBox="1">
            <a:spLocks noChangeArrowheads="1"/>
          </p:cNvSpPr>
          <p:nvPr/>
        </p:nvSpPr>
        <p:spPr bwMode="auto">
          <a:xfrm>
            <a:off x="6138558" y="1143943"/>
            <a:ext cx="3603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40" name="Line 29"/>
          <p:cNvSpPr>
            <a:spLocks noChangeShapeType="1"/>
          </p:cNvSpPr>
          <p:nvPr/>
        </p:nvSpPr>
        <p:spPr bwMode="auto">
          <a:xfrm>
            <a:off x="6207034" y="1659515"/>
            <a:ext cx="28733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70463" y="1360801"/>
            <a:ext cx="8354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0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</a:rPr>
              <a:t> </a:t>
            </a:r>
            <a:endParaRPr lang="zh-CN" altLang="en-US" sz="3200" dirty="0"/>
          </a:p>
        </p:txBody>
      </p:sp>
      <p:sp>
        <p:nvSpPr>
          <p:cNvPr id="42" name="矩形 41"/>
          <p:cNvSpPr/>
          <p:nvPr/>
        </p:nvSpPr>
        <p:spPr>
          <a:xfrm>
            <a:off x="5799134" y="136940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63888" y="1361712"/>
            <a:ext cx="7425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0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6</a:t>
            </a:r>
            <a:endParaRPr lang="zh-CN" altLang="en-US" sz="3200" dirty="0"/>
          </a:p>
        </p:txBody>
      </p:sp>
      <p:sp>
        <p:nvSpPr>
          <p:cNvPr id="44" name="矩形 43"/>
          <p:cNvSpPr/>
          <p:nvPr/>
        </p:nvSpPr>
        <p:spPr>
          <a:xfrm>
            <a:off x="4971662" y="137636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</a:rPr>
              <a:t>=</a:t>
            </a:r>
          </a:p>
        </p:txBody>
      </p:sp>
      <p:sp>
        <p:nvSpPr>
          <p:cNvPr id="45" name="矩形 44"/>
          <p:cNvSpPr/>
          <p:nvPr/>
        </p:nvSpPr>
        <p:spPr>
          <a:xfrm>
            <a:off x="1739974" y="134018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46" name="矩形 45"/>
          <p:cNvSpPr/>
          <p:nvPr/>
        </p:nvSpPr>
        <p:spPr>
          <a:xfrm>
            <a:off x="4232175" y="136940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8" grpId="0" bldLvl="0" animBg="1" autoUpdateAnimBg="0"/>
      <p:bldP spid="1026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4" name="Text Box 20"/>
          <p:cNvSpPr txBox="1">
            <a:spLocks noChangeArrowheads="1"/>
          </p:cNvSpPr>
          <p:nvPr/>
        </p:nvSpPr>
        <p:spPr bwMode="auto">
          <a:xfrm>
            <a:off x="4459351" y="2931785"/>
            <a:ext cx="4251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=</a:t>
            </a:r>
            <a:endParaRPr lang="en-US" sz="3200" dirty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11266" name="Picture 2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944834" y="2654374"/>
            <a:ext cx="2266950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Box 30"/>
          <p:cNvSpPr txBox="1">
            <a:spLocks noChangeArrowheads="1"/>
          </p:cNvSpPr>
          <p:nvPr/>
        </p:nvSpPr>
        <p:spPr bwMode="auto">
          <a:xfrm>
            <a:off x="3344415" y="1764105"/>
            <a:ext cx="8675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>
                <a:solidFill>
                  <a:srgbClr val="FF0000"/>
                </a:solidFill>
                <a:ea typeface="楷体_GB2312" pitchFamily="49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00</a:t>
            </a:r>
          </a:p>
        </p:txBody>
      </p:sp>
      <p:sp>
        <p:nvSpPr>
          <p:cNvPr id="11268" name="TextBox 32"/>
          <p:cNvSpPr txBox="1">
            <a:spLocks noChangeArrowheads="1"/>
          </p:cNvSpPr>
          <p:nvPr/>
        </p:nvSpPr>
        <p:spPr bwMode="auto">
          <a:xfrm>
            <a:off x="1089025" y="628693"/>
            <a:ext cx="28082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ea typeface="楷体_GB2312" pitchFamily="49" charset="-122"/>
              </a:rPr>
              <a:t>自己试一试：</a:t>
            </a:r>
          </a:p>
        </p:txBody>
      </p:sp>
      <p:grpSp>
        <p:nvGrpSpPr>
          <p:cNvPr id="11269" name="Group 5"/>
          <p:cNvGrpSpPr/>
          <p:nvPr/>
        </p:nvGrpSpPr>
        <p:grpSpPr bwMode="auto">
          <a:xfrm>
            <a:off x="2123728" y="1261250"/>
            <a:ext cx="2358126" cy="1020807"/>
            <a:chOff x="0" y="0"/>
            <a:chExt cx="3712" cy="1607"/>
          </a:xfrm>
        </p:grpSpPr>
        <p:grpSp>
          <p:nvGrpSpPr>
            <p:cNvPr id="11270" name="组合 43"/>
            <p:cNvGrpSpPr/>
            <p:nvPr/>
          </p:nvGrpSpPr>
          <p:grpSpPr bwMode="auto">
            <a:xfrm>
              <a:off x="1380" y="0"/>
              <a:ext cx="2332" cy="1607"/>
              <a:chOff x="-110" y="0"/>
              <a:chExt cx="576112" cy="1019688"/>
            </a:xfrm>
          </p:grpSpPr>
          <p:sp>
            <p:nvSpPr>
              <p:cNvPr id="11271" name="TextBox 39"/>
              <p:cNvSpPr txBox="1">
                <a:spLocks noChangeArrowheads="1"/>
              </p:cNvSpPr>
              <p:nvPr/>
            </p:nvSpPr>
            <p:spPr bwMode="auto">
              <a:xfrm>
                <a:off x="-110" y="435478"/>
                <a:ext cx="576112" cy="584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dirty="0">
                    <a:ea typeface="楷体_GB2312" pitchFamily="49" charset="-122"/>
                  </a:rPr>
                  <a:t> (        </a:t>
                </a:r>
                <a:r>
                  <a:rPr lang="zh-CN" altLang="en-US" sz="3200" dirty="0" smtClean="0">
                    <a:ea typeface="楷体_GB2312" pitchFamily="49" charset="-122"/>
                  </a:rPr>
                  <a:t>)</a:t>
                </a:r>
                <a:endParaRPr lang="zh-CN" altLang="en-US" sz="3200" dirty="0">
                  <a:ea typeface="楷体_GB2312" pitchFamily="49" charset="-122"/>
                </a:endParaRPr>
              </a:p>
            </p:txBody>
          </p:sp>
          <p:sp>
            <p:nvSpPr>
              <p:cNvPr id="11272" name="TextBox 40"/>
              <p:cNvSpPr txBox="1">
                <a:spLocks noChangeArrowheads="1"/>
              </p:cNvSpPr>
              <p:nvPr/>
            </p:nvSpPr>
            <p:spPr bwMode="auto">
              <a:xfrm>
                <a:off x="108857" y="0"/>
                <a:ext cx="293105" cy="584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>
                    <a:ea typeface="楷体_GB2312" pitchFamily="49" charset="-122"/>
                  </a:rPr>
                  <a:t>   7</a:t>
                </a:r>
              </a:p>
            </p:txBody>
          </p:sp>
          <p:cxnSp>
            <p:nvCxnSpPr>
              <p:cNvPr id="11273" name="直接连接符 42"/>
              <p:cNvCxnSpPr>
                <a:cxnSpLocks noChangeShapeType="1"/>
              </p:cNvCxnSpPr>
              <p:nvPr/>
            </p:nvCxnSpPr>
            <p:spPr bwMode="auto">
              <a:xfrm>
                <a:off x="94220" y="490967"/>
                <a:ext cx="391885" cy="15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</p:grpSp>
        <p:sp>
          <p:nvSpPr>
            <p:cNvPr id="11274" name="TextBox 44"/>
            <p:cNvSpPr txBox="1">
              <a:spLocks noChangeArrowheads="1"/>
            </p:cNvSpPr>
            <p:nvPr/>
          </p:nvSpPr>
          <p:spPr bwMode="auto">
            <a:xfrm>
              <a:off x="0" y="316"/>
              <a:ext cx="2102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sz="3200" dirty="0">
                  <a:ea typeface="楷体_GB2312" pitchFamily="49" charset="-122"/>
                </a:rPr>
                <a:t>0.</a:t>
              </a:r>
              <a:r>
                <a:rPr lang="zh-CN" altLang="en-US" sz="3200" dirty="0">
                  <a:ea typeface="楷体_GB2312" pitchFamily="49" charset="-122"/>
                </a:rPr>
                <a:t>07</a:t>
              </a:r>
              <a:r>
                <a:rPr lang="en-US" sz="3200" dirty="0">
                  <a:ea typeface="楷体_GB2312" pitchFamily="49" charset="-122"/>
                </a:rPr>
                <a:t>= </a:t>
              </a:r>
            </a:p>
          </p:txBody>
        </p:sp>
      </p:grpSp>
      <p:grpSp>
        <p:nvGrpSpPr>
          <p:cNvPr id="11275" name="组合 43"/>
          <p:cNvGrpSpPr/>
          <p:nvPr/>
        </p:nvGrpSpPr>
        <p:grpSpPr bwMode="auto">
          <a:xfrm>
            <a:off x="3175510" y="2708920"/>
            <a:ext cx="1367681" cy="1100118"/>
            <a:chOff x="0" y="-80004"/>
            <a:chExt cx="532363" cy="1100310"/>
          </a:xfrm>
        </p:grpSpPr>
        <p:sp>
          <p:nvSpPr>
            <p:cNvPr id="11276" name="TextBox 39"/>
            <p:cNvSpPr txBox="1">
              <a:spLocks noChangeArrowheads="1"/>
            </p:cNvSpPr>
            <p:nvPr/>
          </p:nvSpPr>
          <p:spPr bwMode="auto">
            <a:xfrm>
              <a:off x="0" y="435429"/>
              <a:ext cx="532363" cy="584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dirty="0">
                  <a:ea typeface="楷体_GB2312" pitchFamily="49" charset="-122"/>
                </a:rPr>
                <a:t> (       </a:t>
              </a:r>
              <a:r>
                <a:rPr lang="zh-CN" altLang="en-US" sz="3200" dirty="0" smtClean="0">
                  <a:ea typeface="楷体_GB2312" pitchFamily="49" charset="-122"/>
                </a:rPr>
                <a:t>)</a:t>
              </a:r>
              <a:endParaRPr lang="zh-CN" altLang="en-US" sz="4800" dirty="0"/>
            </a:p>
          </p:txBody>
        </p:sp>
        <p:sp>
          <p:nvSpPr>
            <p:cNvPr id="11277" name="TextBox 40"/>
            <p:cNvSpPr txBox="1">
              <a:spLocks noChangeArrowheads="1"/>
            </p:cNvSpPr>
            <p:nvPr/>
          </p:nvSpPr>
          <p:spPr bwMode="auto">
            <a:xfrm>
              <a:off x="67088" y="-80004"/>
              <a:ext cx="337688" cy="584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dirty="0">
                  <a:ea typeface="楷体_GB2312" pitchFamily="49" charset="-122"/>
                </a:rPr>
                <a:t>  24</a:t>
              </a:r>
              <a:endParaRPr lang="zh-CN" altLang="en-US" sz="4800" dirty="0"/>
            </a:p>
          </p:txBody>
        </p:sp>
        <p:cxnSp>
          <p:nvCxnSpPr>
            <p:cNvPr id="11278" name="直接连接符 42"/>
            <p:cNvCxnSpPr>
              <a:cxnSpLocks noChangeShapeType="1"/>
            </p:cNvCxnSpPr>
            <p:nvPr/>
          </p:nvCxnSpPr>
          <p:spPr bwMode="auto">
            <a:xfrm>
              <a:off x="65317" y="446305"/>
              <a:ext cx="45456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11279" name="TextBox 44"/>
          <p:cNvSpPr txBox="1">
            <a:spLocks noChangeArrowheads="1"/>
          </p:cNvSpPr>
          <p:nvPr/>
        </p:nvSpPr>
        <p:spPr bwMode="auto">
          <a:xfrm>
            <a:off x="2124299" y="2917583"/>
            <a:ext cx="13356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>
                <a:ea typeface="楷体_GB2312" pitchFamily="49" charset="-122"/>
              </a:rPr>
              <a:t>0.</a:t>
            </a:r>
            <a:r>
              <a:rPr lang="zh-CN" altLang="en-US" sz="3200">
                <a:ea typeface="楷体_GB2312" pitchFamily="49" charset="-122"/>
              </a:rPr>
              <a:t>24</a:t>
            </a:r>
            <a:r>
              <a:rPr lang="en-US" sz="3200">
                <a:ea typeface="楷体_GB2312" pitchFamily="49" charset="-122"/>
              </a:rPr>
              <a:t>= </a:t>
            </a:r>
          </a:p>
        </p:txBody>
      </p:sp>
      <p:grpSp>
        <p:nvGrpSpPr>
          <p:cNvPr id="11280" name="组合 43"/>
          <p:cNvGrpSpPr/>
          <p:nvPr/>
        </p:nvGrpSpPr>
        <p:grpSpPr bwMode="auto">
          <a:xfrm>
            <a:off x="4458656" y="2636912"/>
            <a:ext cx="1481496" cy="1152128"/>
            <a:chOff x="-16071" y="-132023"/>
            <a:chExt cx="575990" cy="1152329"/>
          </a:xfrm>
        </p:grpSpPr>
        <p:sp>
          <p:nvSpPr>
            <p:cNvPr id="11281" name="TextBox 39"/>
            <p:cNvSpPr txBox="1">
              <a:spLocks noChangeArrowheads="1"/>
            </p:cNvSpPr>
            <p:nvPr/>
          </p:nvSpPr>
          <p:spPr bwMode="auto">
            <a:xfrm>
              <a:off x="-16071" y="435429"/>
              <a:ext cx="575990" cy="584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dirty="0">
                  <a:ea typeface="楷体_GB2312" pitchFamily="49" charset="-122"/>
                </a:rPr>
                <a:t>   (      )</a:t>
              </a:r>
              <a:endParaRPr lang="zh-CN" altLang="en-US" sz="4800" dirty="0"/>
            </a:p>
          </p:txBody>
        </p:sp>
        <p:sp>
          <p:nvSpPr>
            <p:cNvPr id="11282" name="TextBox 40"/>
            <p:cNvSpPr txBox="1">
              <a:spLocks noChangeArrowheads="1"/>
            </p:cNvSpPr>
            <p:nvPr/>
          </p:nvSpPr>
          <p:spPr bwMode="auto">
            <a:xfrm>
              <a:off x="116677" y="-132023"/>
              <a:ext cx="443242" cy="584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dirty="0">
                  <a:ea typeface="楷体_GB2312" pitchFamily="49" charset="-122"/>
                </a:rPr>
                <a:t>(      )</a:t>
              </a:r>
              <a:endParaRPr lang="zh-CN" altLang="en-US" sz="4800" dirty="0"/>
            </a:p>
          </p:txBody>
        </p:sp>
        <p:cxnSp>
          <p:nvCxnSpPr>
            <p:cNvPr id="11283" name="直接连接符 42"/>
            <p:cNvCxnSpPr>
              <a:cxnSpLocks noChangeShapeType="1"/>
            </p:cNvCxnSpPr>
            <p:nvPr/>
          </p:nvCxnSpPr>
          <p:spPr bwMode="auto">
            <a:xfrm>
              <a:off x="140038" y="446305"/>
              <a:ext cx="39188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11285" name="Group 21"/>
          <p:cNvGrpSpPr/>
          <p:nvPr/>
        </p:nvGrpSpPr>
        <p:grpSpPr bwMode="auto">
          <a:xfrm>
            <a:off x="2107853" y="4365285"/>
            <a:ext cx="2536104" cy="1128699"/>
            <a:chOff x="0" y="-172"/>
            <a:chExt cx="3995" cy="1780"/>
          </a:xfrm>
        </p:grpSpPr>
        <p:grpSp>
          <p:nvGrpSpPr>
            <p:cNvPr id="11286" name="组合 43"/>
            <p:cNvGrpSpPr/>
            <p:nvPr/>
          </p:nvGrpSpPr>
          <p:grpSpPr bwMode="auto">
            <a:xfrm>
              <a:off x="1482" y="-172"/>
              <a:ext cx="2513" cy="1780"/>
              <a:chOff x="25242" y="-109198"/>
              <a:chExt cx="620920" cy="1130117"/>
            </a:xfrm>
          </p:grpSpPr>
          <p:sp>
            <p:nvSpPr>
              <p:cNvPr id="11287" name="TextBox 39"/>
              <p:cNvSpPr txBox="1">
                <a:spLocks noChangeArrowheads="1"/>
              </p:cNvSpPr>
              <p:nvPr/>
            </p:nvSpPr>
            <p:spPr bwMode="auto">
              <a:xfrm>
                <a:off x="25242" y="435429"/>
                <a:ext cx="620920" cy="5854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dirty="0">
                    <a:ea typeface="楷体_GB2312" pitchFamily="49" charset="-122"/>
                  </a:rPr>
                  <a:t>   (       )</a:t>
                </a:r>
                <a:endParaRPr lang="zh-CN" altLang="en-US" sz="4800" dirty="0"/>
              </a:p>
            </p:txBody>
          </p:sp>
          <p:sp>
            <p:nvSpPr>
              <p:cNvPr id="11288" name="TextBox 40"/>
              <p:cNvSpPr txBox="1">
                <a:spLocks noChangeArrowheads="1"/>
              </p:cNvSpPr>
              <p:nvPr/>
            </p:nvSpPr>
            <p:spPr bwMode="auto">
              <a:xfrm>
                <a:off x="158114" y="-109198"/>
                <a:ext cx="488028" cy="5855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dirty="0">
                    <a:ea typeface="楷体_GB2312" pitchFamily="49" charset="-122"/>
                  </a:rPr>
                  <a:t>(       )</a:t>
                </a:r>
                <a:endParaRPr lang="zh-CN" altLang="en-US" sz="4800" dirty="0"/>
              </a:p>
            </p:txBody>
          </p:sp>
          <p:cxnSp>
            <p:nvCxnSpPr>
              <p:cNvPr id="11289" name="直接连接符 42"/>
              <p:cNvCxnSpPr>
                <a:cxnSpLocks noChangeShapeType="1"/>
              </p:cNvCxnSpPr>
              <p:nvPr/>
            </p:nvCxnSpPr>
            <p:spPr bwMode="auto">
              <a:xfrm>
                <a:off x="198204" y="467408"/>
                <a:ext cx="391885" cy="15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1290" name="TextBox 44"/>
            <p:cNvSpPr txBox="1">
              <a:spLocks noChangeArrowheads="1"/>
            </p:cNvSpPr>
            <p:nvPr/>
          </p:nvSpPr>
          <p:spPr bwMode="auto">
            <a:xfrm>
              <a:off x="0" y="316"/>
              <a:ext cx="2463" cy="9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sz="3200" dirty="0">
                  <a:ea typeface="楷体_GB2312" pitchFamily="49" charset="-122"/>
                </a:rPr>
                <a:t>0.</a:t>
              </a:r>
              <a:r>
                <a:rPr lang="zh-CN" altLang="en-US" sz="3200" dirty="0">
                  <a:ea typeface="楷体_GB2312" pitchFamily="49" charset="-122"/>
                </a:rPr>
                <a:t>123</a:t>
              </a:r>
              <a:r>
                <a:rPr lang="en-US" sz="3200" dirty="0">
                  <a:ea typeface="楷体_GB2312" pitchFamily="49" charset="-122"/>
                </a:rPr>
                <a:t>= </a:t>
              </a:r>
            </a:p>
          </p:txBody>
        </p:sp>
      </p:grpSp>
      <p:sp>
        <p:nvSpPr>
          <p:cNvPr id="11291" name="TextBox 30"/>
          <p:cNvSpPr txBox="1">
            <a:spLocks noChangeArrowheads="1"/>
          </p:cNvSpPr>
          <p:nvPr/>
        </p:nvSpPr>
        <p:spPr bwMode="auto">
          <a:xfrm>
            <a:off x="3451735" y="3276273"/>
            <a:ext cx="8675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>
                <a:solidFill>
                  <a:srgbClr val="FF0000"/>
                </a:solidFill>
                <a:ea typeface="楷体_GB2312" pitchFamily="49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00</a:t>
            </a:r>
          </a:p>
        </p:txBody>
      </p:sp>
      <p:sp>
        <p:nvSpPr>
          <p:cNvPr id="11292" name="TextBox 30"/>
          <p:cNvSpPr txBox="1">
            <a:spLocks noChangeArrowheads="1"/>
          </p:cNvSpPr>
          <p:nvPr/>
        </p:nvSpPr>
        <p:spPr bwMode="auto">
          <a:xfrm>
            <a:off x="5004048" y="3212976"/>
            <a:ext cx="63991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25</a:t>
            </a:r>
          </a:p>
        </p:txBody>
      </p:sp>
      <p:sp>
        <p:nvSpPr>
          <p:cNvPr id="11293" name="TextBox 30"/>
          <p:cNvSpPr txBox="1">
            <a:spLocks noChangeArrowheads="1"/>
          </p:cNvSpPr>
          <p:nvPr/>
        </p:nvSpPr>
        <p:spPr bwMode="auto">
          <a:xfrm>
            <a:off x="5148064" y="2636912"/>
            <a:ext cx="41229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6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11294" name="TextBox 30"/>
          <p:cNvSpPr txBox="1">
            <a:spLocks noChangeArrowheads="1"/>
          </p:cNvSpPr>
          <p:nvPr/>
        </p:nvSpPr>
        <p:spPr bwMode="auto">
          <a:xfrm>
            <a:off x="3428992" y="4929198"/>
            <a:ext cx="10951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rgbClr val="FF0000"/>
                </a:solidFill>
                <a:ea typeface="楷体_GB2312" pitchFamily="49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ea typeface="楷体_GB2312" pitchFamily="49" charset="-122"/>
              </a:rPr>
              <a:t>0</a:t>
            </a:r>
            <a:r>
              <a:rPr lang="en-US" altLang="zh-CN" sz="3200" dirty="0" smtClean="0">
                <a:solidFill>
                  <a:srgbClr val="FF0000"/>
                </a:solidFill>
                <a:ea typeface="楷体_GB2312" pitchFamily="49" charset="-122"/>
              </a:rPr>
              <a:t>0</a:t>
            </a:r>
            <a:r>
              <a:rPr lang="zh-CN" altLang="en-US" sz="3200" dirty="0" smtClean="0">
                <a:solidFill>
                  <a:srgbClr val="FF0000"/>
                </a:solidFill>
                <a:ea typeface="楷体_GB2312" pitchFamily="49" charset="-122"/>
              </a:rPr>
              <a:t>0</a:t>
            </a:r>
            <a:endParaRPr lang="zh-CN" altLang="en-US" sz="3200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1295" name="TextBox 30"/>
          <p:cNvSpPr txBox="1">
            <a:spLocks noChangeArrowheads="1"/>
          </p:cNvSpPr>
          <p:nvPr/>
        </p:nvSpPr>
        <p:spPr bwMode="auto">
          <a:xfrm>
            <a:off x="3550315" y="4382338"/>
            <a:ext cx="8675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0000"/>
                </a:solidFill>
                <a:ea typeface="楷体_GB2312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23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11291" grpId="0" autoUpdateAnimBg="0"/>
      <p:bldP spid="11292" grpId="0" autoUpdateAnimBg="0"/>
      <p:bldP spid="11293" grpId="0" autoUpdateAnimBg="0"/>
      <p:bldP spid="11294" grpId="0" autoUpdateAnimBg="0"/>
      <p:bldP spid="1129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503548" y="1844824"/>
            <a:ext cx="7704856" cy="4154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/>
              <a:t>         </a:t>
            </a:r>
            <a:r>
              <a:rPr lang="zh-CN" altLang="zh-CN" sz="3600" dirty="0" smtClean="0"/>
              <a:t>小数</a:t>
            </a:r>
            <a:r>
              <a:rPr lang="zh-CN" altLang="zh-CN" sz="3600" dirty="0"/>
              <a:t>化成分数时</a:t>
            </a:r>
            <a:r>
              <a:rPr lang="en-US" altLang="zh-CN" sz="3600" dirty="0"/>
              <a:t>,</a:t>
            </a:r>
            <a:r>
              <a:rPr lang="zh-CN" altLang="zh-CN" sz="3600" dirty="0"/>
              <a:t>先把小数写成分母是</a:t>
            </a:r>
            <a:r>
              <a:rPr lang="en-US" altLang="zh-CN" sz="3600" dirty="0"/>
              <a:t>10,100,1000,</a:t>
            </a:r>
            <a:r>
              <a:rPr lang="zh-CN" altLang="zh-CN" sz="3600" dirty="0"/>
              <a:t>…的分数。也就是说</a:t>
            </a:r>
            <a:r>
              <a:rPr lang="en-US" altLang="zh-CN" sz="3600" dirty="0"/>
              <a:t>,</a:t>
            </a:r>
            <a:r>
              <a:rPr lang="zh-CN" altLang="zh-CN" sz="3600" dirty="0"/>
              <a:t>原来有几位小数</a:t>
            </a:r>
            <a:r>
              <a:rPr lang="en-US" altLang="zh-CN" sz="3600" dirty="0"/>
              <a:t>,</a:t>
            </a:r>
            <a:r>
              <a:rPr lang="zh-CN" altLang="zh-CN" sz="3600" dirty="0"/>
              <a:t>就在</a:t>
            </a:r>
            <a:r>
              <a:rPr lang="en-US" altLang="zh-CN" sz="3600" dirty="0"/>
              <a:t>1 </a:t>
            </a:r>
            <a:r>
              <a:rPr lang="zh-CN" altLang="zh-CN" sz="3600" dirty="0"/>
              <a:t>后面写几个</a:t>
            </a:r>
            <a:r>
              <a:rPr lang="en-US" altLang="zh-CN" sz="3600" dirty="0"/>
              <a:t>0</a:t>
            </a:r>
            <a:r>
              <a:rPr lang="zh-CN" altLang="zh-CN" sz="3600" dirty="0"/>
              <a:t>作分母</a:t>
            </a:r>
            <a:r>
              <a:rPr lang="en-US" altLang="zh-CN" sz="3600" dirty="0"/>
              <a:t>,</a:t>
            </a:r>
            <a:r>
              <a:rPr lang="zh-CN" altLang="zh-CN" sz="3600" dirty="0"/>
              <a:t>原来的小数去掉小数点作分子</a:t>
            </a:r>
            <a:r>
              <a:rPr lang="en-US" altLang="zh-CN" sz="3600" dirty="0"/>
              <a:t>,</a:t>
            </a:r>
            <a:r>
              <a:rPr lang="zh-CN" altLang="zh-CN" sz="3600" dirty="0"/>
              <a:t>不是最简分数的要约分。</a:t>
            </a:r>
          </a:p>
        </p:txBody>
      </p:sp>
      <p:sp>
        <p:nvSpPr>
          <p:cNvPr id="2" name="双波形 1"/>
          <p:cNvSpPr/>
          <p:nvPr/>
        </p:nvSpPr>
        <p:spPr>
          <a:xfrm>
            <a:off x="1475656" y="908720"/>
            <a:ext cx="5760640" cy="792088"/>
          </a:xfrm>
          <a:prstGeom prst="double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小数化成分数的方法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ChangeArrowheads="1"/>
          </p:cNvSpPr>
          <p:nvPr/>
        </p:nvSpPr>
        <p:spPr bwMode="auto">
          <a:xfrm>
            <a:off x="38647" y="763048"/>
            <a:ext cx="1223963" cy="71913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例2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331640" y="579081"/>
            <a:ext cx="722379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把   、    、 、  、  、  化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成小数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（除不尽的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保留两位小数）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5626282" y="2212102"/>
            <a:ext cx="20153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0.39           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1262610" y="2126466"/>
            <a:ext cx="16861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0.7           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1959594" y="40466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1824815" y="81013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899673" y="913267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6"/>
          <p:cNvSpPr txBox="1"/>
          <p:nvPr/>
        </p:nvSpPr>
        <p:spPr>
          <a:xfrm>
            <a:off x="2832927" y="42031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" name="TextBox 17"/>
          <p:cNvSpPr txBox="1"/>
          <p:nvPr/>
        </p:nvSpPr>
        <p:spPr>
          <a:xfrm>
            <a:off x="2695559" y="825790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770417" y="928920"/>
            <a:ext cx="73017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6"/>
          <p:cNvSpPr txBox="1"/>
          <p:nvPr/>
        </p:nvSpPr>
        <p:spPr>
          <a:xfrm>
            <a:off x="3863216" y="42927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TextBox 17"/>
          <p:cNvSpPr txBox="1"/>
          <p:nvPr/>
        </p:nvSpPr>
        <p:spPr>
          <a:xfrm>
            <a:off x="3865096" y="83475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843889" y="937881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6"/>
          <p:cNvSpPr txBox="1"/>
          <p:nvPr/>
        </p:nvSpPr>
        <p:spPr>
          <a:xfrm>
            <a:off x="4588422" y="42031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TextBox 17"/>
          <p:cNvSpPr txBox="1"/>
          <p:nvPr/>
        </p:nvSpPr>
        <p:spPr>
          <a:xfrm>
            <a:off x="4494237" y="82579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569095" y="928920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6"/>
          <p:cNvSpPr txBox="1"/>
          <p:nvPr/>
        </p:nvSpPr>
        <p:spPr>
          <a:xfrm>
            <a:off x="5468238" y="41165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TextBox 17"/>
          <p:cNvSpPr txBox="1"/>
          <p:nvPr/>
        </p:nvSpPr>
        <p:spPr>
          <a:xfrm>
            <a:off x="5487986" y="81713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448911" y="920261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16"/>
          <p:cNvSpPr txBox="1"/>
          <p:nvPr/>
        </p:nvSpPr>
        <p:spPr>
          <a:xfrm>
            <a:off x="6208066" y="40466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7" name="TextBox 17"/>
          <p:cNvSpPr txBox="1"/>
          <p:nvPr/>
        </p:nvSpPr>
        <p:spPr>
          <a:xfrm>
            <a:off x="6083539" y="81013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158397" y="913267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16"/>
          <p:cNvSpPr txBox="1"/>
          <p:nvPr/>
        </p:nvSpPr>
        <p:spPr>
          <a:xfrm>
            <a:off x="834168" y="198884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4" name="TextBox 17"/>
          <p:cNvSpPr txBox="1"/>
          <p:nvPr/>
        </p:nvSpPr>
        <p:spPr>
          <a:xfrm>
            <a:off x="699389" y="239431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74247" y="2497443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16"/>
          <p:cNvSpPr txBox="1"/>
          <p:nvPr/>
        </p:nvSpPr>
        <p:spPr>
          <a:xfrm>
            <a:off x="4979876" y="207185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7" name="TextBox 17"/>
          <p:cNvSpPr txBox="1"/>
          <p:nvPr/>
        </p:nvSpPr>
        <p:spPr>
          <a:xfrm>
            <a:off x="4842508" y="2477327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4917366" y="2580457"/>
            <a:ext cx="73017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67544" y="2996952"/>
            <a:ext cx="808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两个分数的分母是整十、整百数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根据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分数的意义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，直接可以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化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成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小数。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2" name="Text Box 12"/>
          <p:cNvSpPr txBox="1">
            <a:spLocks noChangeArrowheads="1"/>
          </p:cNvSpPr>
          <p:nvPr/>
        </p:nvSpPr>
        <p:spPr bwMode="auto">
          <a:xfrm>
            <a:off x="1362080" y="4293253"/>
            <a:ext cx="4465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704502" y="4328521"/>
            <a:ext cx="1860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0.75 </a:t>
            </a:r>
            <a:endParaRPr lang="zh-CN" altLang="en-US" sz="3600" dirty="0"/>
          </a:p>
        </p:txBody>
      </p:sp>
      <p:sp>
        <p:nvSpPr>
          <p:cNvPr id="64" name="TextBox 16"/>
          <p:cNvSpPr txBox="1"/>
          <p:nvPr/>
        </p:nvSpPr>
        <p:spPr>
          <a:xfrm>
            <a:off x="910705" y="4153691"/>
            <a:ext cx="402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65" name="TextBox 17"/>
          <p:cNvSpPr txBox="1"/>
          <p:nvPr/>
        </p:nvSpPr>
        <p:spPr>
          <a:xfrm>
            <a:off x="912585" y="4559164"/>
            <a:ext cx="402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891378" y="4662294"/>
            <a:ext cx="463593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16"/>
          <p:cNvSpPr txBox="1"/>
          <p:nvPr/>
        </p:nvSpPr>
        <p:spPr>
          <a:xfrm>
            <a:off x="1907704" y="4077072"/>
            <a:ext cx="4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宋体" panose="02010600030101010101" pitchFamily="2" charset="-122"/>
              </a:rPr>
              <a:t>3</a:t>
            </a:r>
            <a:endParaRPr lang="zh-CN" altLang="en-US" sz="36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68" name="TextBox 17"/>
          <p:cNvSpPr txBox="1"/>
          <p:nvPr/>
        </p:nvSpPr>
        <p:spPr>
          <a:xfrm>
            <a:off x="1907704" y="4554553"/>
            <a:ext cx="4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宋体" panose="02010600030101010101" pitchFamily="2" charset="-122"/>
              </a:rPr>
              <a:t>4</a:t>
            </a:r>
            <a:endParaRPr lang="zh-CN" altLang="en-US" sz="36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1953376" y="4657683"/>
            <a:ext cx="13009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16"/>
          <p:cNvSpPr txBox="1"/>
          <p:nvPr/>
        </p:nvSpPr>
        <p:spPr>
          <a:xfrm>
            <a:off x="2144835" y="4077072"/>
            <a:ext cx="1142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宋体" panose="02010600030101010101" pitchFamily="2" charset="-122"/>
              </a:rPr>
              <a:t>×25</a:t>
            </a:r>
            <a:endParaRPr lang="zh-CN" altLang="en-US" sz="36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71" name="TextBox 17"/>
          <p:cNvSpPr txBox="1"/>
          <p:nvPr/>
        </p:nvSpPr>
        <p:spPr>
          <a:xfrm>
            <a:off x="2144835" y="4554553"/>
            <a:ext cx="1142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宋体" panose="02010600030101010101" pitchFamily="2" charset="-122"/>
              </a:rPr>
              <a:t>×25</a:t>
            </a:r>
            <a:endParaRPr lang="zh-CN" altLang="en-US" sz="36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72" name="Text Box 12"/>
          <p:cNvSpPr txBox="1">
            <a:spLocks noChangeArrowheads="1"/>
          </p:cNvSpPr>
          <p:nvPr/>
        </p:nvSpPr>
        <p:spPr bwMode="auto">
          <a:xfrm>
            <a:off x="3237233" y="4293253"/>
            <a:ext cx="4465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3" name="TextBox 16"/>
          <p:cNvSpPr txBox="1"/>
          <p:nvPr/>
        </p:nvSpPr>
        <p:spPr>
          <a:xfrm>
            <a:off x="3850455" y="4077072"/>
            <a:ext cx="667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宋体" panose="02010600030101010101" pitchFamily="2" charset="-122"/>
              </a:rPr>
              <a:t>75</a:t>
            </a:r>
            <a:endParaRPr lang="zh-CN" altLang="en-US" sz="36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74" name="TextBox 17"/>
          <p:cNvSpPr txBox="1"/>
          <p:nvPr/>
        </p:nvSpPr>
        <p:spPr>
          <a:xfrm>
            <a:off x="3717621" y="4554553"/>
            <a:ext cx="905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宋体" panose="02010600030101010101" pitchFamily="2" charset="-122"/>
              </a:rPr>
              <a:t>100</a:t>
            </a:r>
            <a:endParaRPr lang="zh-CN" altLang="en-US" sz="36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cxnSp>
        <p:nvCxnSpPr>
          <p:cNvPr id="75" name="直接连接符 74"/>
          <p:cNvCxnSpPr>
            <a:endCxn id="63" idx="1"/>
          </p:cNvCxnSpPr>
          <p:nvPr/>
        </p:nvCxnSpPr>
        <p:spPr>
          <a:xfrm flipV="1">
            <a:off x="3696414" y="4651687"/>
            <a:ext cx="1008088" cy="5996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455640" y="5139545"/>
            <a:ext cx="80997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根据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分数的基本性质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把分数化成分母是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的分数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再化成小数。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2" grpId="0" bldLvl="0" autoUpdateAnimBg="0"/>
      <p:bldP spid="12305" grpId="0" bldLvl="0" autoUpdateAnimBg="0"/>
      <p:bldP spid="43" grpId="0"/>
      <p:bldP spid="44" grpId="0"/>
      <p:bldP spid="46" grpId="0"/>
      <p:bldP spid="47" grpId="0"/>
      <p:bldP spid="8" grpId="0"/>
      <p:bldP spid="62" grpId="0"/>
      <p:bldP spid="63" grpId="0"/>
      <p:bldP spid="64" grpId="0"/>
      <p:bldP spid="65" grpId="0"/>
      <p:bldP spid="67" grpId="0"/>
      <p:bldP spid="68" grpId="0"/>
      <p:bldP spid="70" grpId="0"/>
      <p:bldP spid="71" grpId="0"/>
      <p:bldP spid="72" grpId="0"/>
      <p:bldP spid="73" grpId="0"/>
      <p:bldP spid="74" grpId="0"/>
      <p:bldP spid="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ChangeArrowheads="1"/>
          </p:cNvSpPr>
          <p:nvPr/>
        </p:nvSpPr>
        <p:spPr bwMode="auto">
          <a:xfrm>
            <a:off x="38647" y="763048"/>
            <a:ext cx="1223963" cy="71913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例2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331640" y="579081"/>
            <a:ext cx="722379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把   、    、 、  、  、  化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成小数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（除不尽的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保留两位小数）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1976269" y="2519794"/>
            <a:ext cx="17133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3÷4             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1976269" y="3562065"/>
            <a:ext cx="19176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</a:t>
            </a:r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9÷40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1959594" y="46992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1824815" y="87539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899673" y="978525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6"/>
          <p:cNvSpPr txBox="1"/>
          <p:nvPr/>
        </p:nvSpPr>
        <p:spPr>
          <a:xfrm>
            <a:off x="2832927" y="48557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" name="TextBox 17"/>
          <p:cNvSpPr txBox="1"/>
          <p:nvPr/>
        </p:nvSpPr>
        <p:spPr>
          <a:xfrm>
            <a:off x="2695559" y="891048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770417" y="994178"/>
            <a:ext cx="73017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6"/>
          <p:cNvSpPr txBox="1"/>
          <p:nvPr/>
        </p:nvSpPr>
        <p:spPr>
          <a:xfrm>
            <a:off x="3863216" y="49453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TextBox 17"/>
          <p:cNvSpPr txBox="1"/>
          <p:nvPr/>
        </p:nvSpPr>
        <p:spPr>
          <a:xfrm>
            <a:off x="3865096" y="90000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843889" y="1003139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6"/>
          <p:cNvSpPr txBox="1"/>
          <p:nvPr/>
        </p:nvSpPr>
        <p:spPr>
          <a:xfrm>
            <a:off x="4588422" y="48557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TextBox 17"/>
          <p:cNvSpPr txBox="1"/>
          <p:nvPr/>
        </p:nvSpPr>
        <p:spPr>
          <a:xfrm>
            <a:off x="4494237" y="891048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569095" y="994178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6"/>
          <p:cNvSpPr txBox="1"/>
          <p:nvPr/>
        </p:nvSpPr>
        <p:spPr>
          <a:xfrm>
            <a:off x="5468238" y="47691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TextBox 17"/>
          <p:cNvSpPr txBox="1"/>
          <p:nvPr/>
        </p:nvSpPr>
        <p:spPr>
          <a:xfrm>
            <a:off x="5487986" y="88238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448911" y="985519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16"/>
          <p:cNvSpPr txBox="1"/>
          <p:nvPr/>
        </p:nvSpPr>
        <p:spPr>
          <a:xfrm>
            <a:off x="6208066" y="46992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7" name="TextBox 17"/>
          <p:cNvSpPr txBox="1"/>
          <p:nvPr/>
        </p:nvSpPr>
        <p:spPr>
          <a:xfrm>
            <a:off x="6083539" y="87539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158397" y="978525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467015" y="2542182"/>
            <a:ext cx="1811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0.75 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3704262" y="3610162"/>
            <a:ext cx="1811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0.225</a:t>
            </a:r>
            <a:endParaRPr lang="zh-CN" altLang="en-US" sz="3600" dirty="0"/>
          </a:p>
        </p:txBody>
      </p:sp>
      <p:sp>
        <p:nvSpPr>
          <p:cNvPr id="49" name="TextBox 16"/>
          <p:cNvSpPr txBox="1"/>
          <p:nvPr/>
        </p:nvSpPr>
        <p:spPr>
          <a:xfrm>
            <a:off x="1524893" y="238023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0" name="TextBox 17"/>
          <p:cNvSpPr txBox="1"/>
          <p:nvPr/>
        </p:nvSpPr>
        <p:spPr>
          <a:xfrm>
            <a:off x="1526773" y="278570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1505566" y="2888835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16"/>
          <p:cNvSpPr txBox="1"/>
          <p:nvPr/>
        </p:nvSpPr>
        <p:spPr>
          <a:xfrm>
            <a:off x="1518972" y="341068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3" name="TextBox 17"/>
          <p:cNvSpPr txBox="1"/>
          <p:nvPr/>
        </p:nvSpPr>
        <p:spPr>
          <a:xfrm>
            <a:off x="1424787" y="381615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499645" y="3919284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58306" y="4418094"/>
            <a:ext cx="7871862" cy="1675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根据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分数与除法的关系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用分子除以分母把分数化成</a:t>
            </a:r>
            <a:r>
              <a:rPr lang="zh-CN" altLang="zh-CN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小数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/>
      <p:bldP spid="12303" grpId="0"/>
      <p:bldP spid="4" grpId="0"/>
      <p:bldP spid="7" grpId="0"/>
      <p:bldP spid="49" grpId="0"/>
      <p:bldP spid="50" grpId="0"/>
      <p:bldP spid="52" grpId="0"/>
      <p:bldP spid="53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1883</Words>
  <Application>WPS 演示</Application>
  <PresentationFormat>全屏显示(4:3)</PresentationFormat>
  <Paragraphs>624</Paragraphs>
  <Slides>32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人教版数学五年级下册第4单元</dc:title>
  <dc:creator>吉林梓翰教育图书有限公司</dc:creator>
  <cp:lastModifiedBy>lenovop</cp:lastModifiedBy>
  <cp:revision>711</cp:revision>
  <dcterms:created xsi:type="dcterms:W3CDTF">2015-11-21T07:20:00Z</dcterms:created>
  <dcterms:modified xsi:type="dcterms:W3CDTF">2021-11-01T05:42:08Z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