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23"/>
  </p:handoutMasterIdLst>
  <p:sldIdLst>
    <p:sldId id="416" r:id="rId3"/>
    <p:sldId id="502" r:id="rId4"/>
    <p:sldId id="482" r:id="rId5"/>
    <p:sldId id="503" r:id="rId6"/>
    <p:sldId id="559" r:id="rId7"/>
    <p:sldId id="473" r:id="rId8"/>
    <p:sldId id="532" r:id="rId9"/>
    <p:sldId id="560" r:id="rId10"/>
    <p:sldId id="561" r:id="rId11"/>
    <p:sldId id="562" r:id="rId12"/>
    <p:sldId id="563" r:id="rId14"/>
    <p:sldId id="533" r:id="rId15"/>
    <p:sldId id="483" r:id="rId16"/>
    <p:sldId id="492" r:id="rId17"/>
    <p:sldId id="486" r:id="rId18"/>
    <p:sldId id="488" r:id="rId19"/>
    <p:sldId id="487" r:id="rId20"/>
    <p:sldId id="484" r:id="rId21"/>
    <p:sldId id="474" r:id="rId22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BBC0C4"/>
    <a:srgbClr val="FEFEFE"/>
    <a:srgbClr val="ACB3A1"/>
    <a:srgbClr val="969696"/>
    <a:srgbClr val="26182F"/>
    <a:srgbClr val="84AEE1"/>
    <a:srgbClr val="FF7124"/>
    <a:srgbClr val="EF7509"/>
    <a:srgbClr val="8CC5B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324" autoAdjust="0"/>
    <p:restoredTop sz="94660" autoAdjust="0"/>
  </p:normalViewPr>
  <p:slideViewPr>
    <p:cSldViewPr snapToGrid="0">
      <p:cViewPr varScale="1">
        <p:scale>
          <a:sx n="62" d="100"/>
          <a:sy n="62" d="100"/>
        </p:scale>
        <p:origin x="-68" y="-152"/>
      </p:cViewPr>
      <p:guideLst>
        <p:guide orient="horz" pos="2211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53" d="100"/>
          <a:sy n="53" d="100"/>
        </p:scale>
        <p:origin x="2922" y="90"/>
      </p:cViewPr>
      <p:guideLst/>
    </p:cSldViewPr>
  </p:notesViewPr>
  <p:gridSpacing cx="72004" cy="72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commentAuthors" Target="commentAuthors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2E7378-7136-493C-A505-DB111E44D9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41A663-AC84-493B-8663-1A01AEFFA81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fld id="{E7A799FB-B973-4727-8223-0B0CC5C44349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1B4D7-F511-4E32-B555-21525E5BC3C2}" type="slidenum">
              <a:rPr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A2FBB8E-8DA5-493C-A5EA-CCF0D988321D}" type="slidenum">
              <a:rPr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5.png"/><Relationship Id="rId4" Type="http://schemas.openxmlformats.org/officeDocument/2006/relationships/image" Target="../media/image8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5.png"/><Relationship Id="rId4" Type="http://schemas.openxmlformats.org/officeDocument/2006/relationships/image" Target="../media/image8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5.png"/><Relationship Id="rId4" Type="http://schemas.openxmlformats.org/officeDocument/2006/relationships/image" Target="../media/image8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23.jpeg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12.png"/><Relationship Id="rId2" Type="http://schemas.openxmlformats.org/officeDocument/2006/relationships/image" Target="../media/image5.png"/><Relationship Id="rId1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3.jpe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12.png"/><Relationship Id="rId2" Type="http://schemas.openxmlformats.org/officeDocument/2006/relationships/image" Target="../media/image5.png"/><Relationship Id="rId1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12.png"/><Relationship Id="rId2" Type="http://schemas.openxmlformats.org/officeDocument/2006/relationships/image" Target="../media/image5.png"/><Relationship Id="rId1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image" Target="../media/image5.png"/><Relationship Id="rId4" Type="http://schemas.openxmlformats.org/officeDocument/2006/relationships/image" Target="../media/image21.png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0.png"/><Relationship Id="rId6" Type="http://schemas.openxmlformats.org/officeDocument/2006/relationships/image" Target="../media/image29.png"/><Relationship Id="rId5" Type="http://schemas.openxmlformats.org/officeDocument/2006/relationships/image" Target="../media/image5.png"/><Relationship Id="rId4" Type="http://schemas.openxmlformats.org/officeDocument/2006/relationships/image" Target="../media/image26.png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1.jpe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image" Target="../media/image38.png"/><Relationship Id="rId8" Type="http://schemas.openxmlformats.org/officeDocument/2006/relationships/image" Target="../media/image37.png"/><Relationship Id="rId7" Type="http://schemas.openxmlformats.org/officeDocument/2006/relationships/image" Target="../media/image36.png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4" Type="http://schemas.openxmlformats.org/officeDocument/2006/relationships/slideLayout" Target="../slideLayouts/slideLayout1.xml"/><Relationship Id="rId13" Type="http://schemas.openxmlformats.org/officeDocument/2006/relationships/image" Target="../media/image42.png"/><Relationship Id="rId12" Type="http://schemas.openxmlformats.org/officeDocument/2006/relationships/image" Target="../media/image41.png"/><Relationship Id="rId11" Type="http://schemas.openxmlformats.org/officeDocument/2006/relationships/image" Target="../media/image40.png"/><Relationship Id="rId10" Type="http://schemas.openxmlformats.org/officeDocument/2006/relationships/image" Target="../media/image39.png"/><Relationship Id="rId1" Type="http://schemas.openxmlformats.org/officeDocument/2006/relationships/image" Target="../media/image1.jpe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image" Target="../media/image40.png"/><Relationship Id="rId8" Type="http://schemas.openxmlformats.org/officeDocument/2006/relationships/tags" Target="../tags/tag12.xml"/><Relationship Id="rId7" Type="http://schemas.openxmlformats.org/officeDocument/2006/relationships/image" Target="../media/image44.jpeg"/><Relationship Id="rId6" Type="http://schemas.openxmlformats.org/officeDocument/2006/relationships/tags" Target="../tags/tag11.xml"/><Relationship Id="rId5" Type="http://schemas.openxmlformats.org/officeDocument/2006/relationships/image" Target="../media/image43.png"/><Relationship Id="rId4" Type="http://schemas.openxmlformats.org/officeDocument/2006/relationships/tags" Target="../tags/tag10.xml"/><Relationship Id="rId3" Type="http://schemas.openxmlformats.org/officeDocument/2006/relationships/image" Target="../media/image31.png"/><Relationship Id="rId2" Type="http://schemas.openxmlformats.org/officeDocument/2006/relationships/tags" Target="../tags/tag9.xml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41.png"/><Relationship Id="rId10" Type="http://schemas.openxmlformats.org/officeDocument/2006/relationships/tags" Target="../tags/tag13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tags" Target="../tags/tag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9.jpe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tags" Target="../tags/tag2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tags" Target="../tags/tag3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10.emf"/><Relationship Id="rId7" Type="http://schemas.openxmlformats.org/officeDocument/2006/relationships/image" Target="../media/image1.tiff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tags" Target="../tags/tag4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4.png"/><Relationship Id="rId6" Type="http://schemas.openxmlformats.org/officeDocument/2006/relationships/image" Target="../media/image13.png"/><Relationship Id="rId5" Type="http://schemas.openxmlformats.org/officeDocument/2006/relationships/image" Target="../media/image5.png"/><Relationship Id="rId4" Type="http://schemas.openxmlformats.org/officeDocument/2006/relationships/image" Target="../media/image8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6.png"/><Relationship Id="rId8" Type="http://schemas.openxmlformats.org/officeDocument/2006/relationships/image" Target="../media/image1.tiff"/><Relationship Id="rId7" Type="http://schemas.openxmlformats.org/officeDocument/2006/relationships/image" Target="../media/image15.png"/><Relationship Id="rId6" Type="http://schemas.openxmlformats.org/officeDocument/2006/relationships/tags" Target="../tags/tag5.xml"/><Relationship Id="rId5" Type="http://schemas.openxmlformats.org/officeDocument/2006/relationships/image" Target="../media/image5.png"/><Relationship Id="rId4" Type="http://schemas.openxmlformats.org/officeDocument/2006/relationships/image" Target="../media/image8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5.png"/><Relationship Id="rId4" Type="http://schemas.openxmlformats.org/officeDocument/2006/relationships/image" Target="../media/image8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5.png"/><Relationship Id="rId4" Type="http://schemas.openxmlformats.org/officeDocument/2006/relationships/image" Target="../media/image8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副标题 4"/>
          <p:cNvSpPr>
            <a:spLocks noGrp="1"/>
          </p:cNvSpPr>
          <p:nvPr/>
        </p:nvSpPr>
        <p:spPr>
          <a:xfrm>
            <a:off x="4395788" y="5768975"/>
            <a:ext cx="3363912" cy="339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人教版五年级下</a:t>
            </a:r>
            <a:endParaRPr lang="zh-CN" altLang="en-US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1562100" y="1046163"/>
            <a:ext cx="9634538" cy="2095500"/>
            <a:chOff x="666751" y="2141538"/>
            <a:chExt cx="11160125" cy="2557463"/>
          </a:xfrm>
        </p:grpSpPr>
        <p:sp>
          <p:nvSpPr>
            <p:cNvPr id="44" name="Freeform 21"/>
            <p:cNvSpPr/>
            <p:nvPr/>
          </p:nvSpPr>
          <p:spPr>
            <a:xfrm>
              <a:off x="666751" y="2141538"/>
              <a:ext cx="11160125" cy="2557463"/>
            </a:xfrm>
            <a:custGeom>
              <a:avLst/>
              <a:gdLst/>
              <a:ahLst/>
              <a:cxnLst>
                <a:cxn ang="0">
                  <a:pos x="731996" y="94163"/>
                </a:cxn>
                <a:cxn ang="0">
                  <a:pos x="6081198" y="86630"/>
                </a:cxn>
                <a:cxn ang="0">
                  <a:pos x="10488190" y="708105"/>
                </a:cxn>
                <a:cxn ang="0">
                  <a:pos x="9985177" y="2323939"/>
                </a:cxn>
                <a:cxn ang="0">
                  <a:pos x="1681714" y="2527331"/>
                </a:cxn>
                <a:cxn ang="0">
                  <a:pos x="90092" y="1250483"/>
                </a:cxn>
                <a:cxn ang="0">
                  <a:pos x="195199" y="406784"/>
                </a:cxn>
                <a:cxn ang="0">
                  <a:pos x="731996" y="94163"/>
                </a:cxn>
              </a:cxnLst>
              <a:rect l="0" t="0" r="0" b="0"/>
              <a:pathLst>
                <a:path w="2973" h="679">
                  <a:moveTo>
                    <a:pt x="195" y="25"/>
                  </a:moveTo>
                  <a:cubicBezTo>
                    <a:pt x="195" y="25"/>
                    <a:pt x="977" y="0"/>
                    <a:pt x="1620" y="23"/>
                  </a:cubicBezTo>
                  <a:cubicBezTo>
                    <a:pt x="2262" y="45"/>
                    <a:pt x="2719" y="78"/>
                    <a:pt x="2794" y="188"/>
                  </a:cubicBezTo>
                  <a:cubicBezTo>
                    <a:pt x="2869" y="298"/>
                    <a:pt x="2973" y="571"/>
                    <a:pt x="2660" y="617"/>
                  </a:cubicBezTo>
                  <a:cubicBezTo>
                    <a:pt x="2347" y="664"/>
                    <a:pt x="841" y="679"/>
                    <a:pt x="448" y="671"/>
                  </a:cubicBezTo>
                  <a:cubicBezTo>
                    <a:pt x="0" y="662"/>
                    <a:pt x="36" y="412"/>
                    <a:pt x="24" y="332"/>
                  </a:cubicBezTo>
                  <a:cubicBezTo>
                    <a:pt x="12" y="252"/>
                    <a:pt x="39" y="135"/>
                    <a:pt x="52" y="108"/>
                  </a:cubicBezTo>
                  <a:cubicBezTo>
                    <a:pt x="93" y="23"/>
                    <a:pt x="195" y="25"/>
                    <a:pt x="195" y="25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" name="Freeform 31"/>
            <p:cNvSpPr/>
            <p:nvPr/>
          </p:nvSpPr>
          <p:spPr>
            <a:xfrm>
              <a:off x="860426" y="2263141"/>
              <a:ext cx="10796588" cy="2309496"/>
            </a:xfrm>
            <a:custGeom>
              <a:avLst/>
              <a:gdLst/>
              <a:ahLst/>
              <a:cxnLst>
                <a:cxn ang="0">
                  <a:pos x="514302" y="92665"/>
                </a:cxn>
                <a:cxn ang="0">
                  <a:pos x="5893826" y="74845"/>
                </a:cxn>
                <a:cxn ang="0">
                  <a:pos x="10150895" y="637963"/>
                </a:cxn>
                <a:cxn ang="0">
                  <a:pos x="9662871" y="2099218"/>
                </a:cxn>
                <a:cxn ang="0">
                  <a:pos x="1648019" y="2284548"/>
                </a:cxn>
                <a:cxn ang="0">
                  <a:pos x="45048" y="1119108"/>
                </a:cxn>
                <a:cxn ang="0">
                  <a:pos x="161423" y="256611"/>
                </a:cxn>
                <a:cxn ang="0">
                  <a:pos x="514302" y="92665"/>
                </a:cxn>
              </a:cxnLst>
              <a:rect l="0" t="0" r="0" b="0"/>
              <a:pathLst>
                <a:path w="2876" h="648">
                  <a:moveTo>
                    <a:pt x="137" y="26"/>
                  </a:moveTo>
                  <a:cubicBezTo>
                    <a:pt x="137" y="26"/>
                    <a:pt x="950" y="0"/>
                    <a:pt x="1570" y="21"/>
                  </a:cubicBezTo>
                  <a:cubicBezTo>
                    <a:pt x="2190" y="43"/>
                    <a:pt x="2631" y="74"/>
                    <a:pt x="2704" y="179"/>
                  </a:cubicBezTo>
                  <a:cubicBezTo>
                    <a:pt x="2776" y="284"/>
                    <a:pt x="2876" y="545"/>
                    <a:pt x="2574" y="589"/>
                  </a:cubicBezTo>
                  <a:cubicBezTo>
                    <a:pt x="2272" y="634"/>
                    <a:pt x="818" y="648"/>
                    <a:pt x="439" y="641"/>
                  </a:cubicBezTo>
                  <a:cubicBezTo>
                    <a:pt x="6" y="633"/>
                    <a:pt x="23" y="390"/>
                    <a:pt x="12" y="314"/>
                  </a:cubicBezTo>
                  <a:cubicBezTo>
                    <a:pt x="0" y="238"/>
                    <a:pt x="38" y="82"/>
                    <a:pt x="43" y="72"/>
                  </a:cubicBezTo>
                  <a:cubicBezTo>
                    <a:pt x="62" y="31"/>
                    <a:pt x="137" y="26"/>
                    <a:pt x="137" y="26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6" name="Freeform 29"/>
          <p:cNvSpPr/>
          <p:nvPr/>
        </p:nvSpPr>
        <p:spPr>
          <a:xfrm>
            <a:off x="6096000" y="630238"/>
            <a:ext cx="1246188" cy="803275"/>
          </a:xfrm>
          <a:custGeom>
            <a:avLst/>
            <a:gdLst/>
            <a:ahLst/>
            <a:cxnLst>
              <a:cxn ang="0">
                <a:pos x="618444" y="151971"/>
              </a:cxn>
              <a:cxn ang="0">
                <a:pos x="548695" y="39078"/>
              </a:cxn>
              <a:cxn ang="0">
                <a:pos x="292947" y="99867"/>
              </a:cxn>
              <a:cxn ang="0">
                <a:pos x="292947" y="234469"/>
              </a:cxn>
              <a:cxn ang="0">
                <a:pos x="278997" y="243154"/>
              </a:cxn>
              <a:cxn ang="0">
                <a:pos x="125549" y="182365"/>
              </a:cxn>
              <a:cxn ang="0">
                <a:pos x="13950" y="295258"/>
              </a:cxn>
              <a:cxn ang="0">
                <a:pos x="158098" y="425519"/>
              </a:cxn>
              <a:cxn ang="0">
                <a:pos x="218548" y="438545"/>
              </a:cxn>
              <a:cxn ang="0">
                <a:pos x="185998" y="464597"/>
              </a:cxn>
              <a:cxn ang="0">
                <a:pos x="102299" y="534069"/>
              </a:cxn>
              <a:cxn ang="0">
                <a:pos x="325497" y="712092"/>
              </a:cxn>
              <a:cxn ang="0">
                <a:pos x="423146" y="620910"/>
              </a:cxn>
              <a:cxn ang="0">
                <a:pos x="395246" y="581832"/>
              </a:cxn>
              <a:cxn ang="0">
                <a:pos x="437096" y="759855"/>
              </a:cxn>
              <a:cxn ang="0">
                <a:pos x="664944" y="720776"/>
              </a:cxn>
              <a:cxn ang="0">
                <a:pos x="739343" y="586174"/>
              </a:cxn>
              <a:cxn ang="0">
                <a:pos x="767243" y="586174"/>
              </a:cxn>
              <a:cxn ang="0">
                <a:pos x="832342" y="659988"/>
              </a:cxn>
              <a:cxn ang="0">
                <a:pos x="1078790" y="720776"/>
              </a:cxn>
              <a:cxn ang="0">
                <a:pos x="1218288" y="486307"/>
              </a:cxn>
              <a:cxn ang="0">
                <a:pos x="1069490" y="286574"/>
              </a:cxn>
              <a:cxn ang="0">
                <a:pos x="934641" y="243154"/>
              </a:cxn>
              <a:cxn ang="0">
                <a:pos x="911391" y="343020"/>
              </a:cxn>
              <a:cxn ang="0">
                <a:pos x="1050890" y="329994"/>
              </a:cxn>
              <a:cxn ang="0">
                <a:pos x="1074140" y="204075"/>
              </a:cxn>
              <a:cxn ang="0">
                <a:pos x="743993" y="56446"/>
              </a:cxn>
              <a:cxn ang="0">
                <a:pos x="632394" y="151971"/>
              </a:cxn>
              <a:cxn ang="0">
                <a:pos x="618444" y="151971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7" name="Freeform 29"/>
          <p:cNvSpPr/>
          <p:nvPr/>
        </p:nvSpPr>
        <p:spPr>
          <a:xfrm>
            <a:off x="3081338" y="2671763"/>
            <a:ext cx="1235075" cy="741362"/>
          </a:xfrm>
          <a:custGeom>
            <a:avLst/>
            <a:gdLst/>
            <a:ahLst/>
            <a:cxnLst>
              <a:cxn ang="0">
                <a:pos x="612929" y="140258"/>
              </a:cxn>
              <a:cxn ang="0">
                <a:pos x="543802" y="36066"/>
              </a:cxn>
              <a:cxn ang="0">
                <a:pos x="290335" y="92169"/>
              </a:cxn>
              <a:cxn ang="0">
                <a:pos x="290335" y="216398"/>
              </a:cxn>
              <a:cxn ang="0">
                <a:pos x="276509" y="224412"/>
              </a:cxn>
              <a:cxn ang="0">
                <a:pos x="124429" y="168309"/>
              </a:cxn>
              <a:cxn ang="0">
                <a:pos x="13825" y="272501"/>
              </a:cxn>
              <a:cxn ang="0">
                <a:pos x="156689" y="392721"/>
              </a:cxn>
              <a:cxn ang="0">
                <a:pos x="216599" y="404744"/>
              </a:cxn>
              <a:cxn ang="0">
                <a:pos x="184340" y="428788"/>
              </a:cxn>
              <a:cxn ang="0">
                <a:pos x="101387" y="492906"/>
              </a:cxn>
              <a:cxn ang="0">
                <a:pos x="322594" y="657207"/>
              </a:cxn>
              <a:cxn ang="0">
                <a:pos x="419372" y="573053"/>
              </a:cxn>
              <a:cxn ang="0">
                <a:pos x="391722" y="536987"/>
              </a:cxn>
              <a:cxn ang="0">
                <a:pos x="433198" y="701288"/>
              </a:cxn>
              <a:cxn ang="0">
                <a:pos x="659014" y="665222"/>
              </a:cxn>
              <a:cxn ang="0">
                <a:pos x="732750" y="540994"/>
              </a:cxn>
              <a:cxn ang="0">
                <a:pos x="760401" y="540994"/>
              </a:cxn>
              <a:cxn ang="0">
                <a:pos x="824919" y="609119"/>
              </a:cxn>
              <a:cxn ang="0">
                <a:pos x="1069169" y="665222"/>
              </a:cxn>
              <a:cxn ang="0">
                <a:pos x="1207424" y="448825"/>
              </a:cxn>
              <a:cxn ang="0">
                <a:pos x="1059952" y="264486"/>
              </a:cxn>
              <a:cxn ang="0">
                <a:pos x="926306" y="224412"/>
              </a:cxn>
              <a:cxn ang="0">
                <a:pos x="903264" y="316582"/>
              </a:cxn>
              <a:cxn ang="0">
                <a:pos x="1041518" y="304560"/>
              </a:cxn>
              <a:cxn ang="0">
                <a:pos x="1064561" y="188346"/>
              </a:cxn>
              <a:cxn ang="0">
                <a:pos x="737358" y="52096"/>
              </a:cxn>
              <a:cxn ang="0">
                <a:pos x="626754" y="140258"/>
              </a:cxn>
              <a:cxn ang="0">
                <a:pos x="612929" y="140258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8" name="Freeform 29"/>
          <p:cNvSpPr/>
          <p:nvPr/>
        </p:nvSpPr>
        <p:spPr>
          <a:xfrm>
            <a:off x="9499600" y="2952750"/>
            <a:ext cx="677863" cy="468313"/>
          </a:xfrm>
          <a:custGeom>
            <a:avLst/>
            <a:gdLst/>
            <a:ahLst/>
            <a:cxnLst>
              <a:cxn ang="0">
                <a:pos x="336402" y="88600"/>
              </a:cxn>
              <a:cxn ang="0">
                <a:pos x="298462" y="22783"/>
              </a:cxn>
              <a:cxn ang="0">
                <a:pos x="159348" y="58223"/>
              </a:cxn>
              <a:cxn ang="0">
                <a:pos x="159348" y="136697"/>
              </a:cxn>
              <a:cxn ang="0">
                <a:pos x="151760" y="141760"/>
              </a:cxn>
              <a:cxn ang="0">
                <a:pos x="68292" y="106320"/>
              </a:cxn>
              <a:cxn ang="0">
                <a:pos x="7588" y="172137"/>
              </a:cxn>
              <a:cxn ang="0">
                <a:pos x="85998" y="248079"/>
              </a:cxn>
              <a:cxn ang="0">
                <a:pos x="118879" y="255674"/>
              </a:cxn>
              <a:cxn ang="0">
                <a:pos x="101174" y="270862"/>
              </a:cxn>
              <a:cxn ang="0">
                <a:pos x="55645" y="311365"/>
              </a:cxn>
              <a:cxn ang="0">
                <a:pos x="177054" y="415153"/>
              </a:cxn>
              <a:cxn ang="0">
                <a:pos x="230170" y="361993"/>
              </a:cxn>
              <a:cxn ang="0">
                <a:pos x="214994" y="339210"/>
              </a:cxn>
              <a:cxn ang="0">
                <a:pos x="237758" y="442999"/>
              </a:cxn>
              <a:cxn ang="0">
                <a:pos x="361696" y="420216"/>
              </a:cxn>
              <a:cxn ang="0">
                <a:pos x="402165" y="341742"/>
              </a:cxn>
              <a:cxn ang="0">
                <a:pos x="417341" y="341742"/>
              </a:cxn>
              <a:cxn ang="0">
                <a:pos x="452752" y="384776"/>
              </a:cxn>
              <a:cxn ang="0">
                <a:pos x="586807" y="420216"/>
              </a:cxn>
              <a:cxn ang="0">
                <a:pos x="662687" y="283519"/>
              </a:cxn>
              <a:cxn ang="0">
                <a:pos x="581748" y="167074"/>
              </a:cxn>
              <a:cxn ang="0">
                <a:pos x="508397" y="141760"/>
              </a:cxn>
              <a:cxn ang="0">
                <a:pos x="495751" y="199982"/>
              </a:cxn>
              <a:cxn ang="0">
                <a:pos x="571631" y="192388"/>
              </a:cxn>
              <a:cxn ang="0">
                <a:pos x="584277" y="118977"/>
              </a:cxn>
              <a:cxn ang="0">
                <a:pos x="404694" y="32908"/>
              </a:cxn>
              <a:cxn ang="0">
                <a:pos x="343990" y="88600"/>
              </a:cxn>
              <a:cxn ang="0">
                <a:pos x="336402" y="88600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49" name="图片 4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140700" y="5373688"/>
            <a:ext cx="2198688" cy="1508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0" name="图片 49" descr="图片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14960" y="3258185"/>
            <a:ext cx="3549650" cy="3459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" name="标题 3"/>
          <p:cNvSpPr>
            <a:spLocks noGrp="1"/>
          </p:cNvSpPr>
          <p:nvPr/>
        </p:nvSpPr>
        <p:spPr>
          <a:xfrm>
            <a:off x="1968726" y="1646124"/>
            <a:ext cx="8414204" cy="900112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algn="ctr" defTabSz="685800">
              <a:lnSpc>
                <a:spcPct val="90000"/>
              </a:lnSpc>
            </a:pPr>
            <a:r>
              <a:rPr lang="zh-CN" altLang="en-US" sz="54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2　解决旋转与平移问题</a:t>
            </a:r>
            <a:endParaRPr lang="zh-CN" altLang="en-US" sz="5400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52" name="图片 5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326688" y="2352675"/>
            <a:ext cx="1447800" cy="4505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3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4" name="副标题 4"/>
          <p:cNvSpPr>
            <a:spLocks noGrp="1"/>
          </p:cNvSpPr>
          <p:nvPr/>
        </p:nvSpPr>
        <p:spPr>
          <a:xfrm>
            <a:off x="294082" y="173038"/>
            <a:ext cx="5783662" cy="4235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685800">
              <a:lnSpc>
                <a:spcPct val="90000"/>
              </a:lnSpc>
              <a:spcBef>
                <a:spcPts val="750"/>
              </a:spcBef>
            </a:pPr>
            <a:r>
              <a:rPr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第5单元　图形的运动(三)</a:t>
            </a:r>
            <a:endParaRPr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51" grpId="0"/>
      <p:bldP spid="5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4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6" name="图片 18" descr="图片8"/>
              <p:cNvPicPr>
                <a:picLocks noChangeAspect="1"/>
              </p:cNvPicPr>
              <p:nvPr/>
            </p:nvPicPr>
            <p:blipFill>
              <a:blip r:embed="rId2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19" descr="xzgj"/>
              <p:cNvPicPr>
                <a:picLocks noChangeAspect="1"/>
              </p:cNvPicPr>
              <p:nvPr/>
            </p:nvPicPr>
            <p:blipFill>
              <a:blip r:embed="rId3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5" name="图片 17" descr="xkdr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8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5" name="文本框 84"/>
          <p:cNvSpPr txBox="1"/>
          <p:nvPr/>
        </p:nvSpPr>
        <p:spPr>
          <a:xfrm>
            <a:off x="1460500" y="4796155"/>
            <a:ext cx="3361690" cy="52197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none" rtlCol="0">
            <a:spAutoFit/>
          </a:bodyPr>
          <a:p>
            <a:pPr algn="l"/>
            <a:r>
              <a:rPr sz="2800" b="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板 1 向右平移 9 格。</a:t>
            </a:r>
            <a:endParaRPr lang="zh-CN" altLang="en-US" sz="2800" b="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460500" y="5243830"/>
            <a:ext cx="8930005" cy="52197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none" rtlCol="0">
            <a:spAutoFit/>
          </a:bodyPr>
          <a:p>
            <a:pPr algn="l"/>
            <a:r>
              <a:rPr sz="2800" b="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板 2 向右平移 9 格，然后绕直角顶点顺时针旋转 180°。</a:t>
            </a:r>
            <a:endParaRPr sz="2800" b="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  <a:sym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64435" y="1268095"/>
            <a:ext cx="6435725" cy="3495040"/>
          </a:xfrm>
          <a:prstGeom prst="rect">
            <a:avLst/>
          </a:prstGeom>
        </p:spPr>
      </p:pic>
      <p:grpSp>
        <p:nvGrpSpPr>
          <p:cNvPr id="13" name="组合 28"/>
          <p:cNvGrpSpPr/>
          <p:nvPr/>
        </p:nvGrpSpPr>
        <p:grpSpPr>
          <a:xfrm>
            <a:off x="5559743" y="2776537"/>
            <a:ext cx="1217612" cy="1225550"/>
            <a:chOff x="1680773" y="1866732"/>
            <a:chExt cx="1216800" cy="1225774"/>
          </a:xfrm>
          <a:solidFill>
            <a:srgbClr val="2A8C3F"/>
          </a:solidFill>
        </p:grpSpPr>
        <p:sp>
          <p:nvSpPr>
            <p:cNvPr id="30" name="等腰三角形 29"/>
            <p:cNvSpPr/>
            <p:nvPr/>
          </p:nvSpPr>
          <p:spPr>
            <a:xfrm rot="10800000">
              <a:off x="1680773" y="1875706"/>
              <a:ext cx="1216800" cy="1216800"/>
            </a:xfrm>
            <a:prstGeom prst="triangle">
              <a:avLst>
                <a:gd name="adj" fmla="val 0"/>
              </a:avLst>
            </a:prstGeom>
            <a:grpFill/>
            <a:ln>
              <a:solidFill>
                <a:srgbClr val="E600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2586195" y="1866732"/>
              <a:ext cx="292068" cy="323165"/>
            </a:xfrm>
            <a:prstGeom prst="rect">
              <a:avLst/>
            </a:prstGeom>
            <a:noFill/>
            <a:ln w="9525">
              <a:noFill/>
            </a:ln>
            <a:extLst>
              <a:ext uri="{909E8E84-426E-40DD-AFC4-6F175D3DCCD1}">
                <a14:hiddenFill xmlns:a14="http://schemas.microsoft.com/office/drawing/2010/main">
                  <a:grpFill/>
                </a14:hiddenFill>
              </a:ext>
            </a:extLst>
          </p:spPr>
          <p:txBody>
            <a:bodyPr wrap="none">
              <a:spAutoFit/>
            </a:bodyPr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500" b="0" i="0" u="none" strike="noStrike" kern="1200" cap="none" spc="0" normalizeH="0" baseline="0" noProof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Arial" panose="020B0604020202020204" pitchFamily="34" charset="0"/>
                  <a:ea typeface="黑体" panose="02010609060101010101" charset="-122"/>
                  <a:cs typeface="+mn-ea"/>
                </a:rPr>
                <a:t>1</a:t>
              </a:r>
              <a:endParaRPr kumimoji="0" lang="zh-CN" altLang="en-US" sz="1500" b="0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+mn-cs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 rot="10800000">
            <a:off x="5559743" y="1571625"/>
            <a:ext cx="1217612" cy="1235075"/>
            <a:chOff x="2897354" y="1860006"/>
            <a:chExt cx="1216800" cy="1235675"/>
          </a:xfrm>
        </p:grpSpPr>
        <p:sp>
          <p:nvSpPr>
            <p:cNvPr id="33" name="等腰三角形 32"/>
            <p:cNvSpPr/>
            <p:nvPr/>
          </p:nvSpPr>
          <p:spPr>
            <a:xfrm rot="5400000">
              <a:off x="2897447" y="1888502"/>
              <a:ext cx="1216616" cy="1216800"/>
            </a:xfrm>
            <a:prstGeom prst="triangle">
              <a:avLst>
                <a:gd name="adj" fmla="val 0"/>
              </a:avLst>
            </a:prstGeom>
            <a:solidFill>
              <a:srgbClr val="1380B0"/>
            </a:solidFill>
            <a:ln>
              <a:solidFill>
                <a:srgbClr val="E600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 flipV="1">
              <a:off x="2902781" y="1860006"/>
              <a:ext cx="292068" cy="3231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algn="ctr"/>
              <a:r>
                <a:rPr lang="en-US" altLang="zh-CN" sz="1500" dirty="0">
                  <a:solidFill>
                    <a:srgbClr val="0000FF"/>
                  </a:solidFill>
                  <a:latin typeface="Arial" panose="020B0604020202020204" pitchFamily="34" charset="0"/>
                  <a:ea typeface="黑体" panose="02010609060101010101" charset="-122"/>
                </a:rPr>
                <a:t>2</a:t>
              </a:r>
              <a:endParaRPr lang="zh-CN" altLang="en-US" sz="15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</a:endParaRPr>
            </a:p>
          </p:txBody>
        </p:sp>
      </p:grpSp>
      <p:sp>
        <p:nvSpPr>
          <p:cNvPr id="35" name="等腰三角形 34"/>
          <p:cNvSpPr/>
          <p:nvPr/>
        </p:nvSpPr>
        <p:spPr>
          <a:xfrm>
            <a:off x="6777355" y="1937068"/>
            <a:ext cx="619125" cy="620713"/>
          </a:xfrm>
          <a:prstGeom prst="triangle">
            <a:avLst>
              <a:gd name="adj" fmla="val 0"/>
            </a:avLst>
          </a:prstGeom>
          <a:solidFill>
            <a:srgbClr val="9B1B18"/>
          </a:solidFill>
          <a:ln>
            <a:solidFill>
              <a:srgbClr val="E600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6777355" y="2553018"/>
            <a:ext cx="604838" cy="625475"/>
            <a:chOff x="2292110" y="1256300"/>
            <a:chExt cx="604800" cy="624327"/>
          </a:xfrm>
        </p:grpSpPr>
        <p:sp>
          <p:nvSpPr>
            <p:cNvPr id="37" name="平行四边形 36"/>
            <p:cNvSpPr/>
            <p:nvPr/>
          </p:nvSpPr>
          <p:spPr>
            <a:xfrm>
              <a:off x="2292110" y="1256300"/>
              <a:ext cx="604800" cy="600558"/>
            </a:xfrm>
            <a:prstGeom prst="parallelogram">
              <a:avLst>
                <a:gd name="adj" fmla="val 0"/>
              </a:avLst>
            </a:prstGeom>
            <a:solidFill>
              <a:srgbClr val="D0DFE4"/>
            </a:solidFill>
            <a:ln>
              <a:solidFill>
                <a:srgbClr val="E600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2604450" y="1557462"/>
              <a:ext cx="292068" cy="3231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algn="ctr"/>
              <a:r>
                <a:rPr lang="en-US" altLang="zh-CN" sz="1500" dirty="0">
                  <a:solidFill>
                    <a:srgbClr val="0000FF"/>
                  </a:solidFill>
                  <a:latin typeface="Arial" panose="020B0604020202020204" pitchFamily="34" charset="0"/>
                  <a:ea typeface="黑体" panose="02010609060101010101" charset="-122"/>
                </a:rPr>
                <a:t>4</a:t>
              </a:r>
              <a:endParaRPr lang="zh-CN" altLang="en-US" sz="15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 rot="10800000">
            <a:off x="6759854" y="3119810"/>
            <a:ext cx="636626" cy="650820"/>
            <a:chOff x="1676323" y="1259681"/>
            <a:chExt cx="636728" cy="649970"/>
          </a:xfrm>
        </p:grpSpPr>
        <p:sp>
          <p:nvSpPr>
            <p:cNvPr id="40" name="等腰三角形 39"/>
            <p:cNvSpPr/>
            <p:nvPr/>
          </p:nvSpPr>
          <p:spPr>
            <a:xfrm>
              <a:off x="1676323" y="1259681"/>
              <a:ext cx="619224" cy="619901"/>
            </a:xfrm>
            <a:prstGeom prst="triangle">
              <a:avLst>
                <a:gd name="adj" fmla="val 100000"/>
              </a:avLst>
            </a:prstGeom>
            <a:solidFill>
              <a:srgbClr val="D19ABA"/>
            </a:solidFill>
            <a:ln>
              <a:solidFill>
                <a:srgbClr val="E600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 flipV="1">
              <a:off x="2024080" y="1588126"/>
              <a:ext cx="288971" cy="3215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algn="ctr"/>
              <a:r>
                <a:rPr lang="en-US" altLang="zh-CN" sz="1500" dirty="0">
                  <a:solidFill>
                    <a:srgbClr val="0000FF"/>
                  </a:solidFill>
                  <a:latin typeface="Arial" panose="020B0604020202020204" pitchFamily="34" charset="0"/>
                  <a:ea typeface="黑体" panose="02010609060101010101" charset="-122"/>
                </a:rPr>
                <a:t>5</a:t>
              </a:r>
              <a:endParaRPr lang="zh-CN" altLang="en-US" sz="15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 rot="-5400000">
            <a:off x="7491413" y="2662238"/>
            <a:ext cx="850900" cy="850900"/>
            <a:chOff x="2468161" y="834434"/>
            <a:chExt cx="848841" cy="849637"/>
          </a:xfrm>
        </p:grpSpPr>
        <p:sp>
          <p:nvSpPr>
            <p:cNvPr id="43" name="等腰三角形 42"/>
            <p:cNvSpPr/>
            <p:nvPr/>
          </p:nvSpPr>
          <p:spPr>
            <a:xfrm rot="8096828">
              <a:off x="2467763" y="834832"/>
              <a:ext cx="849637" cy="848841"/>
            </a:xfrm>
            <a:prstGeom prst="triangle">
              <a:avLst>
                <a:gd name="adj" fmla="val 0"/>
              </a:avLst>
            </a:prstGeom>
            <a:solidFill>
              <a:srgbClr val="BE3522"/>
            </a:solidFill>
            <a:ln>
              <a:solidFill>
                <a:srgbClr val="E600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 rot="16200000" flipV="1">
              <a:off x="2817703" y="878961"/>
              <a:ext cx="292342" cy="32286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algn="ctr"/>
              <a:r>
                <a:rPr lang="en-US" altLang="zh-CN" sz="1500" dirty="0">
                  <a:solidFill>
                    <a:srgbClr val="0000FF"/>
                  </a:solidFill>
                  <a:latin typeface="Arial" panose="020B0604020202020204" pitchFamily="34" charset="0"/>
                  <a:ea typeface="黑体" panose="02010609060101010101" charset="-122"/>
                </a:rPr>
                <a:t>7</a:t>
              </a:r>
              <a:endParaRPr lang="zh-CN" altLang="en-US" sz="15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 rot="5400000">
            <a:off x="7054374" y="2180432"/>
            <a:ext cx="1236662" cy="601662"/>
            <a:chOff x="2824567" y="1276170"/>
            <a:chExt cx="1207375" cy="602979"/>
          </a:xfrm>
        </p:grpSpPr>
        <p:sp>
          <p:nvSpPr>
            <p:cNvPr id="46" name="平行四边形 45"/>
            <p:cNvSpPr/>
            <p:nvPr/>
          </p:nvSpPr>
          <p:spPr>
            <a:xfrm flipH="1">
              <a:off x="2824567" y="1276170"/>
              <a:ext cx="1207375" cy="602979"/>
            </a:xfrm>
            <a:prstGeom prst="parallelogram">
              <a:avLst>
                <a:gd name="adj" fmla="val 104474"/>
              </a:avLst>
            </a:prstGeom>
            <a:solidFill>
              <a:srgbClr val="C39F01"/>
            </a:solidFill>
            <a:ln>
              <a:solidFill>
                <a:srgbClr val="E600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 rot="16200000">
              <a:off x="3513848" y="1566519"/>
              <a:ext cx="299807" cy="31482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algn="ctr"/>
              <a:r>
                <a:rPr lang="en-US" altLang="zh-CN" sz="1500" dirty="0">
                  <a:solidFill>
                    <a:srgbClr val="0000FF"/>
                  </a:solidFill>
                  <a:latin typeface="Arial" panose="020B0604020202020204" pitchFamily="34" charset="0"/>
                  <a:ea typeface="黑体" panose="02010609060101010101" charset="-122"/>
                </a:rPr>
                <a:t>6</a:t>
              </a:r>
              <a:endParaRPr lang="zh-CN" altLang="en-US" sz="15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460500" y="5730875"/>
            <a:ext cx="9650095" cy="112458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p>
            <a:pPr algn="l">
              <a:lnSpc>
                <a:spcPct val="120000"/>
              </a:lnSpc>
            </a:pPr>
            <a:r>
              <a:rPr sz="2800" b="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板 3 先向上平移 1 格，再向右平移 11 格，然后绕直角顶点顺时针旋转 90°；板 4 先向下平移 1 格，再向右平移 11 格。</a:t>
            </a:r>
            <a:endParaRPr lang="zh-CN" altLang="en-US" sz="2800" b="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8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8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0" bldLvl="0" animBg="1"/>
      <p:bldP spid="9" grpId="0" bldLvl="0" animBg="1"/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4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6" name="图片 18" descr="图片8"/>
              <p:cNvPicPr>
                <a:picLocks noChangeAspect="1"/>
              </p:cNvPicPr>
              <p:nvPr/>
            </p:nvPicPr>
            <p:blipFill>
              <a:blip r:embed="rId2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19" descr="xzgj"/>
              <p:cNvPicPr>
                <a:picLocks noChangeAspect="1"/>
              </p:cNvPicPr>
              <p:nvPr/>
            </p:nvPicPr>
            <p:blipFill>
              <a:blip r:embed="rId3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5" name="图片 17" descr="xkdr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8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文本框 10"/>
          <p:cNvSpPr txBox="1"/>
          <p:nvPr/>
        </p:nvSpPr>
        <p:spPr>
          <a:xfrm>
            <a:off x="212725" y="4887595"/>
            <a:ext cx="11979275" cy="164147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p>
            <a:pPr algn="l">
              <a:lnSpc>
                <a:spcPct val="120000"/>
              </a:lnSpc>
            </a:pPr>
            <a:r>
              <a:rPr sz="2800" b="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板 </a:t>
            </a:r>
            <a:r>
              <a:rPr lang="en-US" sz="2800" b="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5 </a:t>
            </a:r>
            <a:r>
              <a:rPr sz="2800" b="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先向下平移 </a:t>
            </a:r>
            <a:r>
              <a:rPr lang="en-US" sz="2800" b="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1 </a:t>
            </a:r>
            <a:r>
              <a:rPr sz="2800" b="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格，再向右平移 </a:t>
            </a:r>
            <a:r>
              <a:rPr lang="en-US" sz="2800" b="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9 </a:t>
            </a:r>
            <a:r>
              <a:rPr sz="2800" b="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格，然后绕直角顶点顺时针旋转 </a:t>
            </a:r>
            <a:r>
              <a:rPr lang="en-US" sz="2800" b="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90</a:t>
            </a:r>
            <a:r>
              <a:rPr lang="zh-CN" altLang="en-US" sz="2800" b="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°</a:t>
            </a:r>
            <a:r>
              <a:rPr sz="2800" b="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；板 </a:t>
            </a:r>
            <a:r>
              <a:rPr lang="en-US" sz="2800" b="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6 </a:t>
            </a:r>
            <a:r>
              <a:rPr sz="2800" b="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先向上平移 </a:t>
            </a:r>
            <a:r>
              <a:rPr lang="en-US" sz="2800" b="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1 </a:t>
            </a:r>
            <a:r>
              <a:rPr sz="2800" b="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格，再向右平移 </a:t>
            </a:r>
            <a:r>
              <a:rPr lang="en-US" sz="2800" b="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9 </a:t>
            </a:r>
            <a:r>
              <a:rPr sz="2800" b="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格，然后绕点 </a:t>
            </a:r>
            <a:r>
              <a:rPr lang="en-US" sz="2800" b="0" i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A </a:t>
            </a:r>
            <a:r>
              <a:rPr sz="2800" b="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顺时针旋转 </a:t>
            </a:r>
            <a:r>
              <a:rPr lang="en-US" sz="2800" b="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90</a:t>
            </a:r>
            <a:r>
              <a:rPr lang="zh-CN" sz="2800" b="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°</a:t>
            </a:r>
            <a:r>
              <a:rPr sz="2800" b="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 ；板 </a:t>
            </a:r>
            <a:r>
              <a:rPr lang="en-US" sz="2800" b="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7 </a:t>
            </a:r>
            <a:r>
              <a:rPr sz="2800" b="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先向下平移 </a:t>
            </a:r>
            <a:r>
              <a:rPr lang="en-US" sz="2800" b="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5 </a:t>
            </a:r>
            <a:r>
              <a:rPr sz="2800" b="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格，再向右平移 </a:t>
            </a:r>
            <a:r>
              <a:rPr lang="en-US" sz="2800" b="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11 </a:t>
            </a:r>
            <a:r>
              <a:rPr sz="2800" b="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格，然后绕直角顶点逆时针旋转 </a:t>
            </a:r>
            <a:r>
              <a:rPr lang="en-US" sz="2800" b="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90</a:t>
            </a:r>
            <a:r>
              <a:rPr lang="zh-CN" altLang="en-US" sz="2800" b="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°</a:t>
            </a:r>
            <a:r>
              <a:rPr sz="2800" b="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。</a:t>
            </a:r>
            <a:endParaRPr sz="2800" b="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  <a:sym typeface="+mn-ea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64435" y="1266825"/>
            <a:ext cx="6435725" cy="3495040"/>
          </a:xfrm>
          <a:prstGeom prst="rect">
            <a:avLst/>
          </a:prstGeom>
        </p:spPr>
      </p:pic>
      <p:grpSp>
        <p:nvGrpSpPr>
          <p:cNvPr id="14" name="组合 28"/>
          <p:cNvGrpSpPr/>
          <p:nvPr/>
        </p:nvGrpSpPr>
        <p:grpSpPr>
          <a:xfrm>
            <a:off x="5559743" y="2775267"/>
            <a:ext cx="1217612" cy="1225550"/>
            <a:chOff x="1680773" y="1866732"/>
            <a:chExt cx="1216800" cy="1225774"/>
          </a:xfrm>
          <a:solidFill>
            <a:srgbClr val="2A8C3F"/>
          </a:solidFill>
        </p:grpSpPr>
        <p:sp>
          <p:nvSpPr>
            <p:cNvPr id="15" name="等腰三角形 14"/>
            <p:cNvSpPr/>
            <p:nvPr/>
          </p:nvSpPr>
          <p:spPr>
            <a:xfrm rot="10800000">
              <a:off x="1680773" y="1875706"/>
              <a:ext cx="1216800" cy="1216800"/>
            </a:xfrm>
            <a:prstGeom prst="triangle">
              <a:avLst>
                <a:gd name="adj" fmla="val 0"/>
              </a:avLst>
            </a:prstGeom>
            <a:grpFill/>
            <a:ln>
              <a:solidFill>
                <a:srgbClr val="E600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矩形 30"/>
            <p:cNvSpPr/>
            <p:nvPr/>
          </p:nvSpPr>
          <p:spPr>
            <a:xfrm>
              <a:off x="2586195" y="1866732"/>
              <a:ext cx="292068" cy="323165"/>
            </a:xfrm>
            <a:prstGeom prst="rect">
              <a:avLst/>
            </a:prstGeom>
            <a:noFill/>
            <a:ln w="9525">
              <a:noFill/>
            </a:ln>
            <a:extLst>
              <a:ext uri="{909E8E84-426E-40DD-AFC4-6F175D3DCCD1}">
                <a14:hiddenFill xmlns:a14="http://schemas.microsoft.com/office/drawing/2010/main">
                  <a:grpFill/>
                </a14:hiddenFill>
              </a:ext>
            </a:extLst>
          </p:spPr>
          <p:txBody>
            <a:bodyPr wrap="none">
              <a:spAutoFit/>
            </a:bodyPr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500" b="0" i="0" u="none" strike="noStrike" kern="1200" cap="none" spc="0" normalizeH="0" baseline="0" noProof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Arial" panose="020B0604020202020204" pitchFamily="34" charset="0"/>
                  <a:ea typeface="黑体" panose="02010609060101010101" charset="-122"/>
                  <a:cs typeface="+mn-ea"/>
                </a:rPr>
                <a:t>1</a:t>
              </a:r>
              <a:endParaRPr kumimoji="0" lang="zh-CN" altLang="en-US" sz="1500" b="0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+mn-cs"/>
              </a:endParaRPr>
            </a:p>
          </p:txBody>
        </p:sp>
      </p:grpSp>
      <p:grpSp>
        <p:nvGrpSpPr>
          <p:cNvPr id="17" name="组合 31"/>
          <p:cNvGrpSpPr/>
          <p:nvPr/>
        </p:nvGrpSpPr>
        <p:grpSpPr>
          <a:xfrm rot="10800000">
            <a:off x="5559743" y="1570355"/>
            <a:ext cx="1217612" cy="1235075"/>
            <a:chOff x="2897354" y="1860006"/>
            <a:chExt cx="1216800" cy="1235675"/>
          </a:xfrm>
        </p:grpSpPr>
        <p:sp>
          <p:nvSpPr>
            <p:cNvPr id="18" name="等腰三角形 17"/>
            <p:cNvSpPr/>
            <p:nvPr/>
          </p:nvSpPr>
          <p:spPr>
            <a:xfrm rot="5400000">
              <a:off x="2897447" y="1888502"/>
              <a:ext cx="1216616" cy="1216800"/>
            </a:xfrm>
            <a:prstGeom prst="triangle">
              <a:avLst>
                <a:gd name="adj" fmla="val 0"/>
              </a:avLst>
            </a:prstGeom>
            <a:solidFill>
              <a:srgbClr val="1380B0"/>
            </a:solidFill>
            <a:ln>
              <a:solidFill>
                <a:srgbClr val="E600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9" name="矩形 33"/>
            <p:cNvSpPr/>
            <p:nvPr/>
          </p:nvSpPr>
          <p:spPr>
            <a:xfrm flipV="1">
              <a:off x="2902781" y="1860006"/>
              <a:ext cx="292068" cy="3231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algn="ctr"/>
              <a:r>
                <a:rPr lang="en-US" altLang="zh-CN" sz="1500" dirty="0">
                  <a:solidFill>
                    <a:srgbClr val="0000FF"/>
                  </a:solidFill>
                  <a:latin typeface="Arial" panose="020B0604020202020204" pitchFamily="34" charset="0"/>
                  <a:ea typeface="黑体" panose="02010609060101010101" charset="-122"/>
                </a:rPr>
                <a:t>2</a:t>
              </a:r>
              <a:endParaRPr lang="zh-CN" altLang="en-US" sz="15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</a:endParaRPr>
            </a:p>
          </p:txBody>
        </p:sp>
      </p:grpSp>
      <p:sp>
        <p:nvSpPr>
          <p:cNvPr id="20" name="等腰三角形 19"/>
          <p:cNvSpPr/>
          <p:nvPr/>
        </p:nvSpPr>
        <p:spPr>
          <a:xfrm>
            <a:off x="6777355" y="1935798"/>
            <a:ext cx="619125" cy="620713"/>
          </a:xfrm>
          <a:prstGeom prst="triangle">
            <a:avLst>
              <a:gd name="adj" fmla="val 0"/>
            </a:avLst>
          </a:prstGeom>
          <a:solidFill>
            <a:srgbClr val="9B1B18"/>
          </a:solidFill>
          <a:ln>
            <a:solidFill>
              <a:srgbClr val="E600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1" name="组合 35"/>
          <p:cNvGrpSpPr/>
          <p:nvPr/>
        </p:nvGrpSpPr>
        <p:grpSpPr>
          <a:xfrm>
            <a:off x="6777355" y="2552065"/>
            <a:ext cx="538480" cy="545465"/>
            <a:chOff x="2292110" y="1256300"/>
            <a:chExt cx="604800" cy="600558"/>
          </a:xfrm>
        </p:grpSpPr>
        <p:sp>
          <p:nvSpPr>
            <p:cNvPr id="22" name="平行四边形 21"/>
            <p:cNvSpPr/>
            <p:nvPr/>
          </p:nvSpPr>
          <p:spPr>
            <a:xfrm>
              <a:off x="2292110" y="1256300"/>
              <a:ext cx="604800" cy="600558"/>
            </a:xfrm>
            <a:prstGeom prst="parallelogram">
              <a:avLst>
                <a:gd name="adj" fmla="val 0"/>
              </a:avLst>
            </a:prstGeom>
            <a:solidFill>
              <a:srgbClr val="D0DFE4"/>
            </a:solidFill>
            <a:ln>
              <a:solidFill>
                <a:srgbClr val="E600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" name="矩形 37"/>
            <p:cNvSpPr/>
            <p:nvPr/>
          </p:nvSpPr>
          <p:spPr>
            <a:xfrm>
              <a:off x="2442884" y="1379756"/>
              <a:ext cx="292068" cy="35446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algn="ctr"/>
              <a:r>
                <a:rPr lang="en-US" altLang="zh-CN" sz="1500" dirty="0">
                  <a:solidFill>
                    <a:srgbClr val="0000FF"/>
                  </a:solidFill>
                  <a:latin typeface="Arial" panose="020B0604020202020204" pitchFamily="34" charset="0"/>
                  <a:ea typeface="黑体" panose="02010609060101010101" charset="-122"/>
                </a:rPr>
                <a:t>4</a:t>
              </a:r>
              <a:endParaRPr lang="zh-CN" altLang="en-US" sz="15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</a:endParaRPr>
            </a:p>
          </p:txBody>
        </p:sp>
      </p:grpSp>
      <p:grpSp>
        <p:nvGrpSpPr>
          <p:cNvPr id="24" name="组合 38"/>
          <p:cNvGrpSpPr/>
          <p:nvPr/>
        </p:nvGrpSpPr>
        <p:grpSpPr>
          <a:xfrm rot="10800000">
            <a:off x="6776999" y="3046785"/>
            <a:ext cx="636626" cy="650820"/>
            <a:chOff x="1676323" y="1259681"/>
            <a:chExt cx="636728" cy="649970"/>
          </a:xfrm>
        </p:grpSpPr>
        <p:sp>
          <p:nvSpPr>
            <p:cNvPr id="25" name="等腰三角形 24"/>
            <p:cNvSpPr/>
            <p:nvPr/>
          </p:nvSpPr>
          <p:spPr>
            <a:xfrm>
              <a:off x="1676323" y="1259681"/>
              <a:ext cx="619224" cy="619901"/>
            </a:xfrm>
            <a:prstGeom prst="triangle">
              <a:avLst>
                <a:gd name="adj" fmla="val 100000"/>
              </a:avLst>
            </a:prstGeom>
            <a:solidFill>
              <a:srgbClr val="D19ABA"/>
            </a:solidFill>
            <a:ln>
              <a:solidFill>
                <a:srgbClr val="E600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6" name="矩形 40"/>
            <p:cNvSpPr/>
            <p:nvPr/>
          </p:nvSpPr>
          <p:spPr>
            <a:xfrm flipV="1">
              <a:off x="2024080" y="1588126"/>
              <a:ext cx="288971" cy="3215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algn="ctr"/>
              <a:r>
                <a:rPr lang="en-US" altLang="zh-CN" sz="1500" dirty="0">
                  <a:solidFill>
                    <a:srgbClr val="0000FF"/>
                  </a:solidFill>
                  <a:latin typeface="Arial" panose="020B0604020202020204" pitchFamily="34" charset="0"/>
                  <a:ea typeface="黑体" panose="02010609060101010101" charset="-122"/>
                </a:rPr>
                <a:t>5</a:t>
              </a:r>
              <a:endParaRPr lang="zh-CN" altLang="en-US" sz="15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</a:endParaRPr>
            </a:p>
          </p:txBody>
        </p:sp>
      </p:grpSp>
      <p:grpSp>
        <p:nvGrpSpPr>
          <p:cNvPr id="27" name="组合 41"/>
          <p:cNvGrpSpPr/>
          <p:nvPr/>
        </p:nvGrpSpPr>
        <p:grpSpPr>
          <a:xfrm rot="-5400000">
            <a:off x="7491413" y="2660968"/>
            <a:ext cx="850900" cy="850900"/>
            <a:chOff x="2468161" y="834434"/>
            <a:chExt cx="848841" cy="849637"/>
          </a:xfrm>
        </p:grpSpPr>
        <p:sp>
          <p:nvSpPr>
            <p:cNvPr id="28" name="等腰三角形 27"/>
            <p:cNvSpPr/>
            <p:nvPr/>
          </p:nvSpPr>
          <p:spPr>
            <a:xfrm rot="8096828">
              <a:off x="2467763" y="834832"/>
              <a:ext cx="849637" cy="848841"/>
            </a:xfrm>
            <a:prstGeom prst="triangle">
              <a:avLst>
                <a:gd name="adj" fmla="val 0"/>
              </a:avLst>
            </a:prstGeom>
            <a:solidFill>
              <a:srgbClr val="BE3522"/>
            </a:solidFill>
            <a:ln>
              <a:solidFill>
                <a:srgbClr val="E600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9" name="矩形 43"/>
            <p:cNvSpPr/>
            <p:nvPr/>
          </p:nvSpPr>
          <p:spPr>
            <a:xfrm rot="16200000" flipV="1">
              <a:off x="2817703" y="878961"/>
              <a:ext cx="292342" cy="32286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algn="ctr"/>
              <a:r>
                <a:rPr lang="en-US" altLang="zh-CN" sz="1500" dirty="0">
                  <a:solidFill>
                    <a:srgbClr val="0000FF"/>
                  </a:solidFill>
                  <a:latin typeface="Arial" panose="020B0604020202020204" pitchFamily="34" charset="0"/>
                  <a:ea typeface="黑体" panose="02010609060101010101" charset="-122"/>
                </a:rPr>
                <a:t>7</a:t>
              </a:r>
              <a:endParaRPr lang="zh-CN" altLang="en-US" sz="15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</a:endParaRPr>
            </a:p>
          </p:txBody>
        </p:sp>
      </p:grpSp>
      <p:grpSp>
        <p:nvGrpSpPr>
          <p:cNvPr id="48" name="组合 44"/>
          <p:cNvGrpSpPr/>
          <p:nvPr/>
        </p:nvGrpSpPr>
        <p:grpSpPr>
          <a:xfrm rot="5400000">
            <a:off x="7054374" y="2179162"/>
            <a:ext cx="1236662" cy="601662"/>
            <a:chOff x="2824567" y="1276170"/>
            <a:chExt cx="1207375" cy="602979"/>
          </a:xfrm>
        </p:grpSpPr>
        <p:sp>
          <p:nvSpPr>
            <p:cNvPr id="49" name="平行四边形 48"/>
            <p:cNvSpPr/>
            <p:nvPr/>
          </p:nvSpPr>
          <p:spPr>
            <a:xfrm flipH="1">
              <a:off x="2824567" y="1276170"/>
              <a:ext cx="1207375" cy="602979"/>
            </a:xfrm>
            <a:prstGeom prst="parallelogram">
              <a:avLst>
                <a:gd name="adj" fmla="val 104474"/>
              </a:avLst>
            </a:prstGeom>
            <a:solidFill>
              <a:srgbClr val="C39F01"/>
            </a:solidFill>
            <a:ln>
              <a:solidFill>
                <a:srgbClr val="E600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0" name="矩形 46"/>
            <p:cNvSpPr/>
            <p:nvPr/>
          </p:nvSpPr>
          <p:spPr>
            <a:xfrm rot="16200000">
              <a:off x="3513848" y="1566519"/>
              <a:ext cx="299807" cy="31482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algn="ctr"/>
              <a:r>
                <a:rPr lang="en-US" altLang="zh-CN" sz="1500" dirty="0">
                  <a:solidFill>
                    <a:srgbClr val="0000FF"/>
                  </a:solidFill>
                  <a:latin typeface="Arial" panose="020B0604020202020204" pitchFamily="34" charset="0"/>
                  <a:ea typeface="黑体" panose="02010609060101010101" charset="-122"/>
                </a:rPr>
                <a:t>6</a:t>
              </a:r>
              <a:endParaRPr lang="zh-CN" altLang="en-US" sz="15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</a:endParaRPr>
            </a:p>
          </p:txBody>
        </p:sp>
      </p:grpSp>
      <p:sp>
        <p:nvSpPr>
          <p:cNvPr id="51" name="椭圆 50"/>
          <p:cNvSpPr/>
          <p:nvPr/>
        </p:nvSpPr>
        <p:spPr>
          <a:xfrm>
            <a:off x="4646295" y="2783840"/>
            <a:ext cx="75565" cy="7556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2" name="文本框 51"/>
          <p:cNvSpPr txBox="1"/>
          <p:nvPr/>
        </p:nvSpPr>
        <p:spPr>
          <a:xfrm>
            <a:off x="4433570" y="2790190"/>
            <a:ext cx="411480" cy="50673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b="0" i="1"/>
              <a:t>A</a:t>
            </a:r>
            <a:endParaRPr lang="en-US" altLang="zh-CN" b="0" i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51" grpId="0" bldLvl="0" animBg="1"/>
      <p:bldP spid="5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4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6" name="图片 18" descr="图片8"/>
              <p:cNvPicPr>
                <a:picLocks noChangeAspect="1"/>
              </p:cNvPicPr>
              <p:nvPr/>
            </p:nvPicPr>
            <p:blipFill>
              <a:blip r:embed="rId2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19" descr="xzgj"/>
              <p:cNvPicPr>
                <a:picLocks noChangeAspect="1"/>
              </p:cNvPicPr>
              <p:nvPr/>
            </p:nvPicPr>
            <p:blipFill>
              <a:blip r:embed="rId3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5" name="图片 17" descr="xkdr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8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9" name="圆角矩形 3"/>
          <p:cNvSpPr/>
          <p:nvPr/>
        </p:nvSpPr>
        <p:spPr>
          <a:xfrm>
            <a:off x="1229678" y="1266508"/>
            <a:ext cx="2711450" cy="549275"/>
          </a:xfrm>
          <a:prstGeom prst="roundRect">
            <a:avLst>
              <a:gd name="adj" fmla="val 44500"/>
            </a:avLst>
          </a:prstGeom>
          <a:solidFill>
            <a:srgbClr val="7030A0"/>
          </a:solidFill>
          <a:ln w="9525">
            <a:noFill/>
          </a:ln>
        </p:spPr>
        <p:txBody>
          <a:bodyPr anchor="ctr"/>
          <a:p>
            <a:pPr algn="ctr" eaLnBrk="0" hangingPunct="0"/>
            <a:r>
              <a:rPr lang="zh-CN" altLang="en-US" sz="3200" dirty="0">
                <a:solidFill>
                  <a:schemeClr val="bg1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回顾与反思</a:t>
            </a:r>
            <a:endParaRPr lang="zh-CN" altLang="en-US" sz="3200" dirty="0">
              <a:solidFill>
                <a:schemeClr val="bg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59403" name="Text Box 11"/>
          <p:cNvSpPr txBox="1">
            <a:spLocks noChangeArrowheads="1"/>
          </p:cNvSpPr>
          <p:nvPr/>
        </p:nvSpPr>
        <p:spPr bwMode="auto">
          <a:xfrm>
            <a:off x="972820" y="1872615"/>
            <a:ext cx="1094041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你是通过什么方法解决问题的？还有其他的答案吗？</a:t>
            </a:r>
            <a:endParaRPr lang="zh-CN" altLang="en-US" sz="3200" b="1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15" name="Picture 58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4" t="5659" r="55640" b="16997"/>
          <a:stretch>
            <a:fillRect/>
          </a:stretch>
        </p:blipFill>
        <p:spPr bwMode="auto">
          <a:xfrm>
            <a:off x="2196509" y="2809889"/>
            <a:ext cx="2808313" cy="2952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grpSp>
        <p:nvGrpSpPr>
          <p:cNvPr id="16" name="组合 83"/>
          <p:cNvGrpSpPr/>
          <p:nvPr/>
        </p:nvGrpSpPr>
        <p:grpSpPr bwMode="auto">
          <a:xfrm>
            <a:off x="5436870" y="2524263"/>
            <a:ext cx="1872208" cy="1779422"/>
            <a:chOff x="1500358" y="5149437"/>
            <a:chExt cx="1368585" cy="1290942"/>
          </a:xfrm>
        </p:grpSpPr>
        <p:sp>
          <p:nvSpPr>
            <p:cNvPr id="17" name="直角三角形 28"/>
            <p:cNvSpPr>
              <a:spLocks noChangeArrowheads="1"/>
            </p:cNvSpPr>
            <p:nvPr/>
          </p:nvSpPr>
          <p:spPr bwMode="auto">
            <a:xfrm flipH="1">
              <a:off x="1500358" y="5149437"/>
              <a:ext cx="648000" cy="648000"/>
            </a:xfrm>
            <a:prstGeom prst="rtTriangle">
              <a:avLst/>
            </a:prstGeom>
            <a:solidFill>
              <a:srgbClr val="FFFFCC"/>
            </a:solidFill>
            <a:ln w="19050" algn="ctr">
              <a:solidFill>
                <a:schemeClr val="tx1"/>
              </a:solidFill>
              <a:round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000">
                <a:solidFill>
                  <a:schemeClr val="tx1"/>
                </a:solidFill>
                <a:latin typeface="楷体_GB2312" panose="02010609030101010101" pitchFamily="49" charset="-122"/>
              </a:endParaRPr>
            </a:p>
          </p:txBody>
        </p:sp>
        <p:sp>
          <p:nvSpPr>
            <p:cNvPr id="18" name="直角三角形 29"/>
            <p:cNvSpPr>
              <a:spLocks noChangeArrowheads="1"/>
            </p:cNvSpPr>
            <p:nvPr/>
          </p:nvSpPr>
          <p:spPr bwMode="auto">
            <a:xfrm flipH="1" flipV="1">
              <a:off x="1500358" y="5792379"/>
              <a:ext cx="648000" cy="648000"/>
            </a:xfrm>
            <a:prstGeom prst="rtTriangle">
              <a:avLst/>
            </a:prstGeom>
            <a:solidFill>
              <a:srgbClr val="FFFFCC"/>
            </a:solidFill>
            <a:ln w="19050" algn="ctr">
              <a:solidFill>
                <a:schemeClr val="tx1"/>
              </a:solidFill>
              <a:round/>
            </a:ln>
          </p:spPr>
          <p:txBody>
            <a:bodyPr rot="10800000"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000">
                <a:solidFill>
                  <a:schemeClr val="tx1"/>
                </a:solidFill>
                <a:latin typeface="楷体_GB2312" panose="02010609030101010101" pitchFamily="49" charset="-122"/>
              </a:endParaRPr>
            </a:p>
          </p:txBody>
        </p:sp>
        <p:sp>
          <p:nvSpPr>
            <p:cNvPr id="22" name="直角三角形 32"/>
            <p:cNvSpPr>
              <a:spLocks noChangeArrowheads="1"/>
            </p:cNvSpPr>
            <p:nvPr/>
          </p:nvSpPr>
          <p:spPr bwMode="auto">
            <a:xfrm rot="5400000" flipH="1">
              <a:off x="2139973" y="5304188"/>
              <a:ext cx="324000" cy="324000"/>
            </a:xfrm>
            <a:prstGeom prst="rtTriangle">
              <a:avLst/>
            </a:prstGeom>
            <a:solidFill>
              <a:srgbClr val="FFFFCC"/>
            </a:solidFill>
            <a:ln w="19050" algn="ctr">
              <a:solidFill>
                <a:schemeClr val="tx1"/>
              </a:solidFill>
              <a:round/>
            </a:ln>
          </p:spPr>
          <p:txBody>
            <a:bodyPr rot="10800000" vert="eaVert"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000">
                <a:solidFill>
                  <a:schemeClr val="tx1"/>
                </a:solidFill>
                <a:latin typeface="楷体_GB2312" panose="02010609030101010101" pitchFamily="49" charset="-122"/>
              </a:endParaRPr>
            </a:p>
          </p:txBody>
        </p:sp>
        <p:sp>
          <p:nvSpPr>
            <p:cNvPr id="24" name="矩形 33"/>
            <p:cNvSpPr>
              <a:spLocks noChangeArrowheads="1"/>
            </p:cNvSpPr>
            <p:nvPr/>
          </p:nvSpPr>
          <p:spPr bwMode="auto">
            <a:xfrm>
              <a:off x="2139973" y="5625565"/>
              <a:ext cx="324000" cy="324000"/>
            </a:xfrm>
            <a:prstGeom prst="rect">
              <a:avLst/>
            </a:prstGeom>
            <a:solidFill>
              <a:srgbClr val="FFFFCC"/>
            </a:solidFill>
            <a:ln w="19050" algn="ctr">
              <a:solidFill>
                <a:schemeClr val="tx1"/>
              </a:solidFill>
              <a:round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000">
                <a:solidFill>
                  <a:schemeClr val="tx1"/>
                </a:solidFill>
                <a:latin typeface="楷体_GB2312" panose="02010609030101010101" pitchFamily="49" charset="-122"/>
              </a:endParaRPr>
            </a:p>
          </p:txBody>
        </p:sp>
        <p:sp>
          <p:nvSpPr>
            <p:cNvPr id="25" name="直角三角形 34"/>
            <p:cNvSpPr>
              <a:spLocks noChangeArrowheads="1"/>
            </p:cNvSpPr>
            <p:nvPr/>
          </p:nvSpPr>
          <p:spPr bwMode="auto">
            <a:xfrm rot="-5400000" flipH="1" flipV="1">
              <a:off x="2139973" y="5956655"/>
              <a:ext cx="324000" cy="324000"/>
            </a:xfrm>
            <a:prstGeom prst="rtTriangle">
              <a:avLst/>
            </a:prstGeom>
            <a:solidFill>
              <a:srgbClr val="FFFFCC"/>
            </a:solidFill>
            <a:ln w="19050" algn="ctr">
              <a:solidFill>
                <a:schemeClr val="tx1"/>
              </a:solidFill>
              <a:round/>
            </a:ln>
          </p:spPr>
          <p:txBody>
            <a:bodyPr rot="10800000" vert="eaVert"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000">
                <a:solidFill>
                  <a:schemeClr val="tx1"/>
                </a:solidFill>
                <a:latin typeface="楷体_GB2312" panose="02010609030101010101" pitchFamily="49" charset="-122"/>
              </a:endParaRPr>
            </a:p>
          </p:txBody>
        </p:sp>
        <p:sp>
          <p:nvSpPr>
            <p:cNvPr id="26" name="平行四边形 35"/>
            <p:cNvSpPr>
              <a:spLocks noChangeArrowheads="1"/>
            </p:cNvSpPr>
            <p:nvPr/>
          </p:nvSpPr>
          <p:spPr bwMode="auto">
            <a:xfrm rot="5400000">
              <a:off x="2296065" y="5794817"/>
              <a:ext cx="648000" cy="324000"/>
            </a:xfrm>
            <a:prstGeom prst="parallelogram">
              <a:avLst>
                <a:gd name="adj" fmla="val 94639"/>
              </a:avLst>
            </a:prstGeom>
            <a:solidFill>
              <a:srgbClr val="FFFFCC"/>
            </a:solidFill>
            <a:ln w="19050" algn="ctr">
              <a:solidFill>
                <a:schemeClr val="tx1"/>
              </a:solidFill>
              <a:round/>
            </a:ln>
          </p:spPr>
          <p:txBody>
            <a:bodyPr rot="10800000" vert="eaVert"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000">
                <a:solidFill>
                  <a:schemeClr val="tx1"/>
                </a:solidFill>
                <a:latin typeface="楷体_GB2312" panose="02010609030101010101" pitchFamily="49" charset="-122"/>
              </a:endParaRPr>
            </a:p>
          </p:txBody>
        </p:sp>
        <p:sp>
          <p:nvSpPr>
            <p:cNvPr id="27" name="等腰三角形 36"/>
            <p:cNvSpPr>
              <a:spLocks noChangeArrowheads="1"/>
            </p:cNvSpPr>
            <p:nvPr/>
          </p:nvSpPr>
          <p:spPr bwMode="auto">
            <a:xfrm rot="-5400000">
              <a:off x="2296065" y="5461561"/>
              <a:ext cx="648000" cy="324000"/>
            </a:xfrm>
            <a:prstGeom prst="triangle">
              <a:avLst>
                <a:gd name="adj" fmla="val 50000"/>
              </a:avLst>
            </a:prstGeom>
            <a:solidFill>
              <a:srgbClr val="FFFFCC"/>
            </a:solidFill>
            <a:ln w="19050" algn="ctr">
              <a:solidFill>
                <a:schemeClr val="tx1"/>
              </a:solidFill>
              <a:round/>
            </a:ln>
          </p:spPr>
          <p:txBody>
            <a:bodyPr vert="eaVert"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000">
                <a:solidFill>
                  <a:schemeClr val="tx1"/>
                </a:solidFill>
                <a:latin typeface="楷体_GB2312" panose="02010609030101010101" pitchFamily="49" charset="-122"/>
              </a:endParaRPr>
            </a:p>
          </p:txBody>
        </p:sp>
        <p:sp>
          <p:nvSpPr>
            <p:cNvPr id="28" name="TextBox 37"/>
            <p:cNvSpPr txBox="1"/>
            <p:nvPr/>
          </p:nvSpPr>
          <p:spPr>
            <a:xfrm>
              <a:off x="1773487" y="5824283"/>
              <a:ext cx="357290" cy="45730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dirty="0">
                  <a:latin typeface="+mn-lt"/>
                  <a:ea typeface="楷体_GB2312" panose="02010609030101010101" pitchFamily="49" charset="-122"/>
                </a:rPr>
                <a:t>1</a:t>
              </a:r>
              <a:endParaRPr lang="zh-CN" altLang="en-US" dirty="0">
                <a:latin typeface="+mn-lt"/>
                <a:ea typeface="楷体_GB2312" panose="02010609030101010101" pitchFamily="49" charset="-122"/>
              </a:endParaRPr>
            </a:p>
          </p:txBody>
        </p:sp>
        <p:sp>
          <p:nvSpPr>
            <p:cNvPr id="30" name="TextBox 38"/>
            <p:cNvSpPr txBox="1"/>
            <p:nvPr/>
          </p:nvSpPr>
          <p:spPr>
            <a:xfrm>
              <a:off x="2511653" y="5473994"/>
              <a:ext cx="357290" cy="45730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dirty="0">
                  <a:latin typeface="+mn-lt"/>
                  <a:ea typeface="楷体_GB2312" panose="02010609030101010101" pitchFamily="49" charset="-122"/>
                </a:rPr>
                <a:t>7</a:t>
              </a:r>
              <a:endParaRPr lang="zh-CN" altLang="en-US" dirty="0">
                <a:latin typeface="+mn-lt"/>
                <a:ea typeface="楷体_GB2312" panose="02010609030101010101" pitchFamily="49" charset="-122"/>
              </a:endParaRPr>
            </a:p>
          </p:txBody>
        </p:sp>
        <p:sp>
          <p:nvSpPr>
            <p:cNvPr id="32" name="TextBox 39"/>
            <p:cNvSpPr txBox="1"/>
            <p:nvPr/>
          </p:nvSpPr>
          <p:spPr>
            <a:xfrm>
              <a:off x="1773487" y="5369513"/>
              <a:ext cx="357290" cy="45730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dirty="0">
                  <a:latin typeface="+mn-lt"/>
                  <a:ea typeface="楷体_GB2312" panose="02010609030101010101" pitchFamily="49" charset="-122"/>
                </a:rPr>
                <a:t>2</a:t>
              </a:r>
              <a:endParaRPr lang="zh-CN" altLang="en-US" dirty="0">
                <a:latin typeface="+mn-lt"/>
                <a:ea typeface="楷体_GB2312" panose="02010609030101010101" pitchFamily="49" charset="-122"/>
              </a:endParaRPr>
            </a:p>
          </p:txBody>
        </p:sp>
        <p:sp>
          <p:nvSpPr>
            <p:cNvPr id="33" name="TextBox 40"/>
            <p:cNvSpPr txBox="1"/>
            <p:nvPr/>
          </p:nvSpPr>
          <p:spPr>
            <a:xfrm>
              <a:off x="2090550" y="5317272"/>
              <a:ext cx="357290" cy="45730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dirty="0">
                  <a:latin typeface="+mn-lt"/>
                  <a:ea typeface="楷体_GB2312" panose="02010609030101010101" pitchFamily="49" charset="-122"/>
                </a:rPr>
                <a:t>5</a:t>
              </a:r>
              <a:endParaRPr lang="zh-CN" altLang="en-US" dirty="0">
                <a:latin typeface="+mn-lt"/>
                <a:ea typeface="楷体_GB2312" panose="02010609030101010101" pitchFamily="49" charset="-122"/>
              </a:endParaRPr>
            </a:p>
          </p:txBody>
        </p:sp>
        <p:sp>
          <p:nvSpPr>
            <p:cNvPr id="38" name="TextBox 41"/>
            <p:cNvSpPr txBox="1"/>
            <p:nvPr/>
          </p:nvSpPr>
          <p:spPr>
            <a:xfrm>
              <a:off x="2090550" y="5891919"/>
              <a:ext cx="357290" cy="45730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dirty="0">
                  <a:latin typeface="+mn-lt"/>
                  <a:ea typeface="楷体_GB2312" panose="02010609030101010101" pitchFamily="49" charset="-122"/>
                </a:rPr>
                <a:t>3</a:t>
              </a:r>
              <a:endParaRPr lang="zh-CN" altLang="en-US" dirty="0">
                <a:latin typeface="+mn-lt"/>
                <a:ea typeface="楷体_GB2312" panose="02010609030101010101" pitchFamily="49" charset="-122"/>
              </a:endParaRPr>
            </a:p>
          </p:txBody>
        </p:sp>
        <p:sp>
          <p:nvSpPr>
            <p:cNvPr id="39" name="TextBox 42"/>
            <p:cNvSpPr txBox="1"/>
            <p:nvPr/>
          </p:nvSpPr>
          <p:spPr>
            <a:xfrm>
              <a:off x="2122838" y="5630716"/>
              <a:ext cx="357290" cy="45730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dirty="0">
                  <a:latin typeface="+mn-lt"/>
                  <a:ea typeface="楷体_GB2312" panose="02010609030101010101" pitchFamily="49" charset="-122"/>
                </a:rPr>
                <a:t>4</a:t>
              </a:r>
              <a:endParaRPr lang="zh-CN" altLang="en-US" dirty="0">
                <a:latin typeface="+mn-lt"/>
                <a:ea typeface="楷体_GB2312" panose="02010609030101010101" pitchFamily="49" charset="-122"/>
              </a:endParaRPr>
            </a:p>
          </p:txBody>
        </p:sp>
        <p:sp>
          <p:nvSpPr>
            <p:cNvPr id="41" name="TextBox 43"/>
            <p:cNvSpPr txBox="1"/>
            <p:nvPr/>
          </p:nvSpPr>
          <p:spPr>
            <a:xfrm>
              <a:off x="2464249" y="5757593"/>
              <a:ext cx="357291" cy="45730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dirty="0">
                  <a:latin typeface="+mn-lt"/>
                  <a:ea typeface="楷体_GB2312" panose="02010609030101010101" pitchFamily="49" charset="-122"/>
                </a:rPr>
                <a:t>6</a:t>
              </a:r>
              <a:endParaRPr lang="zh-CN" altLang="en-US" dirty="0">
                <a:latin typeface="+mn-lt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42" name="组合 85"/>
          <p:cNvGrpSpPr/>
          <p:nvPr/>
        </p:nvGrpSpPr>
        <p:grpSpPr bwMode="auto">
          <a:xfrm>
            <a:off x="7657081" y="3440044"/>
            <a:ext cx="1944216" cy="1781612"/>
            <a:chOff x="6000760" y="5214950"/>
            <a:chExt cx="1420978" cy="1290942"/>
          </a:xfrm>
        </p:grpSpPr>
        <p:sp>
          <p:nvSpPr>
            <p:cNvPr id="43" name="直角三角形 71"/>
            <p:cNvSpPr>
              <a:spLocks noChangeArrowheads="1"/>
            </p:cNvSpPr>
            <p:nvPr/>
          </p:nvSpPr>
          <p:spPr bwMode="auto">
            <a:xfrm rot="-5400000">
              <a:off x="6969360" y="5369889"/>
              <a:ext cx="324000" cy="324000"/>
            </a:xfrm>
            <a:prstGeom prst="rtTriangle">
              <a:avLst/>
            </a:prstGeom>
            <a:solidFill>
              <a:srgbClr val="FFFFCC"/>
            </a:solidFill>
            <a:ln w="19050" algn="ctr">
              <a:solidFill>
                <a:schemeClr val="tx1"/>
              </a:solidFill>
              <a:round/>
            </a:ln>
          </p:spPr>
          <p:txBody>
            <a:bodyPr vert="eaVert"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000">
                <a:solidFill>
                  <a:schemeClr val="tx1"/>
                </a:solidFill>
                <a:latin typeface="楷体_GB2312" panose="02010609030101010101" pitchFamily="49" charset="-122"/>
              </a:endParaRPr>
            </a:p>
          </p:txBody>
        </p:sp>
        <p:sp>
          <p:nvSpPr>
            <p:cNvPr id="44" name="矩形 72"/>
            <p:cNvSpPr>
              <a:spLocks noChangeArrowheads="1"/>
            </p:cNvSpPr>
            <p:nvPr/>
          </p:nvSpPr>
          <p:spPr bwMode="auto">
            <a:xfrm flipH="1">
              <a:off x="6969360" y="5691266"/>
              <a:ext cx="324000" cy="324000"/>
            </a:xfrm>
            <a:prstGeom prst="rect">
              <a:avLst/>
            </a:prstGeom>
            <a:solidFill>
              <a:srgbClr val="FFFFCC"/>
            </a:solidFill>
            <a:ln w="19050" algn="ctr">
              <a:solidFill>
                <a:schemeClr val="tx1"/>
              </a:solidFill>
              <a:round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000">
                <a:solidFill>
                  <a:schemeClr val="tx1"/>
                </a:solidFill>
                <a:latin typeface="楷体_GB2312" panose="02010609030101010101" pitchFamily="49" charset="-122"/>
              </a:endParaRPr>
            </a:p>
          </p:txBody>
        </p:sp>
        <p:sp>
          <p:nvSpPr>
            <p:cNvPr id="45" name="TextBox 66"/>
            <p:cNvSpPr txBox="1"/>
            <p:nvPr/>
          </p:nvSpPr>
          <p:spPr>
            <a:xfrm>
              <a:off x="7040693" y="5449481"/>
              <a:ext cx="357230" cy="45674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dirty="0">
                  <a:latin typeface="+mn-lt"/>
                  <a:ea typeface="楷体_GB2312" panose="02010609030101010101" pitchFamily="49" charset="-122"/>
                </a:rPr>
                <a:t>3</a:t>
              </a:r>
              <a:endParaRPr lang="zh-CN" altLang="en-US" dirty="0">
                <a:latin typeface="+mn-lt"/>
                <a:ea typeface="楷体_GB2312" panose="02010609030101010101" pitchFamily="49" charset="-122"/>
              </a:endParaRPr>
            </a:p>
          </p:txBody>
        </p:sp>
        <p:sp>
          <p:nvSpPr>
            <p:cNvPr id="46" name="TextBox 68"/>
            <p:cNvSpPr txBox="1"/>
            <p:nvPr/>
          </p:nvSpPr>
          <p:spPr>
            <a:xfrm>
              <a:off x="7020678" y="5643149"/>
              <a:ext cx="357229" cy="45674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dirty="0">
                  <a:latin typeface="+mn-lt"/>
                  <a:ea typeface="楷体_GB2312" panose="02010609030101010101" pitchFamily="49" charset="-122"/>
                </a:rPr>
                <a:t>4</a:t>
              </a:r>
              <a:endParaRPr lang="zh-CN" altLang="en-US" dirty="0">
                <a:latin typeface="+mn-lt"/>
                <a:ea typeface="楷体_GB2312" panose="02010609030101010101" pitchFamily="49" charset="-122"/>
              </a:endParaRPr>
            </a:p>
          </p:txBody>
        </p:sp>
        <p:sp>
          <p:nvSpPr>
            <p:cNvPr id="47" name="平行四边形 69"/>
            <p:cNvSpPr>
              <a:spLocks noChangeArrowheads="1"/>
            </p:cNvSpPr>
            <p:nvPr/>
          </p:nvSpPr>
          <p:spPr bwMode="auto">
            <a:xfrm rot="5400000" flipH="1" flipV="1">
              <a:off x="6489686" y="5543576"/>
              <a:ext cx="648000" cy="324000"/>
            </a:xfrm>
            <a:prstGeom prst="parallelogram">
              <a:avLst>
                <a:gd name="adj" fmla="val 94639"/>
              </a:avLst>
            </a:prstGeom>
            <a:solidFill>
              <a:srgbClr val="FFFFCC"/>
            </a:solidFill>
            <a:ln w="19050" algn="ctr">
              <a:solidFill>
                <a:schemeClr val="tx1"/>
              </a:solidFill>
              <a:round/>
            </a:ln>
          </p:spPr>
          <p:txBody>
            <a:bodyPr vert="eaVert"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000">
                <a:solidFill>
                  <a:schemeClr val="tx1"/>
                </a:solidFill>
                <a:latin typeface="楷体_GB2312" panose="02010609030101010101" pitchFamily="49" charset="-122"/>
              </a:endParaRPr>
            </a:p>
          </p:txBody>
        </p:sp>
        <p:sp>
          <p:nvSpPr>
            <p:cNvPr id="48" name="等腰三角形 70"/>
            <p:cNvSpPr>
              <a:spLocks noChangeArrowheads="1"/>
            </p:cNvSpPr>
            <p:nvPr/>
          </p:nvSpPr>
          <p:spPr bwMode="auto">
            <a:xfrm rot="5400000" flipH="1">
              <a:off x="6489686" y="5877016"/>
              <a:ext cx="648000" cy="324000"/>
            </a:xfrm>
            <a:prstGeom prst="triangle">
              <a:avLst>
                <a:gd name="adj" fmla="val 50000"/>
              </a:avLst>
            </a:prstGeom>
            <a:solidFill>
              <a:srgbClr val="FFFFCC"/>
            </a:solidFill>
            <a:ln w="19050" algn="ctr">
              <a:solidFill>
                <a:schemeClr val="tx1"/>
              </a:solidFill>
              <a:round/>
            </a:ln>
          </p:spPr>
          <p:txBody>
            <a:bodyPr rot="10800000" vert="eaVert"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000">
                <a:solidFill>
                  <a:schemeClr val="tx1"/>
                </a:solidFill>
                <a:latin typeface="楷体_GB2312" panose="02010609030101010101" pitchFamily="49" charset="-122"/>
              </a:endParaRPr>
            </a:p>
          </p:txBody>
        </p:sp>
        <p:sp>
          <p:nvSpPr>
            <p:cNvPr id="49" name="直角三角形 73"/>
            <p:cNvSpPr>
              <a:spLocks noChangeArrowheads="1"/>
            </p:cNvSpPr>
            <p:nvPr/>
          </p:nvSpPr>
          <p:spPr bwMode="auto">
            <a:xfrm rot="5400000" flipV="1">
              <a:off x="6969360" y="6022356"/>
              <a:ext cx="324000" cy="324000"/>
            </a:xfrm>
            <a:prstGeom prst="rtTriangle">
              <a:avLst/>
            </a:prstGeom>
            <a:solidFill>
              <a:srgbClr val="FFFFCC"/>
            </a:solidFill>
            <a:ln w="19050" algn="ctr">
              <a:solidFill>
                <a:schemeClr val="tx1"/>
              </a:solidFill>
              <a:round/>
            </a:ln>
          </p:spPr>
          <p:txBody>
            <a:bodyPr vert="eaVert"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000">
                <a:solidFill>
                  <a:schemeClr val="tx1"/>
                </a:solidFill>
                <a:latin typeface="楷体_GB2312" panose="02010609030101010101" pitchFamily="49" charset="-122"/>
              </a:endParaRPr>
            </a:p>
          </p:txBody>
        </p:sp>
        <p:sp>
          <p:nvSpPr>
            <p:cNvPr id="50" name="直角三角形 74"/>
            <p:cNvSpPr>
              <a:spLocks noChangeArrowheads="1"/>
            </p:cNvSpPr>
            <p:nvPr/>
          </p:nvSpPr>
          <p:spPr bwMode="auto">
            <a:xfrm flipH="1">
              <a:off x="6000760" y="5214950"/>
              <a:ext cx="648000" cy="648000"/>
            </a:xfrm>
            <a:prstGeom prst="rtTriangle">
              <a:avLst/>
            </a:prstGeom>
            <a:solidFill>
              <a:srgbClr val="FFFFCC"/>
            </a:solidFill>
            <a:ln w="19050" algn="ctr">
              <a:solidFill>
                <a:schemeClr val="tx1"/>
              </a:solidFill>
              <a:round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000">
                <a:solidFill>
                  <a:schemeClr val="tx1"/>
                </a:solidFill>
                <a:latin typeface="楷体_GB2312" panose="02010609030101010101" pitchFamily="49" charset="-122"/>
              </a:endParaRPr>
            </a:p>
          </p:txBody>
        </p:sp>
        <p:sp>
          <p:nvSpPr>
            <p:cNvPr id="51" name="直角三角形 75"/>
            <p:cNvSpPr>
              <a:spLocks noChangeArrowheads="1"/>
            </p:cNvSpPr>
            <p:nvPr/>
          </p:nvSpPr>
          <p:spPr bwMode="auto">
            <a:xfrm flipH="1" flipV="1">
              <a:off x="6000760" y="5857892"/>
              <a:ext cx="648000" cy="648000"/>
            </a:xfrm>
            <a:prstGeom prst="rtTriangle">
              <a:avLst/>
            </a:prstGeom>
            <a:solidFill>
              <a:srgbClr val="FFFFCC"/>
            </a:solidFill>
            <a:ln w="19050" algn="ctr">
              <a:solidFill>
                <a:schemeClr val="tx1"/>
              </a:solidFill>
              <a:round/>
            </a:ln>
          </p:spPr>
          <p:txBody>
            <a:bodyPr rot="10800000"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000">
                <a:solidFill>
                  <a:schemeClr val="tx1"/>
                </a:solidFill>
                <a:latin typeface="楷体_GB2312" panose="02010609030101010101" pitchFamily="49" charset="-122"/>
              </a:endParaRPr>
            </a:p>
          </p:txBody>
        </p:sp>
        <p:sp>
          <p:nvSpPr>
            <p:cNvPr id="52" name="TextBox 76"/>
            <p:cNvSpPr txBox="1"/>
            <p:nvPr/>
          </p:nvSpPr>
          <p:spPr>
            <a:xfrm>
              <a:off x="6275429" y="5890554"/>
              <a:ext cx="355642" cy="45674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dirty="0">
                  <a:latin typeface="+mn-lt"/>
                  <a:ea typeface="楷体_GB2312" panose="02010609030101010101" pitchFamily="49" charset="-122"/>
                </a:rPr>
                <a:t>1</a:t>
              </a:r>
              <a:endParaRPr lang="zh-CN" altLang="en-US" dirty="0">
                <a:latin typeface="+mn-lt"/>
                <a:ea typeface="楷体_GB2312" panose="02010609030101010101" pitchFamily="49" charset="-122"/>
              </a:endParaRPr>
            </a:p>
          </p:txBody>
        </p:sp>
        <p:sp>
          <p:nvSpPr>
            <p:cNvPr id="53" name="TextBox 77"/>
            <p:cNvSpPr txBox="1"/>
            <p:nvPr/>
          </p:nvSpPr>
          <p:spPr>
            <a:xfrm>
              <a:off x="6275429" y="5449481"/>
              <a:ext cx="355642" cy="45674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dirty="0">
                  <a:latin typeface="+mn-lt"/>
                  <a:ea typeface="楷体_GB2312" panose="02010609030101010101" pitchFamily="49" charset="-122"/>
                </a:rPr>
                <a:t>2</a:t>
              </a:r>
              <a:endParaRPr lang="zh-CN" altLang="en-US" dirty="0">
                <a:latin typeface="+mn-lt"/>
                <a:ea typeface="楷体_GB2312" panose="02010609030101010101" pitchFamily="49" charset="-122"/>
              </a:endParaRPr>
            </a:p>
          </p:txBody>
        </p:sp>
        <p:sp>
          <p:nvSpPr>
            <p:cNvPr id="54" name="TextBox 61"/>
            <p:cNvSpPr txBox="1"/>
            <p:nvPr/>
          </p:nvSpPr>
          <p:spPr>
            <a:xfrm>
              <a:off x="6627895" y="5857249"/>
              <a:ext cx="357230" cy="45674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dirty="0">
                  <a:latin typeface="+mn-lt"/>
                  <a:ea typeface="楷体_GB2312" panose="02010609030101010101" pitchFamily="49" charset="-122"/>
                </a:rPr>
                <a:t>7</a:t>
              </a:r>
              <a:endParaRPr lang="zh-CN" altLang="en-US" dirty="0">
                <a:latin typeface="+mn-lt"/>
                <a:ea typeface="楷体_GB2312" panose="02010609030101010101" pitchFamily="49" charset="-122"/>
              </a:endParaRPr>
            </a:p>
          </p:txBody>
        </p:sp>
        <p:sp>
          <p:nvSpPr>
            <p:cNvPr id="55" name="TextBox 62"/>
            <p:cNvSpPr txBox="1"/>
            <p:nvPr/>
          </p:nvSpPr>
          <p:spPr>
            <a:xfrm>
              <a:off x="6627895" y="5465526"/>
              <a:ext cx="357230" cy="45674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dirty="0">
                  <a:latin typeface="+mn-lt"/>
                  <a:ea typeface="楷体_GB2312" panose="02010609030101010101" pitchFamily="49" charset="-122"/>
                </a:rPr>
                <a:t>6</a:t>
              </a:r>
              <a:endParaRPr lang="zh-CN" altLang="en-US" dirty="0">
                <a:latin typeface="+mn-lt"/>
                <a:ea typeface="楷体_GB2312" panose="02010609030101010101" pitchFamily="49" charset="-122"/>
              </a:endParaRPr>
            </a:p>
          </p:txBody>
        </p:sp>
        <p:sp>
          <p:nvSpPr>
            <p:cNvPr id="56" name="TextBox 67"/>
            <p:cNvSpPr txBox="1"/>
            <p:nvPr/>
          </p:nvSpPr>
          <p:spPr>
            <a:xfrm>
              <a:off x="7064509" y="5917514"/>
              <a:ext cx="357229" cy="45674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dirty="0">
                  <a:latin typeface="+mn-lt"/>
                  <a:ea typeface="楷体_GB2312" panose="02010609030101010101" pitchFamily="49" charset="-122"/>
                </a:rPr>
                <a:t>5</a:t>
              </a:r>
              <a:endParaRPr lang="zh-CN" altLang="en-US" dirty="0">
                <a:latin typeface="+mn-lt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57" name="组合 84"/>
          <p:cNvGrpSpPr/>
          <p:nvPr/>
        </p:nvGrpSpPr>
        <p:grpSpPr bwMode="auto">
          <a:xfrm>
            <a:off x="5436870" y="4444772"/>
            <a:ext cx="1933356" cy="1779423"/>
            <a:chOff x="3369429" y="5178052"/>
            <a:chExt cx="1412900" cy="1290942"/>
          </a:xfrm>
        </p:grpSpPr>
        <p:sp>
          <p:nvSpPr>
            <p:cNvPr id="58" name="直角三角形 44"/>
            <p:cNvSpPr>
              <a:spLocks noChangeArrowheads="1"/>
            </p:cNvSpPr>
            <p:nvPr/>
          </p:nvSpPr>
          <p:spPr bwMode="auto">
            <a:xfrm flipH="1">
              <a:off x="3369429" y="5178052"/>
              <a:ext cx="648000" cy="648000"/>
            </a:xfrm>
            <a:prstGeom prst="rtTriangle">
              <a:avLst/>
            </a:prstGeom>
            <a:solidFill>
              <a:srgbClr val="FFFFCC"/>
            </a:solidFill>
            <a:ln w="19050" algn="ctr">
              <a:solidFill>
                <a:schemeClr val="tx1"/>
              </a:solidFill>
              <a:round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000">
                <a:solidFill>
                  <a:schemeClr val="tx1"/>
                </a:solidFill>
                <a:latin typeface="楷体_GB2312" panose="02010609030101010101" pitchFamily="49" charset="-122"/>
              </a:endParaRPr>
            </a:p>
          </p:txBody>
        </p:sp>
        <p:sp>
          <p:nvSpPr>
            <p:cNvPr id="59" name="直角三角形 45"/>
            <p:cNvSpPr>
              <a:spLocks noChangeArrowheads="1"/>
            </p:cNvSpPr>
            <p:nvPr/>
          </p:nvSpPr>
          <p:spPr bwMode="auto">
            <a:xfrm flipH="1" flipV="1">
              <a:off x="3369429" y="5820994"/>
              <a:ext cx="648000" cy="648000"/>
            </a:xfrm>
            <a:prstGeom prst="rtTriangle">
              <a:avLst/>
            </a:prstGeom>
            <a:solidFill>
              <a:srgbClr val="FFFFCC"/>
            </a:solidFill>
            <a:ln w="19050" algn="ctr">
              <a:solidFill>
                <a:schemeClr val="tx1"/>
              </a:solidFill>
              <a:round/>
            </a:ln>
          </p:spPr>
          <p:txBody>
            <a:bodyPr rot="10800000"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000">
                <a:solidFill>
                  <a:schemeClr val="tx1"/>
                </a:solidFill>
                <a:latin typeface="楷体_GB2312" panose="02010609030101010101" pitchFamily="49" charset="-122"/>
              </a:endParaRPr>
            </a:p>
          </p:txBody>
        </p:sp>
        <p:sp>
          <p:nvSpPr>
            <p:cNvPr id="60" name="TextBox 51"/>
            <p:cNvSpPr txBox="1"/>
            <p:nvPr/>
          </p:nvSpPr>
          <p:spPr>
            <a:xfrm>
              <a:off x="3644072" y="5852898"/>
              <a:ext cx="357193" cy="45730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dirty="0">
                  <a:latin typeface="+mn-lt"/>
                  <a:ea typeface="楷体_GB2312" panose="02010609030101010101" pitchFamily="49" charset="-122"/>
                </a:rPr>
                <a:t>1</a:t>
              </a:r>
              <a:endParaRPr lang="zh-CN" altLang="en-US" dirty="0">
                <a:latin typeface="+mn-lt"/>
                <a:ea typeface="楷体_GB2312" panose="02010609030101010101" pitchFamily="49" charset="-122"/>
              </a:endParaRPr>
            </a:p>
          </p:txBody>
        </p:sp>
        <p:sp>
          <p:nvSpPr>
            <p:cNvPr id="61" name="TextBox 53"/>
            <p:cNvSpPr txBox="1"/>
            <p:nvPr/>
          </p:nvSpPr>
          <p:spPr>
            <a:xfrm>
              <a:off x="3644072" y="5415326"/>
              <a:ext cx="357193" cy="45730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dirty="0">
                  <a:latin typeface="+mn-lt"/>
                  <a:ea typeface="楷体_GB2312" panose="02010609030101010101" pitchFamily="49" charset="-122"/>
                </a:rPr>
                <a:t>2</a:t>
              </a:r>
              <a:endParaRPr lang="zh-CN" altLang="en-US" dirty="0">
                <a:latin typeface="+mn-lt"/>
                <a:ea typeface="楷体_GB2312" panose="02010609030101010101" pitchFamily="49" charset="-122"/>
              </a:endParaRPr>
            </a:p>
          </p:txBody>
        </p:sp>
        <p:sp>
          <p:nvSpPr>
            <p:cNvPr id="62" name="平行四边形 59"/>
            <p:cNvSpPr>
              <a:spLocks noChangeArrowheads="1"/>
            </p:cNvSpPr>
            <p:nvPr/>
          </p:nvSpPr>
          <p:spPr bwMode="auto">
            <a:xfrm rot="16200000" flipH="1">
              <a:off x="3865372" y="5841207"/>
              <a:ext cx="648000" cy="324000"/>
            </a:xfrm>
            <a:prstGeom prst="parallelogram">
              <a:avLst>
                <a:gd name="adj" fmla="val 94639"/>
              </a:avLst>
            </a:prstGeom>
            <a:solidFill>
              <a:srgbClr val="FFFFCC"/>
            </a:solidFill>
            <a:ln w="19050" algn="ctr">
              <a:solidFill>
                <a:schemeClr val="tx1"/>
              </a:solidFill>
              <a:round/>
            </a:ln>
          </p:spPr>
          <p:txBody>
            <a:bodyPr vert="eaVert"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000">
                <a:solidFill>
                  <a:schemeClr val="tx1"/>
                </a:solidFill>
                <a:latin typeface="楷体_GB2312" panose="02010609030101010101" pitchFamily="49" charset="-122"/>
              </a:endParaRPr>
            </a:p>
          </p:txBody>
        </p:sp>
        <p:sp>
          <p:nvSpPr>
            <p:cNvPr id="63" name="等腰三角形 60"/>
            <p:cNvSpPr>
              <a:spLocks noChangeArrowheads="1"/>
            </p:cNvSpPr>
            <p:nvPr/>
          </p:nvSpPr>
          <p:spPr bwMode="auto">
            <a:xfrm rot="5400000" flipH="1">
              <a:off x="3865372" y="5507951"/>
              <a:ext cx="648000" cy="324000"/>
            </a:xfrm>
            <a:prstGeom prst="triangle">
              <a:avLst>
                <a:gd name="adj" fmla="val 50000"/>
              </a:avLst>
            </a:prstGeom>
            <a:solidFill>
              <a:srgbClr val="FFFFCC"/>
            </a:solidFill>
            <a:ln w="19050" algn="ctr">
              <a:solidFill>
                <a:schemeClr val="tx1"/>
              </a:solidFill>
              <a:round/>
            </a:ln>
          </p:spPr>
          <p:txBody>
            <a:bodyPr rot="10800000" vert="eaVert"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000">
                <a:solidFill>
                  <a:schemeClr val="tx1"/>
                </a:solidFill>
                <a:latin typeface="楷体_GB2312" panose="02010609030101010101" pitchFamily="49" charset="-122"/>
              </a:endParaRPr>
            </a:p>
          </p:txBody>
        </p:sp>
        <p:sp>
          <p:nvSpPr>
            <p:cNvPr id="64" name="直角三角形 63"/>
            <p:cNvSpPr>
              <a:spLocks noChangeArrowheads="1"/>
            </p:cNvSpPr>
            <p:nvPr/>
          </p:nvSpPr>
          <p:spPr bwMode="auto">
            <a:xfrm rot="-5400000">
              <a:off x="4350984" y="5363954"/>
              <a:ext cx="324000" cy="324000"/>
            </a:xfrm>
            <a:prstGeom prst="rtTriangle">
              <a:avLst/>
            </a:prstGeom>
            <a:solidFill>
              <a:srgbClr val="FFFFCC"/>
            </a:solidFill>
            <a:ln w="19050" algn="ctr">
              <a:solidFill>
                <a:schemeClr val="tx1"/>
              </a:solidFill>
              <a:round/>
            </a:ln>
          </p:spPr>
          <p:txBody>
            <a:bodyPr vert="eaVert"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000">
                <a:solidFill>
                  <a:schemeClr val="tx1"/>
                </a:solidFill>
                <a:latin typeface="楷体_GB2312" panose="02010609030101010101" pitchFamily="49" charset="-122"/>
              </a:endParaRPr>
            </a:p>
          </p:txBody>
        </p:sp>
        <p:sp>
          <p:nvSpPr>
            <p:cNvPr id="65" name="矩形 64"/>
            <p:cNvSpPr>
              <a:spLocks noChangeArrowheads="1"/>
            </p:cNvSpPr>
            <p:nvPr/>
          </p:nvSpPr>
          <p:spPr bwMode="auto">
            <a:xfrm flipH="1">
              <a:off x="4350984" y="5685331"/>
              <a:ext cx="324000" cy="324000"/>
            </a:xfrm>
            <a:prstGeom prst="rect">
              <a:avLst/>
            </a:prstGeom>
            <a:solidFill>
              <a:srgbClr val="FFFFCC"/>
            </a:solidFill>
            <a:ln w="19050" algn="ctr">
              <a:solidFill>
                <a:schemeClr val="tx1"/>
              </a:solidFill>
              <a:round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000">
                <a:solidFill>
                  <a:schemeClr val="tx1"/>
                </a:solidFill>
                <a:latin typeface="楷体_GB2312" panose="02010609030101010101" pitchFamily="49" charset="-122"/>
              </a:endParaRPr>
            </a:p>
          </p:txBody>
        </p:sp>
        <p:sp>
          <p:nvSpPr>
            <p:cNvPr id="66" name="直角三角形 65"/>
            <p:cNvSpPr>
              <a:spLocks noChangeArrowheads="1"/>
            </p:cNvSpPr>
            <p:nvPr/>
          </p:nvSpPr>
          <p:spPr bwMode="auto">
            <a:xfrm rot="5400000" flipV="1">
              <a:off x="4350984" y="6016421"/>
              <a:ext cx="324000" cy="324000"/>
            </a:xfrm>
            <a:prstGeom prst="rtTriangle">
              <a:avLst/>
            </a:prstGeom>
            <a:solidFill>
              <a:srgbClr val="FFFFCC"/>
            </a:solidFill>
            <a:ln w="19050" algn="ctr">
              <a:solidFill>
                <a:schemeClr val="tx1"/>
              </a:solidFill>
              <a:round/>
            </a:ln>
          </p:spPr>
          <p:txBody>
            <a:bodyPr vert="eaVert"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000">
                <a:solidFill>
                  <a:schemeClr val="tx1"/>
                </a:solidFill>
                <a:latin typeface="楷体_GB2312" panose="02010609030101010101" pitchFamily="49" charset="-122"/>
              </a:endParaRPr>
            </a:p>
          </p:txBody>
        </p:sp>
        <p:sp>
          <p:nvSpPr>
            <p:cNvPr id="67" name="TextBox 78"/>
            <p:cNvSpPr txBox="1"/>
            <p:nvPr/>
          </p:nvSpPr>
          <p:spPr>
            <a:xfrm>
              <a:off x="3975865" y="5476573"/>
              <a:ext cx="357194" cy="45730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dirty="0">
                  <a:latin typeface="+mn-lt"/>
                  <a:ea typeface="楷体_GB2312" panose="02010609030101010101" pitchFamily="49" charset="-122"/>
                </a:rPr>
                <a:t>7</a:t>
              </a:r>
              <a:endParaRPr lang="zh-CN" altLang="en-US" dirty="0">
                <a:latin typeface="+mn-lt"/>
                <a:ea typeface="楷体_GB2312" panose="02010609030101010101" pitchFamily="49" charset="-122"/>
              </a:endParaRPr>
            </a:p>
          </p:txBody>
        </p:sp>
        <p:sp>
          <p:nvSpPr>
            <p:cNvPr id="68" name="TextBox 79"/>
            <p:cNvSpPr txBox="1"/>
            <p:nvPr/>
          </p:nvSpPr>
          <p:spPr>
            <a:xfrm>
              <a:off x="4001265" y="5833251"/>
              <a:ext cx="357194" cy="45730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dirty="0">
                  <a:latin typeface="+mn-lt"/>
                  <a:ea typeface="楷体_GB2312" panose="02010609030101010101" pitchFamily="49" charset="-122"/>
                </a:rPr>
                <a:t>6</a:t>
              </a:r>
              <a:endParaRPr lang="zh-CN" altLang="en-US" dirty="0">
                <a:latin typeface="+mn-lt"/>
                <a:ea typeface="楷体_GB2312" panose="02010609030101010101" pitchFamily="49" charset="-122"/>
              </a:endParaRPr>
            </a:p>
          </p:txBody>
        </p:sp>
        <p:sp>
          <p:nvSpPr>
            <p:cNvPr id="69" name="TextBox 80"/>
            <p:cNvSpPr txBox="1"/>
            <p:nvPr/>
          </p:nvSpPr>
          <p:spPr>
            <a:xfrm>
              <a:off x="4425136" y="5905299"/>
              <a:ext cx="357193" cy="45730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dirty="0">
                  <a:latin typeface="+mn-lt"/>
                  <a:ea typeface="楷体_GB2312" panose="02010609030101010101" pitchFamily="49" charset="-122"/>
                </a:rPr>
                <a:t>5</a:t>
              </a:r>
              <a:endParaRPr lang="zh-CN" altLang="en-US" dirty="0">
                <a:latin typeface="+mn-lt"/>
                <a:ea typeface="楷体_GB2312" panose="02010609030101010101" pitchFamily="49" charset="-122"/>
              </a:endParaRPr>
            </a:p>
          </p:txBody>
        </p:sp>
        <p:sp>
          <p:nvSpPr>
            <p:cNvPr id="70" name="TextBox 81"/>
            <p:cNvSpPr txBox="1"/>
            <p:nvPr/>
          </p:nvSpPr>
          <p:spPr>
            <a:xfrm>
              <a:off x="4377510" y="5643299"/>
              <a:ext cx="357193" cy="45730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dirty="0">
                  <a:latin typeface="+mn-lt"/>
                  <a:ea typeface="楷体_GB2312" panose="02010609030101010101" pitchFamily="49" charset="-122"/>
                </a:rPr>
                <a:t>4</a:t>
              </a:r>
              <a:endParaRPr lang="zh-CN" altLang="en-US" dirty="0">
                <a:latin typeface="+mn-lt"/>
                <a:ea typeface="楷体_GB2312" panose="02010609030101010101" pitchFamily="49" charset="-122"/>
              </a:endParaRPr>
            </a:p>
          </p:txBody>
        </p:sp>
        <p:sp>
          <p:nvSpPr>
            <p:cNvPr id="71" name="TextBox 82"/>
            <p:cNvSpPr txBox="1"/>
            <p:nvPr/>
          </p:nvSpPr>
          <p:spPr>
            <a:xfrm>
              <a:off x="4425136" y="5415326"/>
              <a:ext cx="357193" cy="45730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dirty="0">
                  <a:latin typeface="+mn-lt"/>
                  <a:ea typeface="楷体_GB2312" panose="02010609030101010101" pitchFamily="49" charset="-122"/>
                </a:rPr>
                <a:t>3</a:t>
              </a:r>
              <a:endParaRPr lang="zh-CN" altLang="en-US" dirty="0">
                <a:latin typeface="+mn-lt"/>
                <a:ea typeface="楷体_GB2312" panose="0201060903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3"/>
          <p:cNvGrpSpPr/>
          <p:nvPr/>
        </p:nvGrpSpPr>
        <p:grpSpPr>
          <a:xfrm>
            <a:off x="107950" y="76200"/>
            <a:ext cx="3124200" cy="1285875"/>
            <a:chOff x="5656354" y="2363924"/>
            <a:chExt cx="3124790" cy="1286510"/>
          </a:xfrm>
        </p:grpSpPr>
        <p:pic>
          <p:nvPicPr>
            <p:cNvPr id="5" name="图片 34" descr="xzgj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89005" b="-4384"/>
            <a:stretch>
              <a:fillRect/>
            </a:stretch>
          </p:blipFill>
          <p:spPr>
            <a:xfrm>
              <a:off x="5656354" y="2645864"/>
              <a:ext cx="566420" cy="5918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6" name="组合 35"/>
            <p:cNvGrpSpPr/>
            <p:nvPr/>
          </p:nvGrpSpPr>
          <p:grpSpPr>
            <a:xfrm>
              <a:off x="6125318" y="2363924"/>
              <a:ext cx="2655826" cy="1286510"/>
              <a:chOff x="864" y="76"/>
              <a:chExt cx="4329" cy="2026"/>
            </a:xfrm>
          </p:grpSpPr>
          <p:pic>
            <p:nvPicPr>
              <p:cNvPr id="7" name="图片 36" descr="图片11"/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3186" y="76"/>
                <a:ext cx="2007" cy="202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8" name="图片 38" descr="stlx"/>
              <p:cNvPicPr>
                <a:picLocks noChangeAspect="1"/>
              </p:cNvPicPr>
              <p:nvPr/>
            </p:nvPicPr>
            <p:blipFill>
              <a:blip r:embed="rId5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43" t="-2" r="62906" b="-2156"/>
              <a:stretch>
                <a:fillRect/>
              </a:stretch>
            </p:blipFill>
            <p:spPr>
              <a:xfrm>
                <a:off x="864" y="504"/>
                <a:ext cx="2322" cy="94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pic>
        <p:nvPicPr>
          <p:cNvPr id="27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3146553" y="589751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矩形 28"/>
          <p:cNvSpPr/>
          <p:nvPr/>
        </p:nvSpPr>
        <p:spPr>
          <a:xfrm>
            <a:off x="5155630" y="660614"/>
            <a:ext cx="415544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教材第87页“做一做”。</a:t>
            </a:r>
            <a:endParaRPr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r114.jpg" descr="id:2147510310;FounderCES"/>
          <p:cNvPicPr/>
          <p:nvPr/>
        </p:nvPicPr>
        <p:blipFill>
          <a:blip r:embed="rId7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00681" y="2536587"/>
            <a:ext cx="7084541" cy="2952328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1330330" y="1531377"/>
            <a:ext cx="9043030" cy="58477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左图是</a:t>
            </a:r>
            <a:r>
              <a:rPr lang="zh-CN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被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打乱的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4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张</a:t>
            </a:r>
            <a:r>
              <a:rPr lang="zh-CN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图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片，</a:t>
            </a:r>
            <a:r>
              <a:rPr lang="zh-CN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怎样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才能还原成右</a:t>
            </a:r>
            <a:r>
              <a:rPr lang="zh-CN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图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？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8" name="组合 33"/>
          <p:cNvGrpSpPr/>
          <p:nvPr/>
        </p:nvGrpSpPr>
        <p:grpSpPr>
          <a:xfrm>
            <a:off x="107950" y="76200"/>
            <a:ext cx="3124200" cy="1285875"/>
            <a:chOff x="5656354" y="2363924"/>
            <a:chExt cx="3124790" cy="1286510"/>
          </a:xfrm>
        </p:grpSpPr>
        <p:pic>
          <p:nvPicPr>
            <p:cNvPr id="29" name="图片 34" descr="xzgj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89005" b="-4384"/>
            <a:stretch>
              <a:fillRect/>
            </a:stretch>
          </p:blipFill>
          <p:spPr>
            <a:xfrm>
              <a:off x="5656354" y="2645864"/>
              <a:ext cx="566420" cy="5918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30" name="组合 35"/>
            <p:cNvGrpSpPr/>
            <p:nvPr/>
          </p:nvGrpSpPr>
          <p:grpSpPr>
            <a:xfrm>
              <a:off x="6125318" y="2363924"/>
              <a:ext cx="2655826" cy="1286510"/>
              <a:chOff x="864" y="76"/>
              <a:chExt cx="4329" cy="2026"/>
            </a:xfrm>
          </p:grpSpPr>
          <p:pic>
            <p:nvPicPr>
              <p:cNvPr id="31" name="图片 36" descr="图片11"/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3186" y="76"/>
                <a:ext cx="2007" cy="202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2" name="图片 38" descr="stlx"/>
              <p:cNvPicPr>
                <a:picLocks noChangeAspect="1"/>
              </p:cNvPicPr>
              <p:nvPr/>
            </p:nvPicPr>
            <p:blipFill>
              <a:blip r:embed="rId5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43" t="-2" r="62906" b="-2156"/>
              <a:stretch>
                <a:fillRect/>
              </a:stretch>
            </p:blipFill>
            <p:spPr>
              <a:xfrm>
                <a:off x="864" y="504"/>
                <a:ext cx="2322" cy="94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10" name="矩形 9"/>
          <p:cNvSpPr/>
          <p:nvPr/>
        </p:nvSpPr>
        <p:spPr>
          <a:xfrm>
            <a:off x="1765935" y="3585845"/>
            <a:ext cx="10426065" cy="58356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zh-CN" sz="3200" dirty="0"/>
              <a:t>图</a:t>
            </a:r>
            <a:r>
              <a:rPr lang="en-US" altLang="zh-CN" sz="3200" dirty="0"/>
              <a:t>1</a:t>
            </a:r>
            <a:r>
              <a:rPr lang="zh-CN" altLang="zh-CN" sz="3200" dirty="0"/>
              <a:t>绕点</a:t>
            </a:r>
            <a:r>
              <a:rPr lang="en-US" altLang="zh-CN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zh-CN" sz="3200" baseline="-25000" dirty="0"/>
              <a:t>1</a:t>
            </a:r>
            <a:r>
              <a:rPr lang="zh-CN" altLang="zh-CN" sz="3200" dirty="0"/>
              <a:t>顺时针旋转</a:t>
            </a:r>
            <a:r>
              <a:rPr lang="en-US" altLang="zh-CN" sz="3200" dirty="0"/>
              <a:t>90°,</a:t>
            </a:r>
            <a:r>
              <a:rPr lang="zh-CN" altLang="zh-CN" sz="3200" dirty="0"/>
              <a:t>向下平移</a:t>
            </a:r>
            <a:r>
              <a:rPr lang="en-US" altLang="zh-CN" sz="3200" dirty="0"/>
              <a:t>1</a:t>
            </a:r>
            <a:r>
              <a:rPr lang="zh-CN" altLang="zh-CN" sz="3200" dirty="0"/>
              <a:t>格</a:t>
            </a:r>
            <a:r>
              <a:rPr lang="zh-CN" altLang="en-US" sz="3200" dirty="0"/>
              <a:t>，</a:t>
            </a:r>
            <a:r>
              <a:rPr lang="zh-CN" altLang="zh-CN" sz="3200" dirty="0"/>
              <a:t>向右平移</a:t>
            </a:r>
            <a:r>
              <a:rPr lang="en-US" altLang="zh-CN" sz="3200" dirty="0"/>
              <a:t>1</a:t>
            </a:r>
            <a:r>
              <a:rPr lang="zh-CN" altLang="zh-CN" sz="3200" dirty="0"/>
              <a:t>格。</a:t>
            </a:r>
            <a:endParaRPr lang="zh-CN" altLang="zh-CN" sz="3200" dirty="0"/>
          </a:p>
        </p:txBody>
      </p:sp>
      <p:sp>
        <p:nvSpPr>
          <p:cNvPr id="3" name="矩形 2"/>
          <p:cNvSpPr/>
          <p:nvPr/>
        </p:nvSpPr>
        <p:spPr>
          <a:xfrm>
            <a:off x="1787709" y="4368309"/>
            <a:ext cx="3439160" cy="58356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zh-CN" sz="3200" dirty="0"/>
              <a:t>图</a:t>
            </a:r>
            <a:r>
              <a:rPr lang="en-US" altLang="zh-CN" sz="3200" dirty="0"/>
              <a:t>2</a:t>
            </a:r>
            <a:r>
              <a:rPr lang="zh-CN" altLang="zh-CN" sz="3200" dirty="0"/>
              <a:t>向下平移</a:t>
            </a:r>
            <a:r>
              <a:rPr lang="en-US" altLang="zh-CN" sz="3200" dirty="0"/>
              <a:t>1</a:t>
            </a:r>
            <a:r>
              <a:rPr lang="zh-CN" altLang="zh-CN" sz="3200" dirty="0"/>
              <a:t>格。</a:t>
            </a:r>
            <a:endParaRPr lang="zh-CN" altLang="zh-CN" sz="3200" dirty="0"/>
          </a:p>
        </p:txBody>
      </p:sp>
      <p:sp>
        <p:nvSpPr>
          <p:cNvPr id="12" name="矩形 11"/>
          <p:cNvSpPr/>
          <p:nvPr/>
        </p:nvSpPr>
        <p:spPr>
          <a:xfrm>
            <a:off x="1795774" y="5097100"/>
            <a:ext cx="5859296" cy="58477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zh-CN" sz="3200" dirty="0"/>
              <a:t>图</a:t>
            </a:r>
            <a:r>
              <a:rPr lang="en-US" altLang="zh-CN" sz="3200" dirty="0"/>
              <a:t>3</a:t>
            </a:r>
            <a:r>
              <a:rPr lang="zh-CN" altLang="zh-CN" sz="3200" dirty="0"/>
              <a:t>向上平移</a:t>
            </a:r>
            <a:r>
              <a:rPr lang="en-US" altLang="zh-CN" sz="3200" dirty="0"/>
              <a:t>1</a:t>
            </a:r>
            <a:r>
              <a:rPr lang="zh-CN" altLang="zh-CN" sz="3200" dirty="0"/>
              <a:t>格</a:t>
            </a:r>
            <a:r>
              <a:rPr lang="en-US" altLang="zh-CN" sz="3200" dirty="0"/>
              <a:t>,</a:t>
            </a:r>
            <a:r>
              <a:rPr lang="zh-CN" altLang="zh-CN" sz="3200" dirty="0"/>
              <a:t>向右平移</a:t>
            </a:r>
            <a:r>
              <a:rPr lang="en-US" altLang="zh-CN" sz="3200" dirty="0"/>
              <a:t>1</a:t>
            </a:r>
            <a:r>
              <a:rPr lang="zh-CN" altLang="zh-CN" sz="3200" dirty="0"/>
              <a:t>格。</a:t>
            </a:r>
            <a:endParaRPr lang="zh-CN" altLang="zh-CN" sz="3200" dirty="0"/>
          </a:p>
        </p:txBody>
      </p:sp>
      <p:sp>
        <p:nvSpPr>
          <p:cNvPr id="13" name="矩形 12"/>
          <p:cNvSpPr/>
          <p:nvPr/>
        </p:nvSpPr>
        <p:spPr>
          <a:xfrm>
            <a:off x="1795774" y="5825525"/>
            <a:ext cx="8134102" cy="58477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zh-CN" sz="3200" dirty="0"/>
              <a:t>图</a:t>
            </a:r>
            <a:r>
              <a:rPr lang="en-US" altLang="zh-CN" sz="3200" dirty="0"/>
              <a:t>4</a:t>
            </a:r>
            <a:r>
              <a:rPr lang="zh-CN" altLang="zh-CN" sz="3200" dirty="0"/>
              <a:t>绕点</a:t>
            </a:r>
            <a:r>
              <a:rPr lang="en-US" altLang="zh-CN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zh-CN" sz="3200" baseline="-25000" dirty="0"/>
              <a:t>2</a:t>
            </a:r>
            <a:r>
              <a:rPr lang="zh-CN" altLang="zh-CN" sz="3200" dirty="0"/>
              <a:t>逆时针旋转</a:t>
            </a:r>
            <a:r>
              <a:rPr lang="en-US" altLang="zh-CN" sz="3200" dirty="0"/>
              <a:t>90°,</a:t>
            </a:r>
            <a:r>
              <a:rPr lang="zh-CN" altLang="zh-CN" sz="3200" dirty="0"/>
              <a:t>向左平移</a:t>
            </a:r>
            <a:r>
              <a:rPr lang="en-US" altLang="zh-CN" sz="3200" dirty="0"/>
              <a:t>1</a:t>
            </a:r>
            <a:r>
              <a:rPr lang="zh-CN" altLang="zh-CN" sz="3200" dirty="0"/>
              <a:t>格。</a:t>
            </a:r>
            <a:endParaRPr lang="zh-CN" altLang="zh-CN" sz="3200" dirty="0"/>
          </a:p>
        </p:txBody>
      </p:sp>
      <p:pic>
        <p:nvPicPr>
          <p:cNvPr id="4" name="r114.jpg" descr="id:2147510310;FounderCES"/>
          <p:cNvPicPr/>
          <p:nvPr/>
        </p:nvPicPr>
        <p:blipFill>
          <a:blip r:embed="rId6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37890" y="461645"/>
            <a:ext cx="6678295" cy="29000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3" grpId="0"/>
      <p:bldP spid="12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33"/>
          <p:cNvGrpSpPr/>
          <p:nvPr/>
        </p:nvGrpSpPr>
        <p:grpSpPr>
          <a:xfrm>
            <a:off x="107950" y="76200"/>
            <a:ext cx="3124200" cy="1285875"/>
            <a:chOff x="5656354" y="2363924"/>
            <a:chExt cx="3124790" cy="1286510"/>
          </a:xfrm>
        </p:grpSpPr>
        <p:pic>
          <p:nvPicPr>
            <p:cNvPr id="4" name="图片 34" descr="xzgj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89005" b="-4384"/>
            <a:stretch>
              <a:fillRect/>
            </a:stretch>
          </p:blipFill>
          <p:spPr>
            <a:xfrm>
              <a:off x="5656354" y="2645864"/>
              <a:ext cx="566420" cy="5918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5" name="组合 35"/>
            <p:cNvGrpSpPr/>
            <p:nvPr/>
          </p:nvGrpSpPr>
          <p:grpSpPr>
            <a:xfrm>
              <a:off x="6125318" y="2363924"/>
              <a:ext cx="2655826" cy="1286510"/>
              <a:chOff x="864" y="76"/>
              <a:chExt cx="4329" cy="2026"/>
            </a:xfrm>
          </p:grpSpPr>
          <p:pic>
            <p:nvPicPr>
              <p:cNvPr id="6" name="图片 36" descr="图片11"/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3186" y="76"/>
                <a:ext cx="2007" cy="202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38" descr="stlx"/>
              <p:cNvPicPr>
                <a:picLocks noChangeAspect="1"/>
              </p:cNvPicPr>
              <p:nvPr/>
            </p:nvPicPr>
            <p:blipFill>
              <a:blip r:embed="rId5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43" t="-2" r="62906" b="-2156"/>
              <a:stretch>
                <a:fillRect/>
              </a:stretch>
            </p:blipFill>
            <p:spPr>
              <a:xfrm>
                <a:off x="864" y="504"/>
                <a:ext cx="2322" cy="94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9" name="文本框 22"/>
          <p:cNvSpPr txBox="1"/>
          <p:nvPr/>
        </p:nvSpPr>
        <p:spPr>
          <a:xfrm flipH="1">
            <a:off x="3478893" y="1825923"/>
            <a:ext cx="5975780" cy="743986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完全解读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859909" y="4649906"/>
            <a:ext cx="3244479" cy="1158240"/>
          </a:xfrm>
          <a:prstGeom prst="rect">
            <a:avLst/>
          </a:prstGeom>
          <a:noFill/>
          <a:ln w="19050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871164" y="6024519"/>
            <a:ext cx="3233224" cy="1093627"/>
          </a:xfrm>
          <a:prstGeom prst="rect">
            <a:avLst/>
          </a:prstGeom>
          <a:noFill/>
          <a:ln w="19050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Picture 2" descr="C:\Users\Administrator\Desktop\图片2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63" t="17004" r="9837" b="27271"/>
          <a:stretch>
            <a:fillRect/>
          </a:stretch>
        </p:blipFill>
        <p:spPr bwMode="auto">
          <a:xfrm>
            <a:off x="3232150" y="743818"/>
            <a:ext cx="1451600" cy="565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98996" y="83993"/>
            <a:ext cx="2797459" cy="1339850"/>
            <a:chOff x="3222115" y="3035528"/>
            <a:chExt cx="2797459" cy="1339850"/>
          </a:xfrm>
        </p:grpSpPr>
        <p:grpSp>
          <p:nvGrpSpPr>
            <p:cNvPr id="10" name="组合 3"/>
            <p:cNvGrpSpPr/>
            <p:nvPr/>
          </p:nvGrpSpPr>
          <p:grpSpPr bwMode="auto">
            <a:xfrm>
              <a:off x="3733756" y="3035528"/>
              <a:ext cx="2285818" cy="1339850"/>
              <a:chOff x="905" y="49"/>
              <a:chExt cx="3813" cy="2332"/>
            </a:xfrm>
          </p:grpSpPr>
          <p:pic>
            <p:nvPicPr>
              <p:cNvPr id="12" name="图片 11" descr="图片5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24" y="49"/>
                <a:ext cx="1694" cy="2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3" name="图片 12" descr="ktxj"/>
              <p:cNvPicPr>
                <a:picLocks noChangeAspect="1"/>
              </p:cNvPicPr>
              <p:nvPr/>
            </p:nvPicPr>
            <p:blipFill rotWithShape="1">
              <a:blip r:embed="rId3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9565" r="62675" b="10593"/>
              <a:stretch>
                <a:fillRect/>
              </a:stretch>
            </p:blipFill>
            <p:spPr bwMode="auto">
              <a:xfrm>
                <a:off x="905" y="574"/>
                <a:ext cx="2476" cy="8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11" name="图片 5" descr="stlx"/>
            <p:cNvPicPr>
              <a:picLocks noChangeAspect="1"/>
            </p:cNvPicPr>
            <p:nvPr/>
          </p:nvPicPr>
          <p:blipFill rotWithShape="1">
            <a:blip r:embed="rId4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1" r="90112" b="-2156"/>
            <a:stretch>
              <a:fillRect/>
            </a:stretch>
          </p:blipFill>
          <p:spPr bwMode="auto">
            <a:xfrm>
              <a:off x="3222115" y="3324467"/>
              <a:ext cx="511641" cy="6016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4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" name="文本框 5"/>
          <p:cNvSpPr txBox="1"/>
          <p:nvPr/>
        </p:nvSpPr>
        <p:spPr>
          <a:xfrm>
            <a:off x="1221740" y="2871153"/>
            <a:ext cx="9144000" cy="369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0" name="圆角矩形 19"/>
          <p:cNvSpPr/>
          <p:nvPr/>
        </p:nvSpPr>
        <p:spPr>
          <a:xfrm rot="10800000" flipH="1">
            <a:off x="1221740" y="2733675"/>
            <a:ext cx="8084820" cy="2588895"/>
          </a:xfrm>
          <a:prstGeom prst="roundRect">
            <a:avLst>
              <a:gd name="adj" fmla="val 8235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21" name="圆角矩形 20"/>
          <p:cNvSpPr/>
          <p:nvPr/>
        </p:nvSpPr>
        <p:spPr>
          <a:xfrm rot="10800000" flipH="1">
            <a:off x="1221740" y="2750185"/>
            <a:ext cx="8084820" cy="2572385"/>
          </a:xfrm>
          <a:prstGeom prst="roundRect">
            <a:avLst>
              <a:gd name="adj" fmla="val 9295"/>
            </a:avLst>
          </a:prstGeom>
          <a:noFill/>
          <a:ln w="28575">
            <a:solidFill>
              <a:srgbClr val="0070C0"/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22" name="文本框 22"/>
          <p:cNvSpPr txBox="1"/>
          <p:nvPr/>
        </p:nvSpPr>
        <p:spPr>
          <a:xfrm flipH="1">
            <a:off x="1367155" y="2750185"/>
            <a:ext cx="7793355" cy="737235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更加熟悉了图形的平移与旋转。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MH_Other_1"/>
          <p:cNvSpPr/>
          <p:nvPr>
            <p:custDataLst>
              <p:tags r:id="rId6"/>
            </p:custDataLst>
          </p:nvPr>
        </p:nvSpPr>
        <p:spPr>
          <a:xfrm>
            <a:off x="8856980" y="1079818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" name="MH_SubTitle_1"/>
          <p:cNvSpPr/>
          <p:nvPr>
            <p:custDataLst>
              <p:tags r:id="rId7"/>
            </p:custDataLst>
          </p:nvPr>
        </p:nvSpPr>
        <p:spPr>
          <a:xfrm rot="588792">
            <a:off x="8301355" y="1749743"/>
            <a:ext cx="2589213" cy="1606550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lvl="0" algn="ctr" eaLnBrk="1" hangingPunct="1">
              <a:defRPr/>
            </a:pP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你有什么收获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MH_Other_2"/>
          <p:cNvSpPr/>
          <p:nvPr>
            <p:custDataLst>
              <p:tags r:id="rId8"/>
            </p:custDataLst>
          </p:nvPr>
        </p:nvSpPr>
        <p:spPr>
          <a:xfrm rot="19833143">
            <a:off x="9503093" y="740093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文本框 22"/>
          <p:cNvSpPr txBox="1"/>
          <p:nvPr/>
        </p:nvSpPr>
        <p:spPr>
          <a:xfrm flipH="1">
            <a:off x="1367155" y="3487420"/>
            <a:ext cx="7793355" cy="737235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知道了如何用多个图形拼组的运动变化。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2"/>
          <p:cNvSpPr txBox="1"/>
          <p:nvPr/>
        </p:nvSpPr>
        <p:spPr>
          <a:xfrm flipH="1">
            <a:off x="1367790" y="4250055"/>
            <a:ext cx="7793355" cy="737235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学习了用七巧板拼出一个小鱼图案的活动。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 bldLvl="0" animBg="1"/>
      <p:bldP spid="21" grpId="0" bldLvl="0" animBg="1"/>
      <p:bldP spid="22" grpId="0" bldLvl="0" animBg="1"/>
      <p:bldP spid="25" grpId="0" bldLvl="0" animBg="1"/>
      <p:bldP spid="2" grpId="0" bldLvl="0" animBg="1"/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6813" y="-117520"/>
            <a:ext cx="3206772" cy="1608773"/>
            <a:chOff x="76813" y="-117520"/>
            <a:chExt cx="3206772" cy="1608773"/>
          </a:xfrm>
        </p:grpSpPr>
        <p:grpSp>
          <p:nvGrpSpPr>
            <p:cNvPr id="3" name="组合 3"/>
            <p:cNvGrpSpPr/>
            <p:nvPr/>
          </p:nvGrpSpPr>
          <p:grpSpPr bwMode="auto">
            <a:xfrm>
              <a:off x="595363" y="-117520"/>
              <a:ext cx="2688222" cy="1608773"/>
              <a:chOff x="920" y="49"/>
              <a:chExt cx="4233" cy="2535"/>
            </a:xfrm>
          </p:grpSpPr>
          <p:pic>
            <p:nvPicPr>
              <p:cNvPr id="5" name="图片 4" descr="图片10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38" y="49"/>
                <a:ext cx="2215" cy="25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" name="图片 5" descr="zysj"/>
              <p:cNvPicPr>
                <a:picLocks noChangeAspect="1"/>
              </p:cNvPicPr>
              <p:nvPr/>
            </p:nvPicPr>
            <p:blipFill rotWithShape="1">
              <a:blip r:embed="rId3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9650" r="62866" b="1138"/>
              <a:stretch>
                <a:fillRect/>
              </a:stretch>
            </p:blipFill>
            <p:spPr bwMode="auto">
              <a:xfrm>
                <a:off x="920" y="820"/>
                <a:ext cx="2278" cy="9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4" name="图片 5" descr="ktxj"/>
            <p:cNvPicPr>
              <a:picLocks noChangeAspect="1"/>
            </p:cNvPicPr>
            <p:nvPr/>
          </p:nvPicPr>
          <p:blipFill rotWithShape="1">
            <a:blip r:embed="rId4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0296" b="-6696"/>
            <a:stretch>
              <a:fillRect/>
            </a:stretch>
          </p:blipFill>
          <p:spPr bwMode="auto">
            <a:xfrm>
              <a:off x="76813" y="381934"/>
              <a:ext cx="518550" cy="6021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1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Picture 2" descr="C:\Users\Administrator\Desktop\作业1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87" t="20395" r="15686" b="27633"/>
          <a:stretch>
            <a:fillRect/>
          </a:stretch>
        </p:blipFill>
        <p:spPr bwMode="auto">
          <a:xfrm>
            <a:off x="1982218" y="1968129"/>
            <a:ext cx="1238069" cy="514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C:\Users\Administrator\Desktop\作业2.pn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47" t="20452" r="14945" b="26367"/>
          <a:stretch>
            <a:fillRect/>
          </a:stretch>
        </p:blipFill>
        <p:spPr bwMode="auto">
          <a:xfrm>
            <a:off x="1982218" y="3238268"/>
            <a:ext cx="1238069" cy="507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文本框 22"/>
          <p:cNvSpPr txBox="1"/>
          <p:nvPr/>
        </p:nvSpPr>
        <p:spPr>
          <a:xfrm flipH="1">
            <a:off x="3829447" y="1782582"/>
            <a:ext cx="6969182" cy="829945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教材第88页练习二十二第1题。</a:t>
            </a:r>
            <a:endParaRPr sz="3200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6" name="文本框 22"/>
          <p:cNvSpPr txBox="1"/>
          <p:nvPr/>
        </p:nvSpPr>
        <p:spPr>
          <a:xfrm flipH="1">
            <a:off x="3829447" y="2959493"/>
            <a:ext cx="7723924" cy="830997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全科王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·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同步课时练习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0" name="Picture 7"/>
          <p:cNvPicPr>
            <a:picLocks noChangeAspect="1"/>
          </p:cNvPicPr>
          <p:nvPr/>
        </p:nvPicPr>
        <p:blipFill>
          <a:blip r:embed="rId2" cstate="print">
            <a:lum bright="6000"/>
          </a:blip>
          <a:stretch>
            <a:fillRect/>
          </a:stretch>
        </p:blipFill>
        <p:spPr>
          <a:xfrm>
            <a:off x="9751060" y="351155"/>
            <a:ext cx="2132330" cy="12242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图片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6865" y="370840"/>
            <a:ext cx="6478270" cy="210566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 rot="21120000">
            <a:off x="140335" y="2296160"/>
            <a:ext cx="3921760" cy="2283460"/>
            <a:chOff x="-98" y="6233"/>
            <a:chExt cx="5073" cy="2930"/>
          </a:xfrm>
        </p:grpSpPr>
        <p:pic>
          <p:nvPicPr>
            <p:cNvPr id="12" name="图片 11" descr="图片2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 rot="20640000">
              <a:off x="-98" y="6449"/>
              <a:ext cx="2326" cy="2715"/>
            </a:xfrm>
            <a:prstGeom prst="rect">
              <a:avLst/>
            </a:prstGeom>
          </p:spPr>
        </p:pic>
        <p:pic>
          <p:nvPicPr>
            <p:cNvPr id="13" name="图片 12" descr="图片3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380" y="6233"/>
              <a:ext cx="2313" cy="2710"/>
            </a:xfrm>
            <a:prstGeom prst="rect">
              <a:avLst/>
            </a:prstGeom>
          </p:spPr>
        </p:pic>
        <p:pic>
          <p:nvPicPr>
            <p:cNvPr id="14" name="图片 13" descr="图片4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 rot="1200000">
              <a:off x="2793" y="6472"/>
              <a:ext cx="2183" cy="2554"/>
            </a:xfrm>
            <a:prstGeom prst="rect">
              <a:avLst/>
            </a:prstGeom>
          </p:spPr>
        </p:pic>
      </p:grpSp>
      <p:grpSp>
        <p:nvGrpSpPr>
          <p:cNvPr id="15" name="组合 14"/>
          <p:cNvGrpSpPr/>
          <p:nvPr/>
        </p:nvGrpSpPr>
        <p:grpSpPr>
          <a:xfrm rot="21060000">
            <a:off x="474550" y="4474795"/>
            <a:ext cx="3450394" cy="2142529"/>
            <a:chOff x="6844" y="7123"/>
            <a:chExt cx="4821" cy="2994"/>
          </a:xfrm>
        </p:grpSpPr>
        <p:pic>
          <p:nvPicPr>
            <p:cNvPr id="16" name="图片 15" descr="数学副本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 rot="21000000">
              <a:off x="6844" y="7214"/>
              <a:ext cx="2041" cy="2835"/>
            </a:xfrm>
            <a:prstGeom prst="rect">
              <a:avLst/>
            </a:prstGeom>
          </p:spPr>
        </p:pic>
        <p:pic>
          <p:nvPicPr>
            <p:cNvPr id="17" name="图片 16" descr="语文副本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197" y="7123"/>
              <a:ext cx="2040" cy="2835"/>
            </a:xfrm>
            <a:prstGeom prst="rect">
              <a:avLst/>
            </a:prstGeom>
          </p:spPr>
        </p:pic>
        <p:pic>
          <p:nvPicPr>
            <p:cNvPr id="18" name="图片 17" descr="英语副本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 rot="480000">
              <a:off x="9625" y="7282"/>
              <a:ext cx="2040" cy="2835"/>
            </a:xfrm>
            <a:prstGeom prst="rect">
              <a:avLst/>
            </a:prstGeom>
          </p:spPr>
        </p:pic>
      </p:grpSp>
      <p:pic>
        <p:nvPicPr>
          <p:cNvPr id="10" name="图片 9" descr="图片1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3930015" y="2456815"/>
            <a:ext cx="5850255" cy="3711575"/>
          </a:xfrm>
          <a:prstGeom prst="rect">
            <a:avLst/>
          </a:prstGeom>
        </p:spPr>
      </p:pic>
      <p:pic>
        <p:nvPicPr>
          <p:cNvPr id="19" name="图片 18" descr="图片14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6177915" y="4700270"/>
            <a:ext cx="6013450" cy="2206625"/>
          </a:xfrm>
          <a:prstGeom prst="rect">
            <a:avLst/>
          </a:prstGeom>
        </p:spPr>
      </p:pic>
      <p:pic>
        <p:nvPicPr>
          <p:cNvPr id="20" name="图片 19" descr="图片13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  <p:pic>
        <p:nvPicPr>
          <p:cNvPr id="7" name="图片 6" descr="尖子生阅读封面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 rot="720000">
            <a:off x="9732645" y="1940560"/>
            <a:ext cx="2169160" cy="30162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/>
          <a:stretch>
            <a:fillRect/>
          </a:stretch>
        </p:blipFill>
        <p:spPr>
          <a:xfrm>
            <a:off x="9705975" y="266065"/>
            <a:ext cx="2042795" cy="11728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 8"/>
          <p:cNvSpPr/>
          <p:nvPr/>
        </p:nvSpPr>
        <p:spPr>
          <a:xfrm>
            <a:off x="3514090" y="1403350"/>
            <a:ext cx="5163185" cy="78359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4500" b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小学免费教考资源</a:t>
            </a:r>
            <a:endParaRPr lang="zh-CN" altLang="en-US" sz="4500" b="1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586990" y="2599690"/>
            <a:ext cx="837120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/>
              <a:t>         </a:t>
            </a:r>
            <a:r>
              <a:rPr lang="zh-CN" sz="2800"/>
              <a:t>扫描梓耕教育、名师汇二维码，登录梓耕教育网站www.jlzgjy.com.cn，下载更多教考资源。</a:t>
            </a:r>
            <a:endParaRPr lang="zh-CN" sz="2800"/>
          </a:p>
          <a:p>
            <a:pPr algn="l">
              <a:lnSpc>
                <a:spcPct val="150000"/>
              </a:lnSpc>
            </a:pPr>
            <a:r>
              <a:rPr lang="zh-CN" sz="2800"/>
              <a:t>       </a:t>
            </a:r>
            <a:r>
              <a:rPr lang="en-US" altLang="zh-CN" sz="2800"/>
              <a:t>  </a:t>
            </a:r>
            <a:r>
              <a:rPr lang="zh-CN" sz="2800"/>
              <a:t>小学各学科题库、精品课件、名师教案、课文朗读与听力、公开课视频、知识点微课、工作总结及日常工作表格等优质免费资源等你来拿！</a:t>
            </a:r>
            <a:endParaRPr lang="zh-CN" sz="2800"/>
          </a:p>
        </p:txBody>
      </p:sp>
      <p:pic>
        <p:nvPicPr>
          <p:cNvPr id="15" name="图片 14" descr="梓耕教育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599758" y="2373630"/>
            <a:ext cx="1809750" cy="1781175"/>
          </a:xfrm>
          <a:prstGeom prst="rect">
            <a:avLst/>
          </a:prstGeom>
        </p:spPr>
      </p:pic>
      <p:pic>
        <p:nvPicPr>
          <p:cNvPr id="16" name="图片 15" descr="梓耕名师汇二维吗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print"/>
          <a:srcRect l="3582" t="3184" r="3184" b="4080"/>
          <a:stretch>
            <a:fillRect/>
          </a:stretch>
        </p:blipFill>
        <p:spPr>
          <a:xfrm>
            <a:off x="612140" y="4147185"/>
            <a:ext cx="1784985" cy="1775460"/>
          </a:xfrm>
          <a:prstGeom prst="rect">
            <a:avLst/>
          </a:prstGeom>
        </p:spPr>
      </p:pic>
      <p:pic>
        <p:nvPicPr>
          <p:cNvPr id="19" name="图片 18" descr="图片14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6178550" y="4671060"/>
            <a:ext cx="6013450" cy="2206625"/>
          </a:xfrm>
          <a:prstGeom prst="rect">
            <a:avLst/>
          </a:prstGeom>
        </p:spPr>
      </p:pic>
      <p:pic>
        <p:nvPicPr>
          <p:cNvPr id="20" name="图片 19" descr="图片13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4"/>
          <p:cNvGrpSpPr/>
          <p:nvPr/>
        </p:nvGrpSpPr>
        <p:grpSpPr>
          <a:xfrm>
            <a:off x="106363" y="130175"/>
            <a:ext cx="3295650" cy="1058863"/>
            <a:chOff x="87203" y="1490254"/>
            <a:chExt cx="3295442" cy="1059180"/>
          </a:xfrm>
        </p:grpSpPr>
        <p:pic>
          <p:nvPicPr>
            <p:cNvPr id="4" name="图片 5" descr="fxzb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89503" b="-114"/>
            <a:stretch>
              <a:fillRect/>
            </a:stretch>
          </p:blipFill>
          <p:spPr>
            <a:xfrm>
              <a:off x="87203" y="1733456"/>
              <a:ext cx="566484" cy="5537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5" name="组合 6"/>
            <p:cNvGrpSpPr/>
            <p:nvPr/>
          </p:nvGrpSpPr>
          <p:grpSpPr>
            <a:xfrm>
              <a:off x="653415" y="1490254"/>
              <a:ext cx="2729230" cy="1059180"/>
              <a:chOff x="1008" y="125"/>
              <a:chExt cx="4298" cy="1668"/>
            </a:xfrm>
          </p:grpSpPr>
          <p:pic>
            <p:nvPicPr>
              <p:cNvPr id="6" name="图片 7" descr="图片1"/>
              <p:cNvPicPr>
                <a:picLocks noChangeAspect="1"/>
              </p:cNvPicPr>
              <p:nvPr>
                <p:custDataLst>
                  <p:tags r:id="rId4"/>
                </p:custDataLst>
              </p:nvPr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050" y="125"/>
                <a:ext cx="2256" cy="16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8" descr="xkdr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10548" r="62433" b="859"/>
              <a:stretch>
                <a:fillRect/>
              </a:stretch>
            </p:blipFill>
            <p:spPr>
              <a:xfrm>
                <a:off x="1008" y="465"/>
                <a:ext cx="2285" cy="92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grpSp>
        <p:nvGrpSpPr>
          <p:cNvPr id="8" name="组合 7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13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" name="矩形 14"/>
          <p:cNvSpPr/>
          <p:nvPr/>
        </p:nvSpPr>
        <p:spPr>
          <a:xfrm>
            <a:off x="3402193" y="3141527"/>
            <a:ext cx="4560046" cy="9220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一</a:t>
            </a:r>
            <a:endParaRPr kumimoji="0" lang="zh-CN" altLang="en-US" sz="5400" b="1" i="0" u="none" strike="noStrike" kern="1200" cap="none" spc="0" normalizeH="0" baseline="0" noProof="0" dirty="0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4"/>
          <p:cNvGrpSpPr/>
          <p:nvPr/>
        </p:nvGrpSpPr>
        <p:grpSpPr>
          <a:xfrm>
            <a:off x="106363" y="130175"/>
            <a:ext cx="3295650" cy="1058863"/>
            <a:chOff x="87203" y="1490254"/>
            <a:chExt cx="3295442" cy="1059180"/>
          </a:xfrm>
        </p:grpSpPr>
        <p:pic>
          <p:nvPicPr>
            <p:cNvPr id="4" name="图片 5" descr="fxzb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89503" b="-114"/>
            <a:stretch>
              <a:fillRect/>
            </a:stretch>
          </p:blipFill>
          <p:spPr>
            <a:xfrm>
              <a:off x="87203" y="1733456"/>
              <a:ext cx="566484" cy="5537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5" name="组合 6"/>
            <p:cNvGrpSpPr/>
            <p:nvPr/>
          </p:nvGrpSpPr>
          <p:grpSpPr>
            <a:xfrm>
              <a:off x="653415" y="1490254"/>
              <a:ext cx="2729230" cy="1059180"/>
              <a:chOff x="1008" y="125"/>
              <a:chExt cx="4298" cy="1668"/>
            </a:xfrm>
          </p:grpSpPr>
          <p:pic>
            <p:nvPicPr>
              <p:cNvPr id="6" name="图片 7" descr="图片1"/>
              <p:cNvPicPr>
                <a:picLocks noChangeAspect="1"/>
              </p:cNvPicPr>
              <p:nvPr>
                <p:custDataLst>
                  <p:tags r:id="rId4"/>
                </p:custDataLst>
              </p:nvPr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050" y="125"/>
                <a:ext cx="2256" cy="16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8" descr="xkdr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10548" r="62433" b="859"/>
              <a:stretch>
                <a:fillRect/>
              </a:stretch>
            </p:blipFill>
            <p:spPr>
              <a:xfrm>
                <a:off x="1008" y="465"/>
                <a:ext cx="2285" cy="92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10" name="TextBox 14"/>
          <p:cNvSpPr txBox="1"/>
          <p:nvPr/>
        </p:nvSpPr>
        <p:spPr>
          <a:xfrm>
            <a:off x="4731276" y="527755"/>
            <a:ext cx="1728192" cy="646331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p>
            <a:r>
              <a:rPr lang="zh-CN" altLang="en-US" sz="3600" dirty="0">
                <a:latin typeface="华文楷体" panose="02010600040101010101" pitchFamily="2" charset="-122"/>
                <a:ea typeface="华文楷体" panose="02010600040101010101" pitchFamily="2" charset="-122"/>
              </a:rPr>
              <a:t>七巧板</a:t>
            </a:r>
            <a:endParaRPr lang="zh-CN" altLang="en-US" sz="36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1" name="Picture 8" descr="c:\DOCUME~1\wangxs\APPLIC~1\360se6\USERDA~1\Temp\T1MQGP~1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6093" y="1325109"/>
            <a:ext cx="3262573" cy="3227272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/>
        </p:nvSpPr>
        <p:spPr>
          <a:xfrm>
            <a:off x="2060749" y="4854426"/>
            <a:ext cx="1569660" cy="646331"/>
          </a:xfrm>
          <a:prstGeom prst="rect">
            <a:avLst/>
          </a:prstGeom>
          <a:solidFill>
            <a:srgbClr val="FFC000"/>
          </a:solidFill>
        </p:spPr>
        <p:txBody>
          <a:bodyPr wrap="none">
            <a:spAutoFit/>
          </a:bodyPr>
          <a:p>
            <a:r>
              <a:rPr lang="zh-CN" altLang="en-US" sz="3600" dirty="0">
                <a:latin typeface="华文楷体" panose="02010600040101010101" pitchFamily="2" charset="-122"/>
                <a:ea typeface="华文楷体" panose="02010600040101010101" pitchFamily="2" charset="-122"/>
              </a:rPr>
              <a:t>益智图</a:t>
            </a:r>
            <a:endParaRPr lang="zh-CN" altLang="en-US" sz="3600" dirty="0"/>
          </a:p>
        </p:txBody>
      </p:sp>
      <p:sp>
        <p:nvSpPr>
          <p:cNvPr id="9" name="矩形 8"/>
          <p:cNvSpPr/>
          <p:nvPr/>
        </p:nvSpPr>
        <p:spPr>
          <a:xfrm>
            <a:off x="5033824" y="4854426"/>
            <a:ext cx="1569660" cy="646331"/>
          </a:xfrm>
          <a:prstGeom prst="rect">
            <a:avLst/>
          </a:prstGeom>
          <a:solidFill>
            <a:srgbClr val="FFC000"/>
          </a:solidFill>
        </p:spPr>
        <p:txBody>
          <a:bodyPr wrap="none">
            <a:spAutoFit/>
          </a:bodyPr>
          <a:p>
            <a:r>
              <a:rPr lang="zh-CN" altLang="en-US" sz="3600" dirty="0">
                <a:latin typeface="华文楷体" panose="02010600040101010101" pitchFamily="2" charset="-122"/>
                <a:ea typeface="华文楷体" panose="02010600040101010101" pitchFamily="2" charset="-122"/>
              </a:rPr>
              <a:t>智慧板</a:t>
            </a:r>
            <a:endParaRPr lang="zh-CN" altLang="en-US" sz="3600" dirty="0"/>
          </a:p>
        </p:txBody>
      </p:sp>
      <p:sp>
        <p:nvSpPr>
          <p:cNvPr id="12" name="矩形 11"/>
          <p:cNvSpPr/>
          <p:nvPr/>
        </p:nvSpPr>
        <p:spPr>
          <a:xfrm>
            <a:off x="8231792" y="4854425"/>
            <a:ext cx="1107996" cy="646331"/>
          </a:xfrm>
          <a:prstGeom prst="rect">
            <a:avLst/>
          </a:prstGeom>
          <a:solidFill>
            <a:srgbClr val="FFC000"/>
          </a:solidFill>
        </p:spPr>
        <p:txBody>
          <a:bodyPr wrap="none">
            <a:spAutoFit/>
          </a:bodyPr>
          <a:p>
            <a:r>
              <a:rPr lang="zh-CN" altLang="en-US" sz="3600" dirty="0">
                <a:latin typeface="华文楷体" panose="02010600040101010101" pitchFamily="2" charset="-122"/>
                <a:ea typeface="华文楷体" panose="02010600040101010101" pitchFamily="2" charset="-122"/>
              </a:rPr>
              <a:t>唐图</a:t>
            </a:r>
            <a:endParaRPr lang="zh-CN" altLang="en-US" sz="36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8" grpId="0" bldLvl="0" animBg="1"/>
      <p:bldP spid="9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4"/>
          <p:cNvGrpSpPr/>
          <p:nvPr/>
        </p:nvGrpSpPr>
        <p:grpSpPr>
          <a:xfrm>
            <a:off x="106363" y="130175"/>
            <a:ext cx="3295650" cy="1058863"/>
            <a:chOff x="87203" y="1490254"/>
            <a:chExt cx="3295442" cy="1059180"/>
          </a:xfrm>
        </p:grpSpPr>
        <p:pic>
          <p:nvPicPr>
            <p:cNvPr id="4" name="图片 5" descr="fxzb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89503" b="-114"/>
            <a:stretch>
              <a:fillRect/>
            </a:stretch>
          </p:blipFill>
          <p:spPr>
            <a:xfrm>
              <a:off x="87203" y="1733456"/>
              <a:ext cx="566484" cy="5537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5" name="组合 6"/>
            <p:cNvGrpSpPr/>
            <p:nvPr/>
          </p:nvGrpSpPr>
          <p:grpSpPr>
            <a:xfrm>
              <a:off x="653415" y="1490254"/>
              <a:ext cx="2729230" cy="1059180"/>
              <a:chOff x="1008" y="125"/>
              <a:chExt cx="4298" cy="1668"/>
            </a:xfrm>
          </p:grpSpPr>
          <p:pic>
            <p:nvPicPr>
              <p:cNvPr id="6" name="图片 7" descr="图片1"/>
              <p:cNvPicPr>
                <a:picLocks noChangeAspect="1"/>
              </p:cNvPicPr>
              <p:nvPr>
                <p:custDataLst>
                  <p:tags r:id="rId4"/>
                </p:custDataLst>
              </p:nvPr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050" y="125"/>
                <a:ext cx="2256" cy="16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8" descr="xkdr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10548" r="62433" b="859"/>
              <a:stretch>
                <a:fillRect/>
              </a:stretch>
            </p:blipFill>
            <p:spPr>
              <a:xfrm>
                <a:off x="1008" y="465"/>
                <a:ext cx="2285" cy="92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grpSp>
        <p:nvGrpSpPr>
          <p:cNvPr id="8" name="组合 7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13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" name="矩形 14"/>
          <p:cNvSpPr/>
          <p:nvPr/>
        </p:nvSpPr>
        <p:spPr>
          <a:xfrm>
            <a:off x="3402193" y="3141527"/>
            <a:ext cx="4560046" cy="9220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二</a:t>
            </a:r>
            <a:endParaRPr kumimoji="0" lang="zh-CN" altLang="en-US" sz="5400" b="1" i="0" u="none" strike="noStrike" kern="1200" cap="none" spc="0" normalizeH="0" baseline="0" noProof="0" dirty="0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4"/>
          <p:cNvGrpSpPr/>
          <p:nvPr/>
        </p:nvGrpSpPr>
        <p:grpSpPr>
          <a:xfrm>
            <a:off x="106363" y="130175"/>
            <a:ext cx="3295650" cy="1058863"/>
            <a:chOff x="87203" y="1490254"/>
            <a:chExt cx="3295442" cy="1059180"/>
          </a:xfrm>
        </p:grpSpPr>
        <p:pic>
          <p:nvPicPr>
            <p:cNvPr id="4" name="图片 5" descr="fxzb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89503" b="-114"/>
            <a:stretch>
              <a:fillRect/>
            </a:stretch>
          </p:blipFill>
          <p:spPr>
            <a:xfrm>
              <a:off x="87203" y="1733456"/>
              <a:ext cx="566484" cy="5537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5" name="组合 6"/>
            <p:cNvGrpSpPr/>
            <p:nvPr/>
          </p:nvGrpSpPr>
          <p:grpSpPr>
            <a:xfrm>
              <a:off x="653415" y="1490254"/>
              <a:ext cx="2729230" cy="1059180"/>
              <a:chOff x="1008" y="125"/>
              <a:chExt cx="4298" cy="1668"/>
            </a:xfrm>
          </p:grpSpPr>
          <p:pic>
            <p:nvPicPr>
              <p:cNvPr id="6" name="图片 7" descr="图片1"/>
              <p:cNvPicPr>
                <a:picLocks noChangeAspect="1"/>
              </p:cNvPicPr>
              <p:nvPr>
                <p:custDataLst>
                  <p:tags r:id="rId4"/>
                </p:custDataLst>
              </p:nvPr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050" y="125"/>
                <a:ext cx="2256" cy="16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8" descr="xkdr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10548" r="62433" b="859"/>
              <a:stretch>
                <a:fillRect/>
              </a:stretch>
            </p:blipFill>
            <p:spPr>
              <a:xfrm>
                <a:off x="1008" y="465"/>
                <a:ext cx="2285" cy="92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grpSp>
        <p:nvGrpSpPr>
          <p:cNvPr id="38" name="组合 37"/>
          <p:cNvGrpSpPr/>
          <p:nvPr/>
        </p:nvGrpSpPr>
        <p:grpSpPr>
          <a:xfrm>
            <a:off x="2246629" y="1654459"/>
            <a:ext cx="7791450" cy="1769746"/>
            <a:chOff x="7875607" y="1460852"/>
            <a:chExt cx="3794006" cy="1273041"/>
          </a:xfrm>
        </p:grpSpPr>
        <p:sp>
          <p:nvSpPr>
            <p:cNvPr id="39" name="云形标注 38"/>
            <p:cNvSpPr/>
            <p:nvPr/>
          </p:nvSpPr>
          <p:spPr>
            <a:xfrm>
              <a:off x="7875607" y="1460852"/>
              <a:ext cx="3794006" cy="1273041"/>
            </a:xfrm>
            <a:prstGeom prst="cloudCallout">
              <a:avLst>
                <a:gd name="adj1" fmla="val 53274"/>
                <a:gd name="adj2" fmla="val 22729"/>
              </a:avLst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3" name="文本框 6"/>
            <p:cNvSpPr txBox="1"/>
            <p:nvPr/>
          </p:nvSpPr>
          <p:spPr>
            <a:xfrm>
              <a:off x="8280356" y="1750449"/>
              <a:ext cx="3069527" cy="774239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p>
              <a:r>
                <a:rPr sz="3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同学们,在前面的学习中</a:t>
              </a:r>
              <a:r>
                <a:rPr lang="zh-CN" sz="3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，</a:t>
              </a:r>
              <a:r>
                <a:rPr sz="3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我们了解了哪些能让图形变化的方式?</a:t>
              </a:r>
              <a:endPara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pic>
        <p:nvPicPr>
          <p:cNvPr id="44" name="Picture 2" descr="C:\Users\Administrator\Desktop\人教四色.tif"/>
          <p:cNvPicPr>
            <a:picLocks noChangeAspect="1" noChangeArrowheads="1"/>
          </p:cNvPicPr>
          <p:nvPr/>
        </p:nvPicPr>
        <p:blipFill rotWithShape="1"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573"/>
          <a:stretch>
            <a:fillRect/>
          </a:stretch>
        </p:blipFill>
        <p:spPr bwMode="auto">
          <a:xfrm>
            <a:off x="9920605" y="2522220"/>
            <a:ext cx="2098675" cy="19869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组合 8"/>
          <p:cNvGrpSpPr/>
          <p:nvPr/>
        </p:nvGrpSpPr>
        <p:grpSpPr>
          <a:xfrm>
            <a:off x="1495546" y="3646805"/>
            <a:ext cx="6965295" cy="2315845"/>
            <a:chOff x="1155" y="7825"/>
            <a:chExt cx="15584" cy="3647"/>
          </a:xfrm>
        </p:grpSpPr>
        <p:sp>
          <p:nvSpPr>
            <p:cNvPr id="10" name="圆角矩形标注 9"/>
            <p:cNvSpPr/>
            <p:nvPr/>
          </p:nvSpPr>
          <p:spPr bwMode="auto">
            <a:xfrm>
              <a:off x="5227" y="8524"/>
              <a:ext cx="11512" cy="1018"/>
            </a:xfrm>
            <a:prstGeom prst="wedgeRoundRectCallout">
              <a:avLst>
                <a:gd name="adj1" fmla="val -54057"/>
                <a:gd name="adj2" fmla="val 43382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wrap="square" anchor="ctr">
              <a:spAutoFit/>
            </a:bodyPr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sz="3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华文楷体" panose="02010600040101010101" pitchFamily="2" charset="-122"/>
                </a:rPr>
                <a:t>旋转</a:t>
              </a:r>
              <a:r>
                <a:rPr kumimoji="0" lang="zh-CN" sz="3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华文楷体" panose="02010600040101010101" pitchFamily="2" charset="-122"/>
                </a:rPr>
                <a:t>、</a:t>
              </a:r>
              <a:r>
                <a:rPr kumimoji="0" sz="3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华文楷体" panose="02010600040101010101" pitchFamily="2" charset="-122"/>
                </a:rPr>
                <a:t>平移</a:t>
              </a:r>
              <a:r>
                <a:rPr kumimoji="0" lang="zh-CN" sz="3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华文楷体" panose="02010600040101010101" pitchFamily="2" charset="-122"/>
                </a:rPr>
                <a:t>、</a:t>
              </a:r>
              <a:r>
                <a:rPr kumimoji="0" sz="3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华文楷体" panose="02010600040101010101" pitchFamily="2" charset="-122"/>
                </a:rPr>
                <a:t>对称。</a:t>
              </a:r>
              <a:endParaRPr kumimoji="0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endParaRPr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8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1181" r="83139"/>
            <a:stretch>
              <a:fillRect/>
            </a:stretch>
          </p:blipFill>
          <p:spPr>
            <a:xfrm>
              <a:off x="1155" y="7825"/>
              <a:ext cx="3606" cy="3647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4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6" name="图片 18" descr="图片8"/>
              <p:cNvPicPr>
                <a:picLocks noChangeAspect="1"/>
              </p:cNvPicPr>
              <p:nvPr/>
            </p:nvPicPr>
            <p:blipFill>
              <a:blip r:embed="rId2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19" descr="xzgj"/>
              <p:cNvPicPr>
                <a:picLocks noChangeAspect="1"/>
              </p:cNvPicPr>
              <p:nvPr/>
            </p:nvPicPr>
            <p:blipFill>
              <a:blip r:embed="rId3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5" name="图片 17" descr="xkdr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8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1206500" y="1381125"/>
            <a:ext cx="882015" cy="783590"/>
            <a:chOff x="13058" y="9214"/>
            <a:chExt cx="1389" cy="1234"/>
          </a:xfrm>
        </p:grpSpPr>
        <p:sp>
          <p:nvSpPr>
            <p:cNvPr id="13" name="圆角矩形 12"/>
            <p:cNvSpPr/>
            <p:nvPr/>
          </p:nvSpPr>
          <p:spPr>
            <a:xfrm>
              <a:off x="13131" y="9541"/>
              <a:ext cx="1244" cy="739"/>
            </a:xfrm>
            <a:prstGeom prst="roundRect">
              <a:avLst>
                <a:gd name="adj" fmla="val 31977"/>
              </a:avLst>
            </a:prstGeom>
            <a:noFill/>
            <a:ln w="28575" cmpd="sng">
              <a:solidFill>
                <a:srgbClr val="0CB0A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9" name="文本框 26"/>
            <p:cNvSpPr txBox="1"/>
            <p:nvPr/>
          </p:nvSpPr>
          <p:spPr>
            <a:xfrm>
              <a:off x="13058" y="9214"/>
              <a:ext cx="1389" cy="12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>
                <a:lnSpc>
                  <a:spcPct val="150000"/>
                </a:lnSpc>
              </a:pPr>
              <a:r>
                <a:rPr lang="zh-CN" sz="3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lt"/>
                </a:rPr>
                <a:t>例</a:t>
              </a:r>
              <a:r>
                <a:rPr lang="en-US" altLang="zh-CN" sz="3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lt"/>
                </a:rPr>
                <a:t>4</a:t>
              </a:r>
              <a:endParaRPr lang="en-US" altLang="zh-CN" sz="3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lt"/>
              </a:endParaRPr>
            </a:p>
          </p:txBody>
        </p:sp>
      </p:grpSp>
      <p:sp>
        <p:nvSpPr>
          <p:cNvPr id="23" name="AutoShape 27"/>
          <p:cNvSpPr>
            <a:spLocks noChangeArrowheads="1"/>
          </p:cNvSpPr>
          <p:nvPr/>
        </p:nvSpPr>
        <p:spPr bwMode="auto">
          <a:xfrm>
            <a:off x="3705860" y="4775200"/>
            <a:ext cx="6776085" cy="1256030"/>
          </a:xfrm>
          <a:prstGeom prst="wedgeRoundRectCallout">
            <a:avLst>
              <a:gd name="adj1" fmla="val -60565"/>
              <a:gd name="adj2" fmla="val 15287"/>
              <a:gd name="adj3" fmla="val 16667"/>
            </a:avLst>
          </a:prstGeom>
          <a:solidFill>
            <a:srgbClr val="FFFFFF"/>
          </a:solidFill>
          <a:ln w="19050">
            <a:solidFill>
              <a:srgbClr val="92D050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just" eaLnBrk="1" latinLnBrk="1" hangingPunct="1">
              <a:buFont typeface="Arial" panose="020B0604020202020204" pitchFamily="34" charset="0"/>
              <a:buNone/>
            </a:pP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请在鱼图中画出相应的每块板的轮廓线，标出序号，</a:t>
            </a:r>
            <a:endParaRPr lang="zh-CN" altLang="zh-CN" sz="3200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0355" y="4468534"/>
            <a:ext cx="1826144" cy="1869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7"/>
          <a:srcRect l="4284" t="5313" r="34683" b="6637"/>
          <a:stretch>
            <a:fillRect/>
          </a:stretch>
        </p:blipFill>
        <p:spPr>
          <a:xfrm>
            <a:off x="3502025" y="1144905"/>
            <a:ext cx="6352540" cy="34372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4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6" name="图片 18" descr="图片8"/>
              <p:cNvPicPr>
                <a:picLocks noChangeAspect="1"/>
              </p:cNvPicPr>
              <p:nvPr/>
            </p:nvPicPr>
            <p:blipFill>
              <a:blip r:embed="rId2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19" descr="xzgj"/>
              <p:cNvPicPr>
                <a:picLocks noChangeAspect="1"/>
              </p:cNvPicPr>
              <p:nvPr/>
            </p:nvPicPr>
            <p:blipFill>
              <a:blip r:embed="rId3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5" name="图片 17" descr="xkdr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8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3" name="组合 12"/>
          <p:cNvGrpSpPr/>
          <p:nvPr/>
        </p:nvGrpSpPr>
        <p:grpSpPr>
          <a:xfrm>
            <a:off x="1177290" y="3134360"/>
            <a:ext cx="7623175" cy="2072640"/>
            <a:chOff x="1854" y="4936"/>
            <a:chExt cx="12005" cy="3264"/>
          </a:xfrm>
        </p:grpSpPr>
        <p:pic>
          <p:nvPicPr>
            <p:cNvPr id="1046" name="Picture 22"/>
            <p:cNvPicPr>
              <a:picLocks noChangeAspect="1" noChangeArrowheads="1"/>
            </p:cNvPicPr>
            <p:nvPr>
              <p:custDataLst>
                <p:tags r:id="rId6"/>
              </p:custDataLst>
            </p:nvPr>
          </p:nvPicPr>
          <p:blipFill rotWithShape="1"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9447" b="45274"/>
            <a:stretch>
              <a:fillRect/>
            </a:stretch>
          </p:blipFill>
          <p:spPr bwMode="auto">
            <a:xfrm>
              <a:off x="1854" y="4936"/>
              <a:ext cx="2669" cy="32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54" name="AutoShape 27"/>
            <p:cNvSpPr/>
            <p:nvPr/>
          </p:nvSpPr>
          <p:spPr>
            <a:xfrm>
              <a:off x="4353" y="5706"/>
              <a:ext cx="9506" cy="1960"/>
            </a:xfrm>
            <a:prstGeom prst="wedgeRoundRectCallout">
              <a:avLst>
                <a:gd name="adj1" fmla="val -53750"/>
                <a:gd name="adj2" fmla="val -12931"/>
                <a:gd name="adj3" fmla="val 16667"/>
              </a:avLst>
            </a:prstGeom>
            <a:solidFill>
              <a:schemeClr val="bg1"/>
            </a:solidFill>
            <a:ln w="19050" cap="flat" cmpd="sng">
              <a:solidFill>
                <a:srgbClr val="3399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p>
              <a:pPr>
                <a:lnSpc>
                  <a:spcPct val="120000"/>
                </a:lnSpc>
              </a:pPr>
              <a:r>
                <a:rPr lang="zh-CN" altLang="en-US" sz="2800" b="0" dirty="0">
                  <a:solidFill>
                    <a:srgbClr val="1C1C1C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要把方格纸上标序号的七巧板经过平移或旋转填到鱼图中去。</a:t>
              </a:r>
              <a:endParaRPr lang="zh-CN" altLang="zh-CN" sz="2800" b="0" dirty="0">
                <a:solidFill>
                  <a:srgbClr val="1C1C1C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6149" name="圆角矩形 3"/>
          <p:cNvSpPr/>
          <p:nvPr/>
        </p:nvSpPr>
        <p:spPr>
          <a:xfrm>
            <a:off x="1338263" y="1492568"/>
            <a:ext cx="2711450" cy="549275"/>
          </a:xfrm>
          <a:prstGeom prst="roundRect">
            <a:avLst>
              <a:gd name="adj" fmla="val 44500"/>
            </a:avLst>
          </a:prstGeom>
          <a:solidFill>
            <a:srgbClr val="7030A0"/>
          </a:solidFill>
          <a:ln w="9525">
            <a:noFill/>
          </a:ln>
        </p:spPr>
        <p:txBody>
          <a:bodyPr anchor="ctr"/>
          <a:p>
            <a:pPr algn="ctr" eaLnBrk="0" hangingPunct="0"/>
            <a:r>
              <a:rPr lang="zh-CN" altLang="en-US" sz="3200" dirty="0">
                <a:solidFill>
                  <a:schemeClr val="bg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阅读与理解</a:t>
            </a:r>
            <a:endParaRPr lang="zh-CN" altLang="en-US" sz="3200" dirty="0">
              <a:solidFill>
                <a:schemeClr val="bg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764155" y="1266825"/>
            <a:ext cx="8204200" cy="2139950"/>
            <a:chOff x="4353" y="1995"/>
            <a:chExt cx="12920" cy="3370"/>
          </a:xfrm>
        </p:grpSpPr>
        <p:sp>
          <p:nvSpPr>
            <p:cNvPr id="6151" name="AutoShape 27"/>
            <p:cNvSpPr/>
            <p:nvPr/>
          </p:nvSpPr>
          <p:spPr>
            <a:xfrm>
              <a:off x="4353" y="3817"/>
              <a:ext cx="9163" cy="1018"/>
            </a:xfrm>
            <a:prstGeom prst="wedgeRoundRectCallout">
              <a:avLst>
                <a:gd name="adj1" fmla="val 53773"/>
                <a:gd name="adj2" fmla="val -25963"/>
                <a:gd name="adj3" fmla="val 16667"/>
              </a:avLst>
            </a:prstGeom>
            <a:solidFill>
              <a:srgbClr val="FFFFFF"/>
            </a:solidFill>
            <a:ln w="19050" cap="flat" cmpd="sng">
              <a:solidFill>
                <a:srgbClr val="3399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p>
              <a:r>
                <a:rPr lang="zh-CN" altLang="en-US" sz="3200" b="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通过读题你知道了哪些信息？</a:t>
              </a:r>
              <a:endParaRPr lang="zh-CN" altLang="en-US" sz="3200" b="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pic>
          <p:nvPicPr>
            <p:cNvPr id="1026" name="Picture 2" descr="C:\Users\Administrator\Desktop\人教四色.tif"/>
            <p:cNvPicPr>
              <a:picLocks noChangeAspect="1" noChangeArrowheads="1"/>
            </p:cNvPicPr>
            <p:nvPr/>
          </p:nvPicPr>
          <p:blipFill rotWithShape="1">
            <a:blip r:embed="rId8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4104"/>
            <a:stretch>
              <a:fillRect/>
            </a:stretch>
          </p:blipFill>
          <p:spPr bwMode="auto">
            <a:xfrm>
              <a:off x="13859" y="1995"/>
              <a:ext cx="3414" cy="33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4" name="组合 13"/>
          <p:cNvGrpSpPr/>
          <p:nvPr/>
        </p:nvGrpSpPr>
        <p:grpSpPr>
          <a:xfrm>
            <a:off x="4149090" y="4380865"/>
            <a:ext cx="7105015" cy="2476500"/>
            <a:chOff x="6534" y="6899"/>
            <a:chExt cx="11189" cy="3900"/>
          </a:xfrm>
        </p:grpSpPr>
        <p:sp>
          <p:nvSpPr>
            <p:cNvPr id="6152" name="AutoShape 27"/>
            <p:cNvSpPr/>
            <p:nvPr/>
          </p:nvSpPr>
          <p:spPr>
            <a:xfrm>
              <a:off x="6534" y="8201"/>
              <a:ext cx="7400" cy="1960"/>
            </a:xfrm>
            <a:prstGeom prst="wedgeRoundRectCallout">
              <a:avLst>
                <a:gd name="adj1" fmla="val 56222"/>
                <a:gd name="adj2" fmla="val -31102"/>
                <a:gd name="adj3" fmla="val 16667"/>
              </a:avLst>
            </a:prstGeom>
            <a:solidFill>
              <a:schemeClr val="bg1"/>
            </a:solidFill>
            <a:ln w="19050" cap="flat" cmpd="sng">
              <a:solidFill>
                <a:srgbClr val="3399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>
              <a:spAutoFit/>
            </a:bodyPr>
            <a:p>
              <a:pPr>
                <a:lnSpc>
                  <a:spcPct val="120000"/>
                </a:lnSpc>
              </a:pPr>
              <a:r>
                <a:rPr lang="zh-CN" altLang="en-US" sz="2800" b="0" dirty="0">
                  <a:solidFill>
                    <a:srgbClr val="1C1C1C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还得观察每块板在方格纸上是怎样平移或旋转的。</a:t>
              </a:r>
              <a:endParaRPr lang="zh-CN" altLang="en-US" sz="2800" b="0" dirty="0">
                <a:solidFill>
                  <a:srgbClr val="1C1C1C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pic>
          <p:nvPicPr>
            <p:cNvPr id="11" name="Picture 2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77" y="6899"/>
              <a:ext cx="3247" cy="39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4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6" name="图片 18" descr="图片8"/>
              <p:cNvPicPr>
                <a:picLocks noChangeAspect="1"/>
              </p:cNvPicPr>
              <p:nvPr/>
            </p:nvPicPr>
            <p:blipFill>
              <a:blip r:embed="rId2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19" descr="xzgj"/>
              <p:cNvPicPr>
                <a:picLocks noChangeAspect="1"/>
              </p:cNvPicPr>
              <p:nvPr/>
            </p:nvPicPr>
            <p:blipFill>
              <a:blip r:embed="rId3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5" name="图片 17" descr="xkdr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8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9" name="圆角矩形 3"/>
          <p:cNvSpPr/>
          <p:nvPr/>
        </p:nvSpPr>
        <p:spPr>
          <a:xfrm>
            <a:off x="1338263" y="1492568"/>
            <a:ext cx="2711450" cy="549275"/>
          </a:xfrm>
          <a:prstGeom prst="roundRect">
            <a:avLst>
              <a:gd name="adj" fmla="val 44500"/>
            </a:avLst>
          </a:prstGeom>
          <a:solidFill>
            <a:srgbClr val="7030A0"/>
          </a:solidFill>
          <a:ln w="9525">
            <a:noFill/>
          </a:ln>
        </p:spPr>
        <p:txBody>
          <a:bodyPr anchor="ctr"/>
          <a:p>
            <a:pPr algn="ctr" eaLnBrk="0" hangingPunct="0"/>
            <a:r>
              <a:rPr lang="zh-CN" altLang="en-US" sz="3200" dirty="0">
                <a:solidFill>
                  <a:schemeClr val="bg1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分析与解答</a:t>
            </a:r>
            <a:endParaRPr lang="zh-CN" altLang="en-US" sz="3200" dirty="0">
              <a:solidFill>
                <a:schemeClr val="bg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088515" y="2401570"/>
            <a:ext cx="8394065" cy="3362960"/>
            <a:chOff x="3289" y="3782"/>
            <a:chExt cx="13219" cy="5296"/>
          </a:xfrm>
        </p:grpSpPr>
        <p:sp>
          <p:nvSpPr>
            <p:cNvPr id="7172" name="AutoShape 27"/>
            <p:cNvSpPr/>
            <p:nvPr/>
          </p:nvSpPr>
          <p:spPr>
            <a:xfrm>
              <a:off x="6148" y="3782"/>
              <a:ext cx="10360" cy="4065"/>
            </a:xfrm>
            <a:prstGeom prst="wedgeRoundRectCallout">
              <a:avLst>
                <a:gd name="adj1" fmla="val -56435"/>
                <a:gd name="adj2" fmla="val -1745"/>
                <a:gd name="adj3" fmla="val 16667"/>
              </a:avLst>
            </a:prstGeom>
            <a:solidFill>
              <a:srgbClr val="FFFFFF"/>
            </a:solidFill>
            <a:ln w="19050" cap="flat" cmpd="sng">
              <a:solidFill>
                <a:srgbClr val="3399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>
              <a:spAutoFit/>
            </a:bodyPr>
            <a:p>
              <a:pPr>
                <a:lnSpc>
                  <a:spcPct val="130000"/>
                </a:lnSpc>
              </a:pPr>
              <a:r>
                <a:rPr lang="zh-CN" altLang="en-US" sz="2800" b="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鱼图只有一个外形的轮廓，要先把鱼图分割成七巧板中的七块，再判断每块板平移或旋转后的位置，然后看每块板是如何运动的。</a:t>
              </a:r>
              <a:endParaRPr lang="zh-CN" altLang="en-US" sz="2800" b="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EFD">
                    <a:alpha val="100000"/>
                  </a:srgbClr>
                </a:clrFrom>
                <a:clrTo>
                  <a:srgbClr val="FFFEFD">
                    <a:alpha val="100000"/>
                    <a:alpha val="0"/>
                  </a:srgbClr>
                </a:clrTo>
              </a:clrChange>
            </a:blip>
            <a:srcRect l="35211" r="52283"/>
            <a:stretch>
              <a:fillRect/>
            </a:stretch>
          </p:blipFill>
          <p:spPr>
            <a:xfrm>
              <a:off x="3289" y="3782"/>
              <a:ext cx="2262" cy="5296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4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6" name="图片 18" descr="图片8"/>
              <p:cNvPicPr>
                <a:picLocks noChangeAspect="1"/>
              </p:cNvPicPr>
              <p:nvPr/>
            </p:nvPicPr>
            <p:blipFill>
              <a:blip r:embed="rId2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19" descr="xzgj"/>
              <p:cNvPicPr>
                <a:picLocks noChangeAspect="1"/>
              </p:cNvPicPr>
              <p:nvPr/>
            </p:nvPicPr>
            <p:blipFill>
              <a:blip r:embed="rId3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5" name="图片 17" descr="xkdr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8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2" name="图片 7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64435" y="1301750"/>
            <a:ext cx="6435725" cy="3495040"/>
          </a:xfrm>
          <a:prstGeom prst="rect">
            <a:avLst/>
          </a:prstGeom>
        </p:spPr>
      </p:pic>
      <p:grpSp>
        <p:nvGrpSpPr>
          <p:cNvPr id="2" name="组合 28"/>
          <p:cNvGrpSpPr/>
          <p:nvPr/>
        </p:nvGrpSpPr>
        <p:grpSpPr>
          <a:xfrm>
            <a:off x="5559743" y="2810192"/>
            <a:ext cx="1217612" cy="1225550"/>
            <a:chOff x="1680773" y="1866732"/>
            <a:chExt cx="1216800" cy="1225774"/>
          </a:xfrm>
          <a:solidFill>
            <a:srgbClr val="2A8C3F"/>
          </a:solidFill>
        </p:grpSpPr>
        <p:sp>
          <p:nvSpPr>
            <p:cNvPr id="11" name="等腰三角形 10"/>
            <p:cNvSpPr/>
            <p:nvPr/>
          </p:nvSpPr>
          <p:spPr>
            <a:xfrm rot="10800000">
              <a:off x="1680773" y="1875706"/>
              <a:ext cx="1216800" cy="1216800"/>
            </a:xfrm>
            <a:prstGeom prst="triangle">
              <a:avLst>
                <a:gd name="adj" fmla="val 0"/>
              </a:avLst>
            </a:prstGeom>
            <a:grpFill/>
            <a:ln>
              <a:solidFill>
                <a:srgbClr val="E600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矩形 30"/>
            <p:cNvSpPr/>
            <p:nvPr/>
          </p:nvSpPr>
          <p:spPr>
            <a:xfrm>
              <a:off x="2586195" y="1866732"/>
              <a:ext cx="292068" cy="323165"/>
            </a:xfrm>
            <a:prstGeom prst="rect">
              <a:avLst/>
            </a:prstGeom>
            <a:noFill/>
            <a:ln w="9525">
              <a:noFill/>
            </a:ln>
            <a:extLst>
              <a:ext uri="{909E8E84-426E-40DD-AFC4-6F175D3DCCD1}">
                <a14:hiddenFill xmlns:a14="http://schemas.microsoft.com/office/drawing/2010/main">
                  <a:grpFill/>
                </a14:hiddenFill>
              </a:ext>
            </a:extLst>
          </p:spPr>
          <p:txBody>
            <a:bodyPr wrap="none">
              <a:spAutoFit/>
            </a:bodyPr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500" b="0" i="0" u="none" strike="noStrike" kern="1200" cap="none" spc="0" normalizeH="0" baseline="0" noProof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Arial" panose="020B0604020202020204" pitchFamily="34" charset="0"/>
                  <a:ea typeface="黑体" panose="02010609060101010101" charset="-122"/>
                  <a:cs typeface="+mn-ea"/>
                </a:rPr>
                <a:t>1</a:t>
              </a:r>
              <a:endParaRPr kumimoji="0" lang="zh-CN" altLang="en-US" sz="1500" b="0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charset="-122"/>
                <a:cs typeface="+mn-cs"/>
              </a:endParaRPr>
            </a:p>
          </p:txBody>
        </p:sp>
      </p:grpSp>
      <p:grpSp>
        <p:nvGrpSpPr>
          <p:cNvPr id="14" name="组合 31"/>
          <p:cNvGrpSpPr/>
          <p:nvPr/>
        </p:nvGrpSpPr>
        <p:grpSpPr>
          <a:xfrm rot="10800000">
            <a:off x="5559743" y="1605280"/>
            <a:ext cx="1217612" cy="1235075"/>
            <a:chOff x="2897354" y="1860006"/>
            <a:chExt cx="1216800" cy="1235675"/>
          </a:xfrm>
        </p:grpSpPr>
        <p:sp>
          <p:nvSpPr>
            <p:cNvPr id="15" name="等腰三角形 14"/>
            <p:cNvSpPr/>
            <p:nvPr/>
          </p:nvSpPr>
          <p:spPr>
            <a:xfrm rot="5400000">
              <a:off x="2897447" y="1888502"/>
              <a:ext cx="1216616" cy="1216800"/>
            </a:xfrm>
            <a:prstGeom prst="triangle">
              <a:avLst>
                <a:gd name="adj" fmla="val 0"/>
              </a:avLst>
            </a:prstGeom>
            <a:solidFill>
              <a:srgbClr val="1380B0"/>
            </a:solidFill>
            <a:ln>
              <a:solidFill>
                <a:srgbClr val="E600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矩形 33"/>
            <p:cNvSpPr/>
            <p:nvPr/>
          </p:nvSpPr>
          <p:spPr>
            <a:xfrm flipV="1">
              <a:off x="2902781" y="1860006"/>
              <a:ext cx="292068" cy="3231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algn="ctr"/>
              <a:r>
                <a:rPr lang="en-US" altLang="zh-CN" sz="1500" dirty="0">
                  <a:solidFill>
                    <a:srgbClr val="0000FF"/>
                  </a:solidFill>
                  <a:latin typeface="Arial" panose="020B0604020202020204" pitchFamily="34" charset="0"/>
                  <a:ea typeface="黑体" panose="02010609060101010101" charset="-122"/>
                </a:rPr>
                <a:t>2</a:t>
              </a:r>
              <a:endParaRPr lang="zh-CN" altLang="en-US" sz="15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</a:endParaRPr>
            </a:p>
          </p:txBody>
        </p:sp>
      </p:grpSp>
      <p:sp>
        <p:nvSpPr>
          <p:cNvPr id="17" name="等腰三角形 16"/>
          <p:cNvSpPr/>
          <p:nvPr/>
        </p:nvSpPr>
        <p:spPr>
          <a:xfrm>
            <a:off x="6777355" y="1970723"/>
            <a:ext cx="619125" cy="620713"/>
          </a:xfrm>
          <a:prstGeom prst="triangle">
            <a:avLst>
              <a:gd name="adj" fmla="val 0"/>
            </a:avLst>
          </a:prstGeom>
          <a:solidFill>
            <a:srgbClr val="9B1B18"/>
          </a:solidFill>
          <a:ln>
            <a:solidFill>
              <a:srgbClr val="E600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8" name="组合 35"/>
          <p:cNvGrpSpPr/>
          <p:nvPr/>
        </p:nvGrpSpPr>
        <p:grpSpPr>
          <a:xfrm>
            <a:off x="6777355" y="2586673"/>
            <a:ext cx="604838" cy="625475"/>
            <a:chOff x="2292110" y="1256300"/>
            <a:chExt cx="604800" cy="624327"/>
          </a:xfrm>
        </p:grpSpPr>
        <p:sp>
          <p:nvSpPr>
            <p:cNvPr id="19" name="平行四边形 18"/>
            <p:cNvSpPr/>
            <p:nvPr/>
          </p:nvSpPr>
          <p:spPr>
            <a:xfrm>
              <a:off x="2292110" y="1256300"/>
              <a:ext cx="604800" cy="600558"/>
            </a:xfrm>
            <a:prstGeom prst="parallelogram">
              <a:avLst>
                <a:gd name="adj" fmla="val 0"/>
              </a:avLst>
            </a:prstGeom>
            <a:solidFill>
              <a:srgbClr val="D0DFE4"/>
            </a:solidFill>
            <a:ln>
              <a:solidFill>
                <a:srgbClr val="E600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0" name="矩形 37"/>
            <p:cNvSpPr/>
            <p:nvPr/>
          </p:nvSpPr>
          <p:spPr>
            <a:xfrm>
              <a:off x="2604450" y="1557462"/>
              <a:ext cx="292068" cy="3231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algn="ctr"/>
              <a:r>
                <a:rPr lang="en-US" altLang="zh-CN" sz="1500" dirty="0">
                  <a:solidFill>
                    <a:srgbClr val="0000FF"/>
                  </a:solidFill>
                  <a:latin typeface="Arial" panose="020B0604020202020204" pitchFamily="34" charset="0"/>
                  <a:ea typeface="黑体" panose="02010609060101010101" charset="-122"/>
                </a:rPr>
                <a:t>4</a:t>
              </a:r>
              <a:endParaRPr lang="zh-CN" altLang="en-US" sz="15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</a:endParaRPr>
            </a:p>
          </p:txBody>
        </p:sp>
      </p:grpSp>
      <p:grpSp>
        <p:nvGrpSpPr>
          <p:cNvPr id="21" name="组合 38"/>
          <p:cNvGrpSpPr/>
          <p:nvPr/>
        </p:nvGrpSpPr>
        <p:grpSpPr>
          <a:xfrm rot="10800000">
            <a:off x="6759854" y="3153465"/>
            <a:ext cx="636626" cy="650820"/>
            <a:chOff x="1676323" y="1259681"/>
            <a:chExt cx="636728" cy="649970"/>
          </a:xfrm>
        </p:grpSpPr>
        <p:sp>
          <p:nvSpPr>
            <p:cNvPr id="22" name="等腰三角形 21"/>
            <p:cNvSpPr/>
            <p:nvPr/>
          </p:nvSpPr>
          <p:spPr>
            <a:xfrm>
              <a:off x="1676323" y="1259681"/>
              <a:ext cx="619224" cy="619901"/>
            </a:xfrm>
            <a:prstGeom prst="triangle">
              <a:avLst>
                <a:gd name="adj" fmla="val 100000"/>
              </a:avLst>
            </a:prstGeom>
            <a:solidFill>
              <a:srgbClr val="D19ABA"/>
            </a:solidFill>
            <a:ln>
              <a:solidFill>
                <a:srgbClr val="E600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" name="矩形 40"/>
            <p:cNvSpPr/>
            <p:nvPr/>
          </p:nvSpPr>
          <p:spPr>
            <a:xfrm flipV="1">
              <a:off x="2024080" y="1588126"/>
              <a:ext cx="288971" cy="3215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algn="ctr"/>
              <a:r>
                <a:rPr lang="en-US" altLang="zh-CN" sz="1500" dirty="0">
                  <a:solidFill>
                    <a:srgbClr val="0000FF"/>
                  </a:solidFill>
                  <a:latin typeface="Arial" panose="020B0604020202020204" pitchFamily="34" charset="0"/>
                  <a:ea typeface="黑体" panose="02010609060101010101" charset="-122"/>
                </a:rPr>
                <a:t>5</a:t>
              </a:r>
              <a:endParaRPr lang="zh-CN" altLang="en-US" sz="15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</a:endParaRPr>
            </a:p>
          </p:txBody>
        </p:sp>
      </p:grpSp>
      <p:grpSp>
        <p:nvGrpSpPr>
          <p:cNvPr id="24" name="组合 41"/>
          <p:cNvGrpSpPr/>
          <p:nvPr/>
        </p:nvGrpSpPr>
        <p:grpSpPr>
          <a:xfrm rot="-5400000">
            <a:off x="7533323" y="2723833"/>
            <a:ext cx="850900" cy="850900"/>
            <a:chOff x="2468161" y="834434"/>
            <a:chExt cx="848841" cy="849637"/>
          </a:xfrm>
        </p:grpSpPr>
        <p:sp>
          <p:nvSpPr>
            <p:cNvPr id="25" name="等腰三角形 24"/>
            <p:cNvSpPr/>
            <p:nvPr/>
          </p:nvSpPr>
          <p:spPr>
            <a:xfrm rot="8096828">
              <a:off x="2467763" y="834832"/>
              <a:ext cx="849637" cy="848841"/>
            </a:xfrm>
            <a:prstGeom prst="triangle">
              <a:avLst>
                <a:gd name="adj" fmla="val 0"/>
              </a:avLst>
            </a:prstGeom>
            <a:solidFill>
              <a:srgbClr val="BE3522"/>
            </a:solidFill>
            <a:ln>
              <a:solidFill>
                <a:srgbClr val="E600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6" name="矩形 43"/>
            <p:cNvSpPr/>
            <p:nvPr/>
          </p:nvSpPr>
          <p:spPr>
            <a:xfrm rot="16200000" flipV="1">
              <a:off x="2817703" y="878961"/>
              <a:ext cx="292342" cy="32286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algn="ctr"/>
              <a:r>
                <a:rPr lang="en-US" altLang="zh-CN" sz="1500" dirty="0">
                  <a:solidFill>
                    <a:srgbClr val="0000FF"/>
                  </a:solidFill>
                  <a:latin typeface="Arial" panose="020B0604020202020204" pitchFamily="34" charset="0"/>
                  <a:ea typeface="黑体" panose="02010609060101010101" charset="-122"/>
                </a:rPr>
                <a:t>7</a:t>
              </a:r>
              <a:endParaRPr lang="zh-CN" altLang="en-US" sz="15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</a:endParaRPr>
            </a:p>
          </p:txBody>
        </p:sp>
      </p:grpSp>
      <p:grpSp>
        <p:nvGrpSpPr>
          <p:cNvPr id="27" name="组合 44"/>
          <p:cNvGrpSpPr/>
          <p:nvPr/>
        </p:nvGrpSpPr>
        <p:grpSpPr>
          <a:xfrm rot="5400000">
            <a:off x="7054374" y="2214087"/>
            <a:ext cx="1236662" cy="601662"/>
            <a:chOff x="2824567" y="1276170"/>
            <a:chExt cx="1207375" cy="602979"/>
          </a:xfrm>
        </p:grpSpPr>
        <p:sp>
          <p:nvSpPr>
            <p:cNvPr id="28" name="平行四边形 27"/>
            <p:cNvSpPr/>
            <p:nvPr/>
          </p:nvSpPr>
          <p:spPr>
            <a:xfrm flipH="1">
              <a:off x="2824567" y="1276170"/>
              <a:ext cx="1207375" cy="602979"/>
            </a:xfrm>
            <a:prstGeom prst="parallelogram">
              <a:avLst>
                <a:gd name="adj" fmla="val 104474"/>
              </a:avLst>
            </a:prstGeom>
            <a:solidFill>
              <a:srgbClr val="C39F01"/>
            </a:solidFill>
            <a:ln>
              <a:solidFill>
                <a:srgbClr val="E600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9" name="矩形 46"/>
            <p:cNvSpPr/>
            <p:nvPr/>
          </p:nvSpPr>
          <p:spPr>
            <a:xfrm rot="16200000">
              <a:off x="3513848" y="1566519"/>
              <a:ext cx="299807" cy="31482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algn="ctr"/>
              <a:r>
                <a:rPr lang="en-US" altLang="zh-CN" sz="1500" dirty="0">
                  <a:solidFill>
                    <a:srgbClr val="0000FF"/>
                  </a:solidFill>
                  <a:latin typeface="Arial" panose="020B0604020202020204" pitchFamily="34" charset="0"/>
                  <a:ea typeface="黑体" panose="02010609060101010101" charset="-122"/>
                </a:rPr>
                <a:t>6</a:t>
              </a:r>
              <a:endParaRPr lang="zh-CN" altLang="en-US" sz="15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1668,&quot;width&quot;:2256}"/>
</p:tagLst>
</file>

<file path=ppt/tags/tag10.xml><?xml version="1.0" encoding="utf-8"?>
<p:tagLst xmlns:p="http://schemas.openxmlformats.org/presentationml/2006/main">
  <p:tag name="KSO_WM_UNIT_PLACING_PICTURE_USER_VIEWPORT" val="{&quot;height&quot;:2805,&quot;width&quot;:2850}"/>
</p:tagLst>
</file>

<file path=ppt/tags/tag11.xml><?xml version="1.0" encoding="utf-8"?>
<p:tagLst xmlns:p="http://schemas.openxmlformats.org/presentationml/2006/main">
  <p:tag name="KSO_WM_UNIT_PLACING_PICTURE_USER_VIEWPORT" val="{&quot;height&quot;:2796,&quot;width&quot;:2811}"/>
</p:tagLst>
</file>

<file path=ppt/tags/tag12.xml><?xml version="1.0" encoding="utf-8"?>
<p:tagLst xmlns:p="http://schemas.openxmlformats.org/presentationml/2006/main">
  <p:tag name="KSO_WM_UNIT_PLACING_PICTURE_USER_VIEWPORT" val="{&quot;height&quot;:3475,&quot;width&quot;:9470}"/>
</p:tagLst>
</file>

<file path=ppt/tags/tag13.xml><?xml version="1.0" encoding="utf-8"?>
<p:tagLst xmlns:p="http://schemas.openxmlformats.org/presentationml/2006/main">
  <p:tag name="KSO_WM_UNIT_PLACING_PICTURE_USER_VIEWPORT" val="{&quot;height&quot;:1862,&quot;width&quot;:2697}"/>
</p:tagLst>
</file>

<file path=ppt/tags/tag2.xml><?xml version="1.0" encoding="utf-8"?>
<p:tagLst xmlns:p="http://schemas.openxmlformats.org/presentationml/2006/main">
  <p:tag name="KSO_WM_UNIT_PLACING_PICTURE_USER_VIEWPORT" val="{&quot;height&quot;:1668,&quot;width&quot;:2256}"/>
</p:tagLst>
</file>

<file path=ppt/tags/tag3.xml><?xml version="1.0" encoding="utf-8"?>
<p:tagLst xmlns:p="http://schemas.openxmlformats.org/presentationml/2006/main">
  <p:tag name="KSO_WM_UNIT_PLACING_PICTURE_USER_VIEWPORT" val="{&quot;height&quot;:1668,&quot;width&quot;:2256}"/>
</p:tagLst>
</file>

<file path=ppt/tags/tag4.xml><?xml version="1.0" encoding="utf-8"?>
<p:tagLst xmlns:p="http://schemas.openxmlformats.org/presentationml/2006/main">
  <p:tag name="KSO_WM_UNIT_PLACING_PICTURE_USER_VIEWPORT" val="{&quot;height&quot;:1668,&quot;width&quot;:2256}"/>
</p:tagLst>
</file>

<file path=ppt/tags/tag5.xml><?xml version="1.0" encoding="utf-8"?>
<p:tagLst xmlns:p="http://schemas.openxmlformats.org/presentationml/2006/main">
  <p:tag name="KSO_WM_UNIT_PLACING_PICTURE_USER_VIEWPORT" val="{&quot;height&quot;:3264.5968503937006,&quot;width&quot;:2669.2047244094488}"/>
</p:tagLst>
</file>

<file path=ppt/tags/tag6.xml><?xml version="1.0" encoding="utf-8"?>
<p:tagLst xmlns:p="http://schemas.openxmlformats.org/presentationml/2006/main">
  <p:tag name="MH" val="20160624104149"/>
  <p:tag name="MH_LIBRARY" val="GRAPHIC"/>
  <p:tag name="MH_TYPE" val="Other"/>
  <p:tag name="MH_ORDER" val="1"/>
</p:tagLst>
</file>

<file path=ppt/tags/tag7.xml><?xml version="1.0" encoding="utf-8"?>
<p:tagLst xmlns:p="http://schemas.openxmlformats.org/presentationml/2006/main">
  <p:tag name="MH" val="20160624104149"/>
  <p:tag name="MH_LIBRARY" val="GRAPHIC"/>
  <p:tag name="MH_TYPE" val="SubTitle"/>
  <p:tag name="MH_ORDER" val="1"/>
</p:tagLst>
</file>

<file path=ppt/tags/tag8.xml><?xml version="1.0" encoding="utf-8"?>
<p:tagLst xmlns:p="http://schemas.openxmlformats.org/presentationml/2006/main">
  <p:tag name="MH" val="20160624103217"/>
  <p:tag name="MH_LIBRARY" val="GRAPHIC"/>
  <p:tag name="MH_TYPE" val="Other"/>
  <p:tag name="MH_ORDER" val="2"/>
</p:tagLst>
</file>

<file path=ppt/tags/tag9.xml><?xml version="1.0" encoding="utf-8"?>
<p:tagLst xmlns:p="http://schemas.openxmlformats.org/presentationml/2006/main">
  <p:tag name="KSO_WM_UNIT_PLACING_PICTURE_USER_VIEWPORT" val="{&quot;height&quot;:1847,&quot;width&quot;:3217}"/>
</p:tagLst>
</file>

<file path=ppt/theme/theme1.xml><?xml version="1.0" encoding="utf-8"?>
<a:theme xmlns:a="http://schemas.openxmlformats.org/drawingml/2006/main" name="2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901</Words>
  <Application>WPS 演示</Application>
  <PresentationFormat>自定义</PresentationFormat>
  <Paragraphs>167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5" baseType="lpstr">
      <vt:lpstr>Arial</vt:lpstr>
      <vt:lpstr>宋体</vt:lpstr>
      <vt:lpstr>Wingdings</vt:lpstr>
      <vt:lpstr>Calibri</vt:lpstr>
      <vt:lpstr>Calibri Light</vt:lpstr>
      <vt:lpstr>黑体</vt:lpstr>
      <vt:lpstr>微软雅黑</vt:lpstr>
      <vt:lpstr>华文楷体</vt:lpstr>
      <vt:lpstr>楷体</vt:lpstr>
      <vt:lpstr>Gulim</vt:lpstr>
      <vt:lpstr>Malgun Gothic</vt:lpstr>
      <vt:lpstr>楷体_GB2312</vt:lpstr>
      <vt:lpstr>新宋体</vt:lpstr>
      <vt:lpstr>Times New Roman</vt:lpstr>
      <vt:lpstr>Arial Unicode MS</vt:lpstr>
      <vt:lpstr>2_Office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语凌1392814330</cp:lastModifiedBy>
  <cp:revision>2326</cp:revision>
  <dcterms:created xsi:type="dcterms:W3CDTF">2017-11-13T08:28:00Z</dcterms:created>
  <dcterms:modified xsi:type="dcterms:W3CDTF">2021-12-06T02:15:48Z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2052-11.1.0.10502</vt:lpwstr>
  </property>
  <property fmtid="{D5CDD505-2E9C-101B-9397-08002B2CF9AE}" pid="3" name="ICV">
    <vt:lpwstr>A8D5E68410EB41438B722A9B43B6518B</vt:lpwstr>
  </property>
</Properties>
</file>