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416" r:id="rId2"/>
    <p:sldId id="502" r:id="rId3"/>
    <p:sldId id="482" r:id="rId4"/>
    <p:sldId id="549" r:id="rId5"/>
    <p:sldId id="503" r:id="rId6"/>
    <p:sldId id="529" r:id="rId7"/>
    <p:sldId id="481" r:id="rId8"/>
    <p:sldId id="473" r:id="rId9"/>
    <p:sldId id="531" r:id="rId10"/>
    <p:sldId id="550" r:id="rId11"/>
    <p:sldId id="472" r:id="rId12"/>
    <p:sldId id="554" r:id="rId13"/>
    <p:sldId id="479" r:id="rId14"/>
    <p:sldId id="430" r:id="rId15"/>
    <p:sldId id="551" r:id="rId16"/>
    <p:sldId id="552" r:id="rId17"/>
    <p:sldId id="477" r:id="rId18"/>
    <p:sldId id="521" r:id="rId19"/>
    <p:sldId id="483" r:id="rId20"/>
    <p:sldId id="553" r:id="rId21"/>
    <p:sldId id="492" r:id="rId22"/>
    <p:sldId id="486" r:id="rId23"/>
    <p:sldId id="488" r:id="rId24"/>
    <p:sldId id="487" r:id="rId25"/>
    <p:sldId id="484" r:id="rId26"/>
    <p:sldId id="474" r:id="rId2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1324" autoAdjust="0"/>
    <p:restoredTop sz="94660" autoAdjust="0"/>
  </p:normalViewPr>
  <p:slideViewPr>
    <p:cSldViewPr snapToGrid="0">
      <p:cViewPr varScale="1">
        <p:scale>
          <a:sx n="78" d="100"/>
          <a:sy n="78" d="100"/>
        </p:scale>
        <p:origin x="-84" y="-324"/>
      </p:cViewPr>
      <p:guideLst>
        <p:guide orient="horz" pos="2160"/>
        <p:guide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8.xml"/><Relationship Id="rId7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5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11.xml"/><Relationship Id="rId7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6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5.png"/><Relationship Id="rId7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14.xml"/><Relationship Id="rId7" Type="http://schemas.openxmlformats.org/officeDocument/2006/relationships/image" Target="../media/image24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23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4.pn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17.xml"/><Relationship Id="rId7" Type="http://schemas.openxmlformats.org/officeDocument/2006/relationships/image" Target="../media/image1.jpeg"/><Relationship Id="rId12" Type="http://schemas.openxmlformats.org/officeDocument/2006/relationships/image" Target="../media/image39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8.png"/><Relationship Id="rId5" Type="http://schemas.openxmlformats.org/officeDocument/2006/relationships/tags" Target="../tags/tag19.xml"/><Relationship Id="rId10" Type="http://schemas.openxmlformats.org/officeDocument/2006/relationships/image" Target="../media/image42.jpeg"/><Relationship Id="rId4" Type="http://schemas.openxmlformats.org/officeDocument/2006/relationships/tags" Target="../tags/tag18.xml"/><Relationship Id="rId9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副标题 4"/>
          <p:cNvSpPr>
            <a:spLocks noGrp="1"/>
          </p:cNvSpPr>
          <p:nvPr/>
        </p:nvSpPr>
        <p:spPr>
          <a:xfrm>
            <a:off x="4395788" y="5778500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人教版五年级下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" name="图片 4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" name="标题 3"/>
          <p:cNvSpPr>
            <a:spLocks noGrp="1"/>
          </p:cNvSpPr>
          <p:nvPr/>
        </p:nvSpPr>
        <p:spPr>
          <a:xfrm>
            <a:off x="1968726" y="1646124"/>
            <a:ext cx="8414204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5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　同分母分数加、减法</a:t>
            </a: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" name="副标题 4"/>
          <p:cNvSpPr>
            <a:spLocks noGrp="1"/>
          </p:cNvSpPr>
          <p:nvPr/>
        </p:nvSpPr>
        <p:spPr>
          <a:xfrm>
            <a:off x="294082" y="173038"/>
            <a:ext cx="5783662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第6单元　分数的加法和减法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1" grpId="0"/>
      <p:bldP spid="5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9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0434" name="Rectangle 18"/>
          <p:cNvSpPr>
            <a:spLocks noChangeArrowheads="1"/>
          </p:cNvSpPr>
          <p:nvPr/>
        </p:nvSpPr>
        <p:spPr bwMode="auto">
          <a:xfrm>
            <a:off x="3068955" y="115220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" name="前凸带形 9"/>
          <p:cNvSpPr/>
          <p:nvPr/>
        </p:nvSpPr>
        <p:spPr>
          <a:xfrm>
            <a:off x="404495" y="1392826"/>
            <a:ext cx="3312368" cy="792088"/>
          </a:xfrm>
          <a:prstGeom prst="ribbon">
            <a:avLst>
              <a:gd name="adj1" fmla="val 8223"/>
              <a:gd name="adj2" fmla="val 560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总结</a:t>
            </a:r>
          </a:p>
        </p:txBody>
      </p:sp>
      <p:sp>
        <p:nvSpPr>
          <p:cNvPr id="11" name="矩形 10"/>
          <p:cNvSpPr/>
          <p:nvPr/>
        </p:nvSpPr>
        <p:spPr>
          <a:xfrm>
            <a:off x="3559994" y="2289945"/>
            <a:ext cx="7776864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分数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加法的含义与整数加法相同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都是表示把两个数合并成一个数的运算。</a:t>
            </a:r>
          </a:p>
        </p:txBody>
      </p:sp>
      <p:sp>
        <p:nvSpPr>
          <p:cNvPr id="12" name="矩形 11"/>
          <p:cNvSpPr/>
          <p:nvPr/>
        </p:nvSpPr>
        <p:spPr>
          <a:xfrm>
            <a:off x="3716922" y="4108301"/>
            <a:ext cx="7547927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在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计算同分母分数加法时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分母不变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只把分子相加。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716922" y="5894219"/>
            <a:ext cx="7848872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计算结果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能约分的要约成最简分数。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076094" y="1600981"/>
            <a:ext cx="3434080" cy="5835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分数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加法的含义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76094" y="3431774"/>
            <a:ext cx="5466080" cy="5835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同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分母分数加法的计算方法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00620" y="5240992"/>
            <a:ext cx="2214880" cy="5835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3.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注意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事项</a:t>
            </a:r>
            <a:endParaRPr lang="zh-CN" altLang="en-US" sz="3200" dirty="0">
              <a:latin typeface="+mn-ea"/>
              <a:ea typeface="+mn-ea"/>
            </a:endParaRPr>
          </a:p>
        </p:txBody>
      </p:sp>
      <p:pic>
        <p:nvPicPr>
          <p:cNvPr id="25" name="图片 47" descr="小绿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866775" y="3634740"/>
            <a:ext cx="2693035" cy="25615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1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20" name="图片 18" descr="图片8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" name="图片 19" descr="xzgj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9" name="图片 17" descr="xkdr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Box 14"/>
          <p:cNvSpPr txBox="1"/>
          <p:nvPr/>
        </p:nvSpPr>
        <p:spPr>
          <a:xfrm>
            <a:off x="3040089" y="1164219"/>
            <a:ext cx="4833259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计算</a:t>
            </a:r>
          </a:p>
        </p:txBody>
      </p:sp>
      <p:sp>
        <p:nvSpPr>
          <p:cNvPr id="13" name="TextBox 16"/>
          <p:cNvSpPr txBox="1"/>
          <p:nvPr/>
        </p:nvSpPr>
        <p:spPr>
          <a:xfrm>
            <a:off x="3373810" y="221521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TextBox 17"/>
          <p:cNvSpPr txBox="1"/>
          <p:nvPr/>
        </p:nvSpPr>
        <p:spPr>
          <a:xfrm>
            <a:off x="3373810" y="262068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373810" y="2722337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16"/>
          <p:cNvSpPr txBox="1"/>
          <p:nvPr/>
        </p:nvSpPr>
        <p:spPr>
          <a:xfrm>
            <a:off x="3731000" y="241794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+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" name="TextBox 16"/>
          <p:cNvSpPr txBox="1"/>
          <p:nvPr/>
        </p:nvSpPr>
        <p:spPr>
          <a:xfrm>
            <a:off x="4142217" y="220427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1" name="TextBox 17"/>
          <p:cNvSpPr txBox="1"/>
          <p:nvPr/>
        </p:nvSpPr>
        <p:spPr>
          <a:xfrm>
            <a:off x="4142217" y="260975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142217" y="2711404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6"/>
          <p:cNvSpPr txBox="1"/>
          <p:nvPr/>
        </p:nvSpPr>
        <p:spPr>
          <a:xfrm>
            <a:off x="5678066" y="220285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4" name="TextBox 17"/>
          <p:cNvSpPr txBox="1"/>
          <p:nvPr/>
        </p:nvSpPr>
        <p:spPr>
          <a:xfrm>
            <a:off x="5678066" y="260832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678066" y="2709983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16"/>
          <p:cNvSpPr txBox="1"/>
          <p:nvPr/>
        </p:nvSpPr>
        <p:spPr>
          <a:xfrm>
            <a:off x="6035256" y="240559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+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7" name="TextBox 16"/>
          <p:cNvSpPr txBox="1"/>
          <p:nvPr/>
        </p:nvSpPr>
        <p:spPr>
          <a:xfrm>
            <a:off x="6446473" y="219192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8" name="TextBox 17"/>
          <p:cNvSpPr txBox="1"/>
          <p:nvPr/>
        </p:nvSpPr>
        <p:spPr>
          <a:xfrm>
            <a:off x="6446473" y="259739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6446473" y="2699050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16"/>
          <p:cNvSpPr txBox="1"/>
          <p:nvPr/>
        </p:nvSpPr>
        <p:spPr>
          <a:xfrm>
            <a:off x="7873348" y="218681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1" name="TextBox 17"/>
          <p:cNvSpPr txBox="1"/>
          <p:nvPr/>
        </p:nvSpPr>
        <p:spPr>
          <a:xfrm>
            <a:off x="7873348" y="259228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7873348" y="2693940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6"/>
          <p:cNvSpPr txBox="1"/>
          <p:nvPr/>
        </p:nvSpPr>
        <p:spPr>
          <a:xfrm>
            <a:off x="8230538" y="238954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+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4" name="TextBox 16"/>
          <p:cNvSpPr txBox="1"/>
          <p:nvPr/>
        </p:nvSpPr>
        <p:spPr>
          <a:xfrm>
            <a:off x="8641755" y="217588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5" name="TextBox 17"/>
          <p:cNvSpPr txBox="1"/>
          <p:nvPr/>
        </p:nvSpPr>
        <p:spPr>
          <a:xfrm>
            <a:off x="8641755" y="258135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8641755" y="2683007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6"/>
          <p:cNvSpPr txBox="1"/>
          <p:nvPr/>
        </p:nvSpPr>
        <p:spPr>
          <a:xfrm>
            <a:off x="10230093" y="2372542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0" name="TextBox 16"/>
          <p:cNvSpPr txBox="1"/>
          <p:nvPr/>
        </p:nvSpPr>
        <p:spPr>
          <a:xfrm>
            <a:off x="10499752" y="237719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+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1" name="TextBox 16"/>
          <p:cNvSpPr txBox="1"/>
          <p:nvPr/>
        </p:nvSpPr>
        <p:spPr>
          <a:xfrm>
            <a:off x="10910969" y="216352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2" name="TextBox 17"/>
          <p:cNvSpPr txBox="1"/>
          <p:nvPr/>
        </p:nvSpPr>
        <p:spPr>
          <a:xfrm>
            <a:off x="10910969" y="256899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10910969" y="2670653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3040089" y="349579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39" name="TextBox 31"/>
          <p:cNvSpPr txBox="1"/>
          <p:nvPr/>
        </p:nvSpPr>
        <p:spPr>
          <a:xfrm>
            <a:off x="3472138" y="3279767"/>
            <a:ext cx="8066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2+5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4" name="TextBox 32"/>
          <p:cNvSpPr txBox="1"/>
          <p:nvPr/>
        </p:nvSpPr>
        <p:spPr>
          <a:xfrm>
            <a:off x="3688161" y="36852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3472137" y="3786894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3082287" y="461478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47" name="TextBox 35"/>
          <p:cNvSpPr txBox="1"/>
          <p:nvPr/>
        </p:nvSpPr>
        <p:spPr>
          <a:xfrm>
            <a:off x="3481319" y="43987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8" name="TextBox 36"/>
          <p:cNvSpPr txBox="1"/>
          <p:nvPr/>
        </p:nvSpPr>
        <p:spPr>
          <a:xfrm>
            <a:off x="3481319" y="48042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3481318" y="4905891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5390033" y="342148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51" name="TextBox 31"/>
          <p:cNvSpPr txBox="1"/>
          <p:nvPr/>
        </p:nvSpPr>
        <p:spPr>
          <a:xfrm>
            <a:off x="5822082" y="3205458"/>
            <a:ext cx="8066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2+5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2" name="TextBox 32"/>
          <p:cNvSpPr txBox="1"/>
          <p:nvPr/>
        </p:nvSpPr>
        <p:spPr>
          <a:xfrm>
            <a:off x="6038105" y="361093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5822081" y="3712585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5432231" y="454047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55" name="TextBox 35"/>
          <p:cNvSpPr txBox="1"/>
          <p:nvPr/>
        </p:nvSpPr>
        <p:spPr>
          <a:xfrm>
            <a:off x="5831263" y="432445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6" name="TextBox 36"/>
          <p:cNvSpPr txBox="1"/>
          <p:nvPr/>
        </p:nvSpPr>
        <p:spPr>
          <a:xfrm>
            <a:off x="5831263" y="47299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5831262" y="4831582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5436447" y="546671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59" name="TextBox 35"/>
          <p:cNvSpPr txBox="1"/>
          <p:nvPr/>
        </p:nvSpPr>
        <p:spPr>
          <a:xfrm>
            <a:off x="5827876" y="547433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7788944" y="2698858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8557351" y="2687925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>
          <a:xfrm>
            <a:off x="7500911" y="341035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65" name="TextBox 31"/>
          <p:cNvSpPr txBox="1"/>
          <p:nvPr/>
        </p:nvSpPr>
        <p:spPr>
          <a:xfrm>
            <a:off x="7932960" y="3194333"/>
            <a:ext cx="8066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5+1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6" name="TextBox 32"/>
          <p:cNvSpPr txBox="1"/>
          <p:nvPr/>
        </p:nvSpPr>
        <p:spPr>
          <a:xfrm>
            <a:off x="8148983" y="359980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7932959" y="3701460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7543109" y="452935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69" name="TextBox 35"/>
          <p:cNvSpPr txBox="1"/>
          <p:nvPr/>
        </p:nvSpPr>
        <p:spPr>
          <a:xfrm>
            <a:off x="7942141" y="431333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0" name="TextBox 36"/>
          <p:cNvSpPr txBox="1"/>
          <p:nvPr/>
        </p:nvSpPr>
        <p:spPr>
          <a:xfrm>
            <a:off x="7942141" y="471880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7942140" y="4820457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7547325" y="545559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74" name="TextBox 35"/>
          <p:cNvSpPr txBox="1"/>
          <p:nvPr/>
        </p:nvSpPr>
        <p:spPr>
          <a:xfrm>
            <a:off x="7967752" y="526648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5" name="TextBox 36"/>
          <p:cNvSpPr txBox="1"/>
          <p:nvPr/>
        </p:nvSpPr>
        <p:spPr>
          <a:xfrm>
            <a:off x="7967752" y="567195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7967751" y="5773608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9968382" y="330708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78" name="TextBox 35"/>
          <p:cNvSpPr txBox="1"/>
          <p:nvPr/>
        </p:nvSpPr>
        <p:spPr>
          <a:xfrm>
            <a:off x="10694678" y="31004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9" name="TextBox 36"/>
          <p:cNvSpPr txBox="1"/>
          <p:nvPr/>
        </p:nvSpPr>
        <p:spPr>
          <a:xfrm>
            <a:off x="10694678" y="350593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10694677" y="3607592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35"/>
          <p:cNvSpPr txBox="1"/>
          <p:nvPr/>
        </p:nvSpPr>
        <p:spPr>
          <a:xfrm>
            <a:off x="10287774" y="3276301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4" grpId="0"/>
      <p:bldP spid="46" grpId="0"/>
      <p:bldP spid="47" grpId="0"/>
      <p:bldP spid="48" grpId="0"/>
      <p:bldP spid="50" grpId="0"/>
      <p:bldP spid="51" grpId="0"/>
      <p:bldP spid="52" grpId="0"/>
      <p:bldP spid="54" grpId="0"/>
      <p:bldP spid="55" grpId="0"/>
      <p:bldP spid="56" grpId="0"/>
      <p:bldP spid="58" grpId="0"/>
      <p:bldP spid="59" grpId="0"/>
      <p:bldP spid="64" grpId="0"/>
      <p:bldP spid="65" grpId="0"/>
      <p:bldP spid="66" grpId="0"/>
      <p:bldP spid="68" grpId="0"/>
      <p:bldP spid="69" grpId="0"/>
      <p:bldP spid="70" grpId="0"/>
      <p:bldP spid="72" grpId="0"/>
      <p:bldP spid="74" grpId="0"/>
      <p:bldP spid="75" grpId="0"/>
      <p:bldP spid="77" grpId="0"/>
      <p:bldP spid="78" grpId="0"/>
      <p:bldP spid="79" grpId="0"/>
      <p:bldP spid="8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5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1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2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60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TextBox 14"/>
          <p:cNvSpPr txBox="1"/>
          <p:nvPr/>
        </p:nvSpPr>
        <p:spPr>
          <a:xfrm>
            <a:off x="2024089" y="934984"/>
            <a:ext cx="483325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一张饼平均分成了8块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745105" y="1031240"/>
            <a:ext cx="9013825" cy="5820410"/>
            <a:chOff x="2621" y="1452"/>
            <a:chExt cx="14195" cy="9166"/>
          </a:xfrm>
        </p:grpSpPr>
        <p:grpSp>
          <p:nvGrpSpPr>
            <p:cNvPr id="17" name="组合 16"/>
            <p:cNvGrpSpPr/>
            <p:nvPr/>
          </p:nvGrpSpPr>
          <p:grpSpPr>
            <a:xfrm>
              <a:off x="2621" y="1452"/>
              <a:ext cx="14115" cy="9166"/>
              <a:chOff x="5502" y="1928"/>
              <a:chExt cx="10305" cy="6354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EFD">
                      <a:alpha val="100000"/>
                    </a:srgbClr>
                  </a:clrFrom>
                  <a:clrTo>
                    <a:srgbClr val="FFFEFD">
                      <a:alpha val="100000"/>
                      <a:alpha val="0"/>
                    </a:srgbClr>
                  </a:clrTo>
                </a:clrChange>
              </a:blip>
              <a:srcRect l="22357" r="51015" b="74992"/>
              <a:stretch>
                <a:fillRect/>
              </a:stretch>
            </p:blipFill>
            <p:spPr>
              <a:xfrm>
                <a:off x="5502" y="1928"/>
                <a:ext cx="3541" cy="1589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EFD">
                      <a:alpha val="100000"/>
                    </a:srgbClr>
                  </a:clrFrom>
                  <a:clrTo>
                    <a:srgbClr val="FFFEFD">
                      <a:alpha val="100000"/>
                      <a:alpha val="0"/>
                    </a:srgbClr>
                  </a:clrTo>
                </a:clrChange>
              </a:blip>
              <a:srcRect l="31057"/>
              <a:stretch>
                <a:fillRect/>
              </a:stretch>
            </p:blipFill>
            <p:spPr>
              <a:xfrm>
                <a:off x="6639" y="1928"/>
                <a:ext cx="9168" cy="6354"/>
              </a:xfrm>
              <a:prstGeom prst="rect">
                <a:avLst/>
              </a:prstGeom>
            </p:spPr>
          </p:pic>
        </p:grpSp>
        <p:sp>
          <p:nvSpPr>
            <p:cNvPr id="20" name="Rectangle 64"/>
            <p:cNvSpPr>
              <a:spLocks noChangeArrowheads="1"/>
            </p:cNvSpPr>
            <p:nvPr/>
          </p:nvSpPr>
          <p:spPr bwMode="auto">
            <a:xfrm>
              <a:off x="2892" y="2878"/>
              <a:ext cx="4579" cy="8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</a:rPr>
                <a:t>我吃了</a:t>
              </a:r>
              <a:r>
                <a:rPr lang="en-US" altLang="zh-CN" sz="2800" dirty="0">
                  <a:solidFill>
                    <a:schemeClr val="tx1"/>
                  </a:solidFill>
                  <a:latin typeface="Arial" panose="020B0604020202020204" pitchFamily="34" charset="0"/>
                </a:rPr>
                <a:t>3</a:t>
              </a:r>
              <a:r>
                <a:rPr lang="zh-CN" altLang="en-US" sz="2800" dirty="0">
                  <a:solidFill>
                    <a:schemeClr val="tx1"/>
                  </a:solidFill>
                </a:rPr>
                <a:t>块饼。</a:t>
              </a:r>
            </a:p>
          </p:txBody>
        </p:sp>
        <p:sp>
          <p:nvSpPr>
            <p:cNvPr id="21" name="Rectangle 72"/>
            <p:cNvSpPr>
              <a:spLocks noChangeArrowheads="1"/>
            </p:cNvSpPr>
            <p:nvPr/>
          </p:nvSpPr>
          <p:spPr bwMode="auto">
            <a:xfrm>
              <a:off x="12802" y="3677"/>
              <a:ext cx="4014" cy="8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</a:rPr>
                <a:t>我吃了</a:t>
              </a:r>
              <a:r>
                <a:rPr lang="en-US" altLang="zh-CN" sz="2800" dirty="0">
                  <a:solidFill>
                    <a:schemeClr val="tx1"/>
                  </a:solidFill>
                  <a:latin typeface="Arial" panose="020B0604020202020204" pitchFamily="34" charset="0"/>
                </a:rPr>
                <a:t>1</a:t>
              </a:r>
              <a:r>
                <a:rPr lang="zh-CN" altLang="en-US" sz="2800" dirty="0">
                  <a:solidFill>
                    <a:schemeClr val="tx1"/>
                  </a:solidFill>
                </a:rPr>
                <a:t>块饼。</a:t>
              </a:r>
            </a:p>
          </p:txBody>
        </p:sp>
      </p:grpSp>
      <p:sp>
        <p:nvSpPr>
          <p:cNvPr id="30" name="AutoShape 27"/>
          <p:cNvSpPr>
            <a:spLocks noChangeArrowheads="1"/>
          </p:cNvSpPr>
          <p:nvPr/>
        </p:nvSpPr>
        <p:spPr bwMode="auto">
          <a:xfrm>
            <a:off x="552450" y="3429447"/>
            <a:ext cx="2679849" cy="1295400"/>
          </a:xfrm>
          <a:prstGeom prst="wedgeRoundRectCallout">
            <a:avLst>
              <a:gd name="adj1" fmla="val 63509"/>
              <a:gd name="adj2" fmla="val -220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endParaRPr lang="en-US" altLang="zh-CN" sz="2800">
              <a:solidFill>
                <a:srgbClr val="1C1C1C"/>
              </a:solidFill>
            </a:endParaRPr>
          </a:p>
          <a:p>
            <a:pPr eaLnBrk="1" hangingPunct="1">
              <a:lnSpc>
                <a:spcPct val="100000"/>
              </a:lnSpc>
            </a:pPr>
            <a:endParaRPr lang="en-US" altLang="zh-CN" sz="2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1" name="Group 93"/>
          <p:cNvGrpSpPr/>
          <p:nvPr/>
        </p:nvGrpSpPr>
        <p:grpSpPr bwMode="auto">
          <a:xfrm>
            <a:off x="588645" y="3133230"/>
            <a:ext cx="3057525" cy="1683617"/>
            <a:chOff x="-188" y="1152"/>
            <a:chExt cx="1962" cy="1052"/>
          </a:xfrm>
        </p:grpSpPr>
        <p:sp>
          <p:nvSpPr>
            <p:cNvPr id="32" name="Text Box 75"/>
            <p:cNvSpPr txBox="1">
              <a:spLocks noChangeArrowheads="1"/>
            </p:cNvSpPr>
            <p:nvPr/>
          </p:nvSpPr>
          <p:spPr bwMode="auto">
            <a:xfrm>
              <a:off x="-188" y="1152"/>
              <a:ext cx="1962" cy="10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80000"/>
                </a:lnSpc>
              </a:pPr>
              <a:r>
                <a:rPr lang="zh-CN" altLang="en-US" sz="2800" dirty="0">
                  <a:solidFill>
                    <a:schemeClr val="tx1"/>
                  </a:solidFill>
                </a:rPr>
                <a:t>爸爸吃了   张饼，</a:t>
              </a:r>
            </a:p>
            <a:p>
              <a:pPr>
                <a:lnSpc>
                  <a:spcPct val="180000"/>
                </a:lnSpc>
              </a:pPr>
              <a:r>
                <a:rPr lang="zh-CN" altLang="en-US" sz="2800" dirty="0">
                  <a:solidFill>
                    <a:schemeClr val="tx1"/>
                  </a:solidFill>
                </a:rPr>
                <a:t>妈妈吃了   张饼。</a:t>
              </a:r>
            </a:p>
          </p:txBody>
        </p:sp>
        <p:grpSp>
          <p:nvGrpSpPr>
            <p:cNvPr id="33" name="Group 80"/>
            <p:cNvGrpSpPr/>
            <p:nvPr/>
          </p:nvGrpSpPr>
          <p:grpSpPr bwMode="auto">
            <a:xfrm>
              <a:off x="753" y="1273"/>
              <a:ext cx="322" cy="514"/>
              <a:chOff x="3420" y="1326"/>
              <a:chExt cx="322" cy="514"/>
            </a:xfrm>
          </p:grpSpPr>
          <p:sp>
            <p:nvSpPr>
              <p:cNvPr id="34" name="Text Box 81"/>
              <p:cNvSpPr txBox="1">
                <a:spLocks noChangeArrowheads="1"/>
              </p:cNvSpPr>
              <p:nvPr/>
            </p:nvSpPr>
            <p:spPr bwMode="auto">
              <a:xfrm>
                <a:off x="3424" y="1552"/>
                <a:ext cx="31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35" name="Text Box 82"/>
              <p:cNvSpPr txBox="1">
                <a:spLocks noChangeArrowheads="1"/>
              </p:cNvSpPr>
              <p:nvPr/>
            </p:nvSpPr>
            <p:spPr bwMode="auto">
              <a:xfrm>
                <a:off x="3420" y="1326"/>
                <a:ext cx="227" cy="2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36" name="Line 83"/>
              <p:cNvSpPr>
                <a:spLocks noChangeShapeType="1"/>
              </p:cNvSpPr>
              <p:nvPr/>
            </p:nvSpPr>
            <p:spPr bwMode="auto">
              <a:xfrm>
                <a:off x="3430" y="1565"/>
                <a:ext cx="18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37" name="Group 88"/>
            <p:cNvGrpSpPr/>
            <p:nvPr/>
          </p:nvGrpSpPr>
          <p:grpSpPr bwMode="auto">
            <a:xfrm>
              <a:off x="747" y="1699"/>
              <a:ext cx="325" cy="505"/>
              <a:chOff x="3420" y="1377"/>
              <a:chExt cx="325" cy="505"/>
            </a:xfrm>
          </p:grpSpPr>
          <p:sp>
            <p:nvSpPr>
              <p:cNvPr id="38" name="Text Box 89"/>
              <p:cNvSpPr txBox="1">
                <a:spLocks noChangeArrowheads="1"/>
              </p:cNvSpPr>
              <p:nvPr/>
            </p:nvSpPr>
            <p:spPr bwMode="auto">
              <a:xfrm>
                <a:off x="3427" y="1594"/>
                <a:ext cx="31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39" name="Text Box 90"/>
              <p:cNvSpPr txBox="1">
                <a:spLocks noChangeArrowheads="1"/>
              </p:cNvSpPr>
              <p:nvPr/>
            </p:nvSpPr>
            <p:spPr bwMode="auto">
              <a:xfrm>
                <a:off x="3420" y="1377"/>
                <a:ext cx="227" cy="2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3" name="Line 91"/>
              <p:cNvSpPr>
                <a:spLocks noChangeShapeType="1"/>
              </p:cNvSpPr>
              <p:nvPr/>
            </p:nvSpPr>
            <p:spPr bwMode="auto">
              <a:xfrm>
                <a:off x="3430" y="1625"/>
                <a:ext cx="18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936625" y="1031240"/>
            <a:ext cx="882015" cy="783590"/>
            <a:chOff x="13058" y="9214"/>
            <a:chExt cx="1389" cy="1234"/>
          </a:xfrm>
        </p:grpSpPr>
        <p:sp>
          <p:nvSpPr>
            <p:cNvPr id="5" name="圆角矩形 4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1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Rectangle 2"/>
          <p:cNvSpPr txBox="1">
            <a:spLocks noChangeArrowheads="1"/>
          </p:cNvSpPr>
          <p:nvPr/>
        </p:nvSpPr>
        <p:spPr bwMode="auto">
          <a:xfrm>
            <a:off x="2198582" y="1347674"/>
            <a:ext cx="784383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）爸爸比妈妈多吃了多少张饼？</a:t>
            </a: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3973407" y="2075225"/>
            <a:ext cx="4699000" cy="1323975"/>
            <a:chOff x="2626446" y="1134828"/>
            <a:chExt cx="4698279" cy="1323975"/>
          </a:xfrm>
        </p:grpSpPr>
        <p:grpSp>
          <p:nvGrpSpPr>
            <p:cNvPr id="9" name="组合 40"/>
            <p:cNvGrpSpPr/>
            <p:nvPr/>
          </p:nvGrpSpPr>
          <p:grpSpPr bwMode="auto">
            <a:xfrm>
              <a:off x="2626446" y="1134828"/>
              <a:ext cx="2597770" cy="1323975"/>
              <a:chOff x="3303977" y="3381265"/>
              <a:chExt cx="2597069" cy="1324537"/>
            </a:xfrm>
          </p:grpSpPr>
          <p:grpSp>
            <p:nvGrpSpPr>
              <p:cNvPr id="10" name="组合 17"/>
              <p:cNvGrpSpPr/>
              <p:nvPr/>
            </p:nvGrpSpPr>
            <p:grpSpPr bwMode="auto">
              <a:xfrm>
                <a:off x="4484626" y="3381265"/>
                <a:ext cx="779371" cy="1324537"/>
                <a:chOff x="7387540" y="871184"/>
                <a:chExt cx="639713" cy="1324565"/>
              </a:xfrm>
            </p:grpSpPr>
            <p:sp>
              <p:nvSpPr>
                <p:cNvPr id="31" name="矩形 17"/>
                <p:cNvSpPr>
                  <a:spLocks noChangeArrowheads="1"/>
                </p:cNvSpPr>
                <p:nvPr/>
              </p:nvSpPr>
              <p:spPr bwMode="auto">
                <a:xfrm>
                  <a:off x="7387540" y="871184"/>
                  <a:ext cx="639713" cy="13245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4000" b="0">
                      <a:solidFill>
                        <a:schemeClr val="tx1"/>
                      </a:solidFill>
                    </a:rPr>
                    <a:t>1</a:t>
                  </a:r>
                </a:p>
                <a:p>
                  <a:pPr algn="ctr"/>
                  <a:r>
                    <a:rPr lang="en-US" altLang="zh-CN" sz="4000" b="0">
                      <a:solidFill>
                        <a:schemeClr val="tx1"/>
                      </a:solidFill>
                    </a:rPr>
                    <a:t>8</a:t>
                  </a:r>
                  <a:endParaRPr lang="zh-CN" altLang="en-US" sz="4000" b="0" baseline="3000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32" name="直接连接符 31"/>
                <p:cNvCxnSpPr/>
                <p:nvPr/>
              </p:nvCxnSpPr>
              <p:spPr>
                <a:xfrm>
                  <a:off x="7500816" y="1533466"/>
                  <a:ext cx="412886" cy="0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6" name="组合 20"/>
              <p:cNvGrpSpPr/>
              <p:nvPr/>
            </p:nvGrpSpPr>
            <p:grpSpPr bwMode="auto">
              <a:xfrm>
                <a:off x="3303977" y="3381265"/>
                <a:ext cx="2597069" cy="1324537"/>
                <a:chOff x="7851972" y="871184"/>
                <a:chExt cx="2131679" cy="1324565"/>
              </a:xfrm>
            </p:grpSpPr>
            <p:sp>
              <p:nvSpPr>
                <p:cNvPr id="27" name="矩形 17"/>
                <p:cNvSpPr>
                  <a:spLocks noChangeArrowheads="1"/>
                </p:cNvSpPr>
                <p:nvPr/>
              </p:nvSpPr>
              <p:spPr bwMode="auto">
                <a:xfrm>
                  <a:off x="7851972" y="871184"/>
                  <a:ext cx="667195" cy="13245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4000" b="0">
                      <a:solidFill>
                        <a:schemeClr val="tx1"/>
                      </a:solidFill>
                    </a:rPr>
                    <a:t>3</a:t>
                  </a:r>
                </a:p>
                <a:p>
                  <a:pPr algn="ctr"/>
                  <a:r>
                    <a:rPr lang="en-US" altLang="zh-CN" sz="4000" b="0">
                      <a:solidFill>
                        <a:schemeClr val="tx1"/>
                      </a:solidFill>
                    </a:rPr>
                    <a:t>8</a:t>
                  </a:r>
                  <a:endParaRPr lang="zh-CN" altLang="en-US" sz="4000" b="0" baseline="3000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28" name="直接连接符 27"/>
                <p:cNvCxnSpPr/>
                <p:nvPr/>
              </p:nvCxnSpPr>
              <p:spPr>
                <a:xfrm>
                  <a:off x="7979614" y="1533466"/>
                  <a:ext cx="412884" cy="0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矩形 17"/>
                <p:cNvSpPr>
                  <a:spLocks noChangeArrowheads="1"/>
                </p:cNvSpPr>
                <p:nvPr/>
              </p:nvSpPr>
              <p:spPr bwMode="auto">
                <a:xfrm>
                  <a:off x="8370246" y="1179222"/>
                  <a:ext cx="671374" cy="7084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zh-CN" altLang="en-US" sz="4000" b="0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rPr>
                    <a:t>－</a:t>
                  </a:r>
                </a:p>
              </p:txBody>
            </p:sp>
            <p:sp>
              <p:nvSpPr>
                <p:cNvPr id="30" name="矩形 17"/>
                <p:cNvSpPr>
                  <a:spLocks noChangeArrowheads="1"/>
                </p:cNvSpPr>
                <p:nvPr/>
              </p:nvSpPr>
              <p:spPr bwMode="auto">
                <a:xfrm>
                  <a:off x="9312277" y="1179365"/>
                  <a:ext cx="671374" cy="7082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4000" b="0">
                      <a:solidFill>
                        <a:schemeClr val="tx1"/>
                      </a:solidFill>
                    </a:rPr>
                    <a:t>=</a:t>
                  </a:r>
                  <a:endParaRPr lang="zh-CN" altLang="en-US" sz="4000" b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24" name="矩形 17"/>
            <p:cNvSpPr>
              <a:spLocks noChangeArrowheads="1"/>
            </p:cNvSpPr>
            <p:nvPr/>
          </p:nvSpPr>
          <p:spPr bwMode="auto">
            <a:xfrm>
              <a:off x="5077148" y="1629948"/>
              <a:ext cx="224757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4000" b="0" dirty="0">
                  <a:solidFill>
                    <a:srgbClr val="FF0066"/>
                  </a:solidFill>
                </a:rPr>
                <a:t>______</a:t>
              </a:r>
              <a:endParaRPr lang="zh-CN" altLang="en-US" sz="4000" b="0" dirty="0">
                <a:solidFill>
                  <a:srgbClr val="FF0066"/>
                </a:solidFill>
              </a:endParaRPr>
            </a:p>
          </p:txBody>
        </p:sp>
      </p:grpSp>
      <p:grpSp>
        <p:nvGrpSpPr>
          <p:cNvPr id="35" name="组合 36"/>
          <p:cNvGrpSpPr/>
          <p:nvPr/>
        </p:nvGrpSpPr>
        <p:grpSpPr bwMode="auto">
          <a:xfrm>
            <a:off x="3541395" y="4191000"/>
            <a:ext cx="7319438" cy="955040"/>
            <a:chOff x="1507815" y="2898910"/>
            <a:chExt cx="7318900" cy="955040"/>
          </a:xfrm>
        </p:grpSpPr>
        <p:sp>
          <p:nvSpPr>
            <p:cNvPr id="36" name="AutoShape 27"/>
            <p:cNvSpPr>
              <a:spLocks noChangeArrowheads="1"/>
            </p:cNvSpPr>
            <p:nvPr/>
          </p:nvSpPr>
          <p:spPr bwMode="auto">
            <a:xfrm>
              <a:off x="1507815" y="2898910"/>
              <a:ext cx="7318900" cy="955040"/>
            </a:xfrm>
            <a:prstGeom prst="wedgeRoundRectCallout">
              <a:avLst>
                <a:gd name="adj1" fmla="val -54157"/>
                <a:gd name="adj2" fmla="val 2745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/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800" b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zh-CN" altLang="en-US" sz="2800" b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zh-CN" altLang="en-US" sz="2800" b="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和       </a:t>
              </a:r>
              <a:r>
                <a:rPr lang="zh-CN" altLang="en-US" sz="2800" b="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可</a:t>
              </a:r>
              <a:r>
                <a:rPr lang="zh-CN" altLang="en-US" sz="2800" b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以直接相减吗？为什么？</a:t>
              </a:r>
            </a:p>
          </p:txBody>
        </p:sp>
        <p:grpSp>
          <p:nvGrpSpPr>
            <p:cNvPr id="37" name="Group 88"/>
            <p:cNvGrpSpPr/>
            <p:nvPr/>
          </p:nvGrpSpPr>
          <p:grpSpPr bwMode="auto">
            <a:xfrm>
              <a:off x="1671960" y="2899855"/>
              <a:ext cx="504825" cy="954088"/>
              <a:chOff x="1806" y="1635"/>
              <a:chExt cx="318" cy="601"/>
            </a:xfrm>
          </p:grpSpPr>
          <p:sp>
            <p:nvSpPr>
              <p:cNvPr id="41" name="Text Box 89"/>
              <p:cNvSpPr txBox="1">
                <a:spLocks noChangeArrowheads="1"/>
              </p:cNvSpPr>
              <p:nvPr/>
            </p:nvSpPr>
            <p:spPr bwMode="auto">
              <a:xfrm>
                <a:off x="1806" y="1635"/>
                <a:ext cx="318" cy="6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800" b="0" dirty="0">
                    <a:ea typeface="黑体" panose="02010609060101010101" charset="-122"/>
                  </a:rPr>
                  <a:t>3</a:t>
                </a:r>
              </a:p>
              <a:p>
                <a:pPr algn="ctr" eaLnBrk="1" hangingPunct="1"/>
                <a:r>
                  <a:rPr lang="en-US" altLang="zh-CN" sz="2800" b="0" dirty="0">
                    <a:ea typeface="黑体" panose="02010609060101010101" charset="-122"/>
                  </a:rPr>
                  <a:t>8</a:t>
                </a:r>
              </a:p>
            </p:txBody>
          </p:sp>
          <p:sp>
            <p:nvSpPr>
              <p:cNvPr id="42" name="Line 91"/>
              <p:cNvSpPr>
                <a:spLocks noChangeShapeType="1"/>
              </p:cNvSpPr>
              <p:nvPr/>
            </p:nvSpPr>
            <p:spPr bwMode="auto">
              <a:xfrm>
                <a:off x="1851" y="1944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" name="Group 88"/>
            <p:cNvGrpSpPr/>
            <p:nvPr/>
          </p:nvGrpSpPr>
          <p:grpSpPr bwMode="auto">
            <a:xfrm>
              <a:off x="2535563" y="2899545"/>
              <a:ext cx="504825" cy="954088"/>
              <a:chOff x="1708" y="1634"/>
              <a:chExt cx="318" cy="601"/>
            </a:xfrm>
          </p:grpSpPr>
          <p:sp>
            <p:nvSpPr>
              <p:cNvPr id="39" name="Text Box 89"/>
              <p:cNvSpPr txBox="1">
                <a:spLocks noChangeArrowheads="1"/>
              </p:cNvSpPr>
              <p:nvPr/>
            </p:nvSpPr>
            <p:spPr bwMode="auto">
              <a:xfrm>
                <a:off x="1708" y="1634"/>
                <a:ext cx="318" cy="6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800" b="0" dirty="0">
                    <a:ea typeface="黑体" panose="02010609060101010101" charset="-122"/>
                  </a:rPr>
                  <a:t>1</a:t>
                </a:r>
              </a:p>
              <a:p>
                <a:pPr algn="ctr" eaLnBrk="1" hangingPunct="1"/>
                <a:r>
                  <a:rPr lang="en-US" altLang="zh-CN" sz="2800" b="0" dirty="0">
                    <a:ea typeface="黑体" panose="02010609060101010101" charset="-122"/>
                  </a:rPr>
                  <a:t>8</a:t>
                </a:r>
              </a:p>
            </p:txBody>
          </p:sp>
          <p:sp>
            <p:nvSpPr>
              <p:cNvPr id="40" name="Line 91"/>
              <p:cNvSpPr>
                <a:spLocks noChangeShapeType="1"/>
              </p:cNvSpPr>
              <p:nvPr/>
            </p:nvSpPr>
            <p:spPr bwMode="auto">
              <a:xfrm>
                <a:off x="1754" y="1944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26565" y="4191635"/>
            <a:ext cx="1626235" cy="195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9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45"/>
          <p:cNvGrpSpPr/>
          <p:nvPr/>
        </p:nvGrpSpPr>
        <p:grpSpPr bwMode="auto">
          <a:xfrm>
            <a:off x="2328877" y="1604427"/>
            <a:ext cx="6929437" cy="1362075"/>
            <a:chOff x="586420" y="876442"/>
            <a:chExt cx="6928446" cy="1362075"/>
          </a:xfrm>
        </p:grpSpPr>
        <p:grpSp>
          <p:nvGrpSpPr>
            <p:cNvPr id="25" name="组合 40"/>
            <p:cNvGrpSpPr/>
            <p:nvPr/>
          </p:nvGrpSpPr>
          <p:grpSpPr bwMode="auto">
            <a:xfrm>
              <a:off x="586420" y="914542"/>
              <a:ext cx="2597770" cy="1323975"/>
              <a:chOff x="3303977" y="3419381"/>
              <a:chExt cx="2597069" cy="1324537"/>
            </a:xfrm>
          </p:grpSpPr>
          <p:grpSp>
            <p:nvGrpSpPr>
              <p:cNvPr id="37" name="组合 17"/>
              <p:cNvGrpSpPr/>
              <p:nvPr/>
            </p:nvGrpSpPr>
            <p:grpSpPr bwMode="auto">
              <a:xfrm>
                <a:off x="4484626" y="3419381"/>
                <a:ext cx="779371" cy="1324537"/>
                <a:chOff x="7387540" y="909300"/>
                <a:chExt cx="639713" cy="1324565"/>
              </a:xfrm>
            </p:grpSpPr>
            <p:sp>
              <p:nvSpPr>
                <p:cNvPr id="4" name="矩形 17"/>
                <p:cNvSpPr>
                  <a:spLocks noChangeArrowheads="1"/>
                </p:cNvSpPr>
                <p:nvPr/>
              </p:nvSpPr>
              <p:spPr bwMode="auto">
                <a:xfrm>
                  <a:off x="7387540" y="909300"/>
                  <a:ext cx="639713" cy="13245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4000" b="0">
                      <a:solidFill>
                        <a:schemeClr val="tx1"/>
                      </a:solidFill>
                    </a:rPr>
                    <a:t>1</a:t>
                  </a:r>
                </a:p>
                <a:p>
                  <a:pPr algn="ctr"/>
                  <a:r>
                    <a:rPr lang="en-US" altLang="zh-CN" sz="4000" b="0">
                      <a:solidFill>
                        <a:schemeClr val="tx1"/>
                      </a:solidFill>
                    </a:rPr>
                    <a:t>8</a:t>
                  </a:r>
                  <a:endParaRPr lang="zh-CN" altLang="en-US" sz="4000" b="0" baseline="3000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5" name="直接连接符 4"/>
                <p:cNvCxnSpPr/>
                <p:nvPr/>
              </p:nvCxnSpPr>
              <p:spPr>
                <a:xfrm>
                  <a:off x="7500826" y="1571583"/>
                  <a:ext cx="412891" cy="0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组合 20"/>
              <p:cNvGrpSpPr/>
              <p:nvPr/>
            </p:nvGrpSpPr>
            <p:grpSpPr bwMode="auto">
              <a:xfrm>
                <a:off x="3303977" y="3419381"/>
                <a:ext cx="2597069" cy="1324537"/>
                <a:chOff x="7851972" y="909300"/>
                <a:chExt cx="2131679" cy="1324565"/>
              </a:xfrm>
            </p:grpSpPr>
            <p:sp>
              <p:nvSpPr>
                <p:cNvPr id="39" name="矩形 17"/>
                <p:cNvSpPr>
                  <a:spLocks noChangeArrowheads="1"/>
                </p:cNvSpPr>
                <p:nvPr/>
              </p:nvSpPr>
              <p:spPr bwMode="auto">
                <a:xfrm>
                  <a:off x="7851972" y="909300"/>
                  <a:ext cx="667195" cy="13245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4000" b="0">
                      <a:solidFill>
                        <a:schemeClr val="tx1"/>
                      </a:solidFill>
                    </a:rPr>
                    <a:t>3</a:t>
                  </a:r>
                </a:p>
                <a:p>
                  <a:pPr algn="ctr"/>
                  <a:r>
                    <a:rPr lang="en-US" altLang="zh-CN" sz="4000" b="0">
                      <a:solidFill>
                        <a:schemeClr val="tx1"/>
                      </a:solidFill>
                    </a:rPr>
                    <a:t>8</a:t>
                  </a:r>
                  <a:endParaRPr lang="zh-CN" altLang="en-US" sz="4000" b="0" baseline="3000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40" name="直接连接符 39"/>
                <p:cNvCxnSpPr/>
                <p:nvPr/>
              </p:nvCxnSpPr>
              <p:spPr>
                <a:xfrm>
                  <a:off x="7979616" y="1571583"/>
                  <a:ext cx="412887" cy="0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" name="矩形 17"/>
                <p:cNvSpPr>
                  <a:spLocks noChangeArrowheads="1"/>
                </p:cNvSpPr>
                <p:nvPr/>
              </p:nvSpPr>
              <p:spPr bwMode="auto">
                <a:xfrm>
                  <a:off x="8354614" y="1217338"/>
                  <a:ext cx="671374" cy="7084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zh-CN" altLang="en-US" sz="4000" b="0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rPr>
                    <a:t>－</a:t>
                  </a:r>
                </a:p>
              </p:txBody>
            </p:sp>
            <p:sp>
              <p:nvSpPr>
                <p:cNvPr id="42" name="矩形 17"/>
                <p:cNvSpPr>
                  <a:spLocks noChangeArrowheads="1"/>
                </p:cNvSpPr>
                <p:nvPr/>
              </p:nvSpPr>
              <p:spPr bwMode="auto">
                <a:xfrm>
                  <a:off x="9312277" y="1217485"/>
                  <a:ext cx="671374" cy="7082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4000" b="0">
                      <a:solidFill>
                        <a:schemeClr val="tx1"/>
                      </a:solidFill>
                    </a:rPr>
                    <a:t>=</a:t>
                  </a:r>
                  <a:endParaRPr lang="zh-CN" altLang="en-US" sz="4000" b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6" name="组合 17"/>
            <p:cNvGrpSpPr/>
            <p:nvPr/>
          </p:nvGrpSpPr>
          <p:grpSpPr bwMode="auto">
            <a:xfrm>
              <a:off x="2685658" y="876710"/>
              <a:ext cx="3302240" cy="1323439"/>
              <a:chOff x="6626416" y="948837"/>
              <a:chExt cx="2710184" cy="1324028"/>
            </a:xfrm>
          </p:grpSpPr>
          <p:sp>
            <p:nvSpPr>
              <p:cNvPr id="35" name="矩形 17"/>
              <p:cNvSpPr>
                <a:spLocks noChangeArrowheads="1"/>
              </p:cNvSpPr>
              <p:nvPr/>
            </p:nvSpPr>
            <p:spPr bwMode="auto">
              <a:xfrm>
                <a:off x="6626416" y="948837"/>
                <a:ext cx="2710184" cy="13240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4000" b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     )</a:t>
                </a:r>
                <a:r>
                  <a:rPr lang="zh-CN" altLang="en-US" sz="4000" b="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－</a:t>
                </a:r>
                <a:r>
                  <a:rPr lang="en-US" altLang="zh-CN" sz="4000" b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     )</a:t>
                </a:r>
              </a:p>
              <a:p>
                <a:pPr algn="ctr"/>
                <a:r>
                  <a:rPr lang="en-US" altLang="zh-CN" sz="4000" b="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     )</a:t>
                </a:r>
                <a:endParaRPr lang="zh-CN" altLang="en-US" sz="4000" b="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6947472" y="1677556"/>
                <a:ext cx="2068675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17"/>
            <p:cNvGrpSpPr/>
            <p:nvPr/>
          </p:nvGrpSpPr>
          <p:grpSpPr bwMode="auto">
            <a:xfrm>
              <a:off x="6035001" y="876442"/>
              <a:ext cx="1479865" cy="1323439"/>
              <a:chOff x="7369031" y="948569"/>
              <a:chExt cx="1214560" cy="1324028"/>
            </a:xfrm>
          </p:grpSpPr>
          <p:sp>
            <p:nvSpPr>
              <p:cNvPr id="7" name="矩形 17"/>
              <p:cNvSpPr>
                <a:spLocks noChangeArrowheads="1"/>
              </p:cNvSpPr>
              <p:nvPr/>
            </p:nvSpPr>
            <p:spPr bwMode="auto">
              <a:xfrm>
                <a:off x="7369031" y="948569"/>
                <a:ext cx="1214560" cy="13240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4000" b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     )</a:t>
                </a:r>
              </a:p>
              <a:p>
                <a:pPr algn="ctr"/>
                <a:r>
                  <a:rPr lang="en-US" altLang="zh-CN" sz="4000" b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     )</a:t>
                </a:r>
                <a:endParaRPr lang="zh-CN" altLang="en-US" sz="4000" b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7517973" y="1677556"/>
                <a:ext cx="887147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矩形 17"/>
          <p:cNvSpPr>
            <a:spLocks noChangeArrowheads="1"/>
          </p:cNvSpPr>
          <p:nvPr/>
        </p:nvSpPr>
        <p:spPr bwMode="auto">
          <a:xfrm>
            <a:off x="5857889" y="2285465"/>
            <a:ext cx="596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0" dirty="0">
                <a:solidFill>
                  <a:srgbClr val="FF0000"/>
                </a:solidFill>
              </a:rPr>
              <a:t>8</a:t>
            </a:r>
            <a:endParaRPr lang="zh-CN" altLang="en-US" sz="4000" b="0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285177" y="1812390"/>
            <a:ext cx="479425" cy="371475"/>
          </a:xfrm>
          <a:prstGeom prst="line">
            <a:avLst/>
          </a:prstGeom>
          <a:ln w="28575">
            <a:solidFill>
              <a:srgbClr val="E600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270889" y="2453740"/>
            <a:ext cx="477838" cy="371475"/>
          </a:xfrm>
          <a:prstGeom prst="line">
            <a:avLst/>
          </a:prstGeom>
          <a:ln w="28575">
            <a:solidFill>
              <a:srgbClr val="E600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7"/>
          <p:cNvGrpSpPr/>
          <p:nvPr/>
        </p:nvGrpSpPr>
        <p:grpSpPr bwMode="auto">
          <a:xfrm>
            <a:off x="9552002" y="1647290"/>
            <a:ext cx="779462" cy="1323975"/>
            <a:chOff x="7387540" y="871184"/>
            <a:chExt cx="639713" cy="1324565"/>
          </a:xfrm>
        </p:grpSpPr>
        <p:sp>
          <p:nvSpPr>
            <p:cNvPr id="13" name="矩形 17"/>
            <p:cNvSpPr>
              <a:spLocks noChangeArrowheads="1"/>
            </p:cNvSpPr>
            <p:nvPr/>
          </p:nvSpPr>
          <p:spPr bwMode="auto">
            <a:xfrm>
              <a:off x="7387540" y="871184"/>
              <a:ext cx="639713" cy="1324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4000" b="0">
                  <a:solidFill>
                    <a:schemeClr val="tx1"/>
                  </a:solidFill>
                </a:rPr>
                <a:t>1</a:t>
              </a:r>
            </a:p>
            <a:p>
              <a:pPr algn="ctr"/>
              <a:r>
                <a:rPr lang="en-US" altLang="zh-CN" sz="4000" b="0">
                  <a:solidFill>
                    <a:schemeClr val="tx1"/>
                  </a:solidFill>
                </a:rPr>
                <a:t>4</a:t>
              </a:r>
              <a:endParaRPr lang="zh-CN" altLang="en-US" sz="4000" b="0" baseline="30000">
                <a:solidFill>
                  <a:schemeClr val="tx1"/>
                </a:solidFill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7500890" y="1533466"/>
              <a:ext cx="413013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17"/>
          <p:cNvSpPr>
            <a:spLocks noChangeArrowheads="1"/>
          </p:cNvSpPr>
          <p:nvPr/>
        </p:nvSpPr>
        <p:spPr bwMode="auto">
          <a:xfrm>
            <a:off x="8917002" y="1950502"/>
            <a:ext cx="8175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4000" b="0">
                <a:solidFill>
                  <a:schemeClr val="tx1"/>
                </a:solidFill>
              </a:rPr>
              <a:t>=</a:t>
            </a:r>
            <a:endParaRPr lang="zh-CN" altLang="en-US" sz="4000" b="0">
              <a:solidFill>
                <a:schemeClr val="tx1"/>
              </a:solidFill>
            </a:endParaRPr>
          </a:p>
        </p:txBody>
      </p:sp>
      <p:sp>
        <p:nvSpPr>
          <p:cNvPr id="52" name="矩形 17"/>
          <p:cNvSpPr>
            <a:spLocks noChangeArrowheads="1"/>
          </p:cNvSpPr>
          <p:nvPr/>
        </p:nvSpPr>
        <p:spPr bwMode="auto">
          <a:xfrm>
            <a:off x="8301052" y="1169452"/>
            <a:ext cx="6683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0">
                <a:solidFill>
                  <a:schemeClr val="tx1"/>
                </a:solidFill>
              </a:rPr>
              <a:t>1</a:t>
            </a:r>
            <a:endParaRPr lang="zh-CN" altLang="en-US" sz="4000" b="0" baseline="30000">
              <a:solidFill>
                <a:schemeClr val="tx1"/>
              </a:solidFill>
            </a:endParaRPr>
          </a:p>
        </p:txBody>
      </p:sp>
      <p:sp>
        <p:nvSpPr>
          <p:cNvPr id="53" name="矩形 17"/>
          <p:cNvSpPr>
            <a:spLocks noChangeArrowheads="1"/>
          </p:cNvSpPr>
          <p:nvPr/>
        </p:nvSpPr>
        <p:spPr bwMode="auto">
          <a:xfrm>
            <a:off x="8318514" y="2741077"/>
            <a:ext cx="6683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0">
                <a:solidFill>
                  <a:schemeClr val="tx1"/>
                </a:solidFill>
              </a:rPr>
              <a:t>4</a:t>
            </a:r>
            <a:endParaRPr lang="zh-CN" altLang="en-US" sz="4000" b="0" baseline="30000">
              <a:solidFill>
                <a:schemeClr val="tx1"/>
              </a:solidFill>
            </a:endParaRPr>
          </a:p>
        </p:txBody>
      </p:sp>
      <p:sp>
        <p:nvSpPr>
          <p:cNvPr id="54" name="矩形 17"/>
          <p:cNvSpPr>
            <a:spLocks noChangeArrowheads="1"/>
          </p:cNvSpPr>
          <p:nvPr/>
        </p:nvSpPr>
        <p:spPr bwMode="auto">
          <a:xfrm>
            <a:off x="7226314" y="1950502"/>
            <a:ext cx="8175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4000" b="0">
                <a:solidFill>
                  <a:schemeClr val="tx1"/>
                </a:solidFill>
              </a:rPr>
              <a:t>=</a:t>
            </a:r>
            <a:endParaRPr lang="zh-CN" altLang="en-US" sz="4000" b="0">
              <a:solidFill>
                <a:schemeClr val="tx1"/>
              </a:solidFill>
            </a:endParaRPr>
          </a:p>
        </p:txBody>
      </p:sp>
      <p:sp>
        <p:nvSpPr>
          <p:cNvPr id="55" name="矩形 17"/>
          <p:cNvSpPr>
            <a:spLocks noChangeArrowheads="1"/>
          </p:cNvSpPr>
          <p:nvPr/>
        </p:nvSpPr>
        <p:spPr bwMode="auto">
          <a:xfrm>
            <a:off x="5105414" y="1644115"/>
            <a:ext cx="596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0">
                <a:solidFill>
                  <a:srgbClr val="FF0000"/>
                </a:solidFill>
              </a:rPr>
              <a:t>3</a:t>
            </a:r>
            <a:endParaRPr lang="zh-CN" altLang="en-US" sz="4000" b="0">
              <a:solidFill>
                <a:srgbClr val="FF0000"/>
              </a:solidFill>
            </a:endParaRPr>
          </a:p>
        </p:txBody>
      </p:sp>
      <p:sp>
        <p:nvSpPr>
          <p:cNvPr id="56" name="矩形 17"/>
          <p:cNvSpPr>
            <a:spLocks noChangeArrowheads="1"/>
          </p:cNvSpPr>
          <p:nvPr/>
        </p:nvSpPr>
        <p:spPr bwMode="auto">
          <a:xfrm>
            <a:off x="6581789" y="1644115"/>
            <a:ext cx="596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0">
                <a:solidFill>
                  <a:srgbClr val="FF0000"/>
                </a:solidFill>
              </a:rPr>
              <a:t>1</a:t>
            </a:r>
            <a:endParaRPr lang="zh-CN" altLang="en-US" sz="4000" b="0">
              <a:solidFill>
                <a:srgbClr val="FF0000"/>
              </a:solidFill>
            </a:endParaRPr>
          </a:p>
        </p:txBody>
      </p:sp>
      <p:sp>
        <p:nvSpPr>
          <p:cNvPr id="57" name="矩形 17"/>
          <p:cNvSpPr>
            <a:spLocks noChangeArrowheads="1"/>
          </p:cNvSpPr>
          <p:nvPr/>
        </p:nvSpPr>
        <p:spPr bwMode="auto">
          <a:xfrm>
            <a:off x="8299464" y="2261652"/>
            <a:ext cx="5953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0">
                <a:solidFill>
                  <a:schemeClr val="tx1"/>
                </a:solidFill>
              </a:rPr>
              <a:t>8</a:t>
            </a:r>
            <a:endParaRPr lang="zh-CN" altLang="en-US" sz="4000" b="0">
              <a:solidFill>
                <a:schemeClr val="tx1"/>
              </a:solidFill>
            </a:endParaRPr>
          </a:p>
        </p:txBody>
      </p:sp>
      <p:sp>
        <p:nvSpPr>
          <p:cNvPr id="58" name="矩形 17"/>
          <p:cNvSpPr>
            <a:spLocks noChangeArrowheads="1"/>
          </p:cNvSpPr>
          <p:nvPr/>
        </p:nvSpPr>
        <p:spPr bwMode="auto">
          <a:xfrm>
            <a:off x="8280414" y="1634590"/>
            <a:ext cx="5953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0">
                <a:solidFill>
                  <a:schemeClr val="tx1"/>
                </a:solidFill>
              </a:rPr>
              <a:t>2</a:t>
            </a:r>
            <a:endParaRPr lang="zh-CN" altLang="en-US" sz="4000" b="0">
              <a:solidFill>
                <a:schemeClr val="tx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516380" y="3829050"/>
            <a:ext cx="8223250" cy="1983740"/>
            <a:chOff x="2530" y="7906"/>
            <a:chExt cx="12950" cy="3124"/>
          </a:xfrm>
        </p:grpSpPr>
        <p:sp>
          <p:nvSpPr>
            <p:cNvPr id="17" name="圆角矩形标注 16"/>
            <p:cNvSpPr/>
            <p:nvPr/>
          </p:nvSpPr>
          <p:spPr bwMode="auto">
            <a:xfrm>
              <a:off x="5227" y="8203"/>
              <a:ext cx="10253" cy="1656"/>
            </a:xfrm>
            <a:prstGeom prst="wedgeRoundRectCallout">
              <a:avLst>
                <a:gd name="adj1" fmla="val -54057"/>
                <a:gd name="adj2" fmla="val 43382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2800" dirty="0"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结合上面的问题，再想想整数加、减法的含义，你能说出分数加减法的含义吗？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181" r="83139"/>
            <a:stretch>
              <a:fillRect/>
            </a:stretch>
          </p:blipFill>
          <p:spPr>
            <a:xfrm>
              <a:off x="2530" y="7906"/>
              <a:ext cx="2317" cy="3124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52" grpId="0"/>
      <p:bldP spid="53" grpId="0"/>
      <p:bldP spid="55" grpId="0"/>
      <p:bldP spid="56" grpId="0"/>
      <p:bldP spid="57" grpId="0"/>
      <p:bldP spid="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9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0434" name="Rectangle 18"/>
          <p:cNvSpPr>
            <a:spLocks noChangeArrowheads="1"/>
          </p:cNvSpPr>
          <p:nvPr/>
        </p:nvSpPr>
        <p:spPr bwMode="auto">
          <a:xfrm>
            <a:off x="3068955" y="860426"/>
            <a:ext cx="3098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3200"/>
          </a:p>
        </p:txBody>
      </p:sp>
      <p:sp>
        <p:nvSpPr>
          <p:cNvPr id="10" name="前凸带形 9"/>
          <p:cNvSpPr/>
          <p:nvPr/>
        </p:nvSpPr>
        <p:spPr>
          <a:xfrm>
            <a:off x="404495" y="1392826"/>
            <a:ext cx="3312368" cy="792088"/>
          </a:xfrm>
          <a:prstGeom prst="ribbon">
            <a:avLst>
              <a:gd name="adj1" fmla="val 8223"/>
              <a:gd name="adj2" fmla="val 560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总结</a:t>
            </a:r>
          </a:p>
        </p:txBody>
      </p:sp>
      <p:sp>
        <p:nvSpPr>
          <p:cNvPr id="11" name="矩形 10"/>
          <p:cNvSpPr/>
          <p:nvPr/>
        </p:nvSpPr>
        <p:spPr>
          <a:xfrm>
            <a:off x="4076065" y="1443990"/>
            <a:ext cx="7355840" cy="15684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  <a:sym typeface="+mn-ea"/>
              </a:rPr>
              <a:t>分数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  <a:sym typeface="+mn-ea"/>
              </a:rPr>
              <a:t>减法的意义与整数减法的意义相同，是已知两个加数的和与其中一个加数，求另一个加数的运算。</a:t>
            </a:r>
            <a:endParaRPr lang="zh-CN" altLang="zh-CN" sz="3200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30612" y="3778101"/>
            <a:ext cx="7547927" cy="10763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  <a:sym typeface="+mn-ea"/>
              </a:rPr>
              <a:t>在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  <a:sym typeface="+mn-ea"/>
              </a:rPr>
              <a:t>计算同分母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  <a:sym typeface="+mn-ea"/>
              </a:rPr>
              <a:t>分数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  <a:sym typeface="+mn-ea"/>
              </a:rPr>
              <a:t>减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  <a:sym typeface="+mn-ea"/>
              </a:rPr>
              <a:t>法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  <a:sym typeface="+mn-ea"/>
              </a:rPr>
              <a:t>时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  <a:sym typeface="+mn-ea"/>
              </a:rPr>
              <a:t>分母不变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  <a:sym typeface="+mn-ea"/>
              </a:rPr>
              <a:t>只把分子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  <a:sym typeface="+mn-ea"/>
              </a:rPr>
              <a:t>相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  <a:sym typeface="+mn-ea"/>
              </a:rPr>
              <a:t>减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30980" y="5576570"/>
            <a:ext cx="7546975" cy="5835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2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  <a:sym typeface="+mn-ea"/>
              </a:rPr>
              <a:t>计算结果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  <a:sym typeface="+mn-ea"/>
              </a:rPr>
              <a:t>能约分的要约成最简分数。</a:t>
            </a:r>
            <a:endParaRPr lang="zh-CN" altLang="zh-CN" sz="3200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76094" y="809136"/>
            <a:ext cx="3434080" cy="5835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l"/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分数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减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法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的含义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76094" y="3137134"/>
            <a:ext cx="5466080" cy="5835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同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分母分数减法的计算方法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42835" y="4910157"/>
            <a:ext cx="2214880" cy="5835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3.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注意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事项</a:t>
            </a:r>
            <a:endParaRPr lang="zh-CN" altLang="en-US" sz="3200" dirty="0">
              <a:latin typeface="+mn-ea"/>
              <a:ea typeface="+mn-ea"/>
            </a:endParaRPr>
          </a:p>
        </p:txBody>
      </p:sp>
      <p:pic>
        <p:nvPicPr>
          <p:cNvPr id="25" name="图片 47" descr="小绿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866775" y="3634740"/>
            <a:ext cx="2693035" cy="25615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1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20" name="图片 18" descr="图片8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" name="图片 19" descr="xzgj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9" name="图片 17" descr="xkdr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Box 14"/>
          <p:cNvSpPr txBox="1"/>
          <p:nvPr/>
        </p:nvSpPr>
        <p:spPr>
          <a:xfrm>
            <a:off x="3255354" y="1117864"/>
            <a:ext cx="4833259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计算</a:t>
            </a:r>
          </a:p>
        </p:txBody>
      </p:sp>
      <p:sp>
        <p:nvSpPr>
          <p:cNvPr id="14" name="TextBox 16"/>
          <p:cNvSpPr txBox="1"/>
          <p:nvPr/>
        </p:nvSpPr>
        <p:spPr>
          <a:xfrm>
            <a:off x="3589075" y="216885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6" name="TextBox 17"/>
          <p:cNvSpPr txBox="1"/>
          <p:nvPr/>
        </p:nvSpPr>
        <p:spPr>
          <a:xfrm>
            <a:off x="3589075" y="257432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589075" y="2675982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16"/>
          <p:cNvSpPr txBox="1"/>
          <p:nvPr/>
        </p:nvSpPr>
        <p:spPr>
          <a:xfrm>
            <a:off x="3946265" y="237159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-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1" name="TextBox 16"/>
          <p:cNvSpPr txBox="1"/>
          <p:nvPr/>
        </p:nvSpPr>
        <p:spPr>
          <a:xfrm>
            <a:off x="4357482" y="215792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3" name="TextBox 17"/>
          <p:cNvSpPr txBox="1"/>
          <p:nvPr/>
        </p:nvSpPr>
        <p:spPr>
          <a:xfrm>
            <a:off x="4357482" y="256339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4357482" y="2665049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16"/>
          <p:cNvSpPr txBox="1"/>
          <p:nvPr/>
        </p:nvSpPr>
        <p:spPr>
          <a:xfrm>
            <a:off x="5868949" y="214787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4" name="TextBox 17"/>
          <p:cNvSpPr txBox="1"/>
          <p:nvPr/>
        </p:nvSpPr>
        <p:spPr>
          <a:xfrm>
            <a:off x="5784357" y="255574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5821323" y="2665104"/>
            <a:ext cx="429198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16"/>
          <p:cNvSpPr txBox="1"/>
          <p:nvPr/>
        </p:nvSpPr>
        <p:spPr>
          <a:xfrm>
            <a:off x="6250521" y="235923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-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7" name="TextBox 16"/>
          <p:cNvSpPr txBox="1"/>
          <p:nvPr/>
        </p:nvSpPr>
        <p:spPr>
          <a:xfrm>
            <a:off x="6685419" y="214556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8" name="TextBox 17"/>
          <p:cNvSpPr txBox="1"/>
          <p:nvPr/>
        </p:nvSpPr>
        <p:spPr>
          <a:xfrm>
            <a:off x="6592810" y="2551865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6661738" y="2652695"/>
            <a:ext cx="455729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16"/>
          <p:cNvSpPr txBox="1"/>
          <p:nvPr/>
        </p:nvSpPr>
        <p:spPr>
          <a:xfrm>
            <a:off x="8088613" y="214045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1" name="TextBox 17"/>
          <p:cNvSpPr txBox="1"/>
          <p:nvPr/>
        </p:nvSpPr>
        <p:spPr>
          <a:xfrm>
            <a:off x="8088613" y="254593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8088613" y="2647585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16"/>
          <p:cNvSpPr txBox="1"/>
          <p:nvPr/>
        </p:nvSpPr>
        <p:spPr>
          <a:xfrm>
            <a:off x="8445803" y="234319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-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4" name="TextBox 16"/>
          <p:cNvSpPr txBox="1"/>
          <p:nvPr/>
        </p:nvSpPr>
        <p:spPr>
          <a:xfrm>
            <a:off x="8857020" y="212952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5" name="TextBox 17"/>
          <p:cNvSpPr txBox="1"/>
          <p:nvPr/>
        </p:nvSpPr>
        <p:spPr>
          <a:xfrm>
            <a:off x="8857020" y="253499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8857020" y="2636652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16"/>
          <p:cNvSpPr txBox="1"/>
          <p:nvPr/>
        </p:nvSpPr>
        <p:spPr>
          <a:xfrm>
            <a:off x="10445358" y="2337926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8" name="TextBox 16"/>
          <p:cNvSpPr txBox="1"/>
          <p:nvPr/>
        </p:nvSpPr>
        <p:spPr>
          <a:xfrm>
            <a:off x="10715017" y="233084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-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9" name="TextBox 16"/>
          <p:cNvSpPr txBox="1"/>
          <p:nvPr/>
        </p:nvSpPr>
        <p:spPr>
          <a:xfrm>
            <a:off x="11126234" y="2117171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00" name="TextBox 17"/>
          <p:cNvSpPr txBox="1"/>
          <p:nvPr/>
        </p:nvSpPr>
        <p:spPr>
          <a:xfrm>
            <a:off x="11126234" y="252264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11126234" y="2624298"/>
            <a:ext cx="598241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矩形 101"/>
          <p:cNvSpPr/>
          <p:nvPr/>
        </p:nvSpPr>
        <p:spPr>
          <a:xfrm>
            <a:off x="3133346" y="356693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103" name="TextBox 46"/>
          <p:cNvSpPr txBox="1"/>
          <p:nvPr/>
        </p:nvSpPr>
        <p:spPr>
          <a:xfrm>
            <a:off x="3631001" y="3350907"/>
            <a:ext cx="7188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5-1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4" name="TextBox 50"/>
          <p:cNvSpPr txBox="1"/>
          <p:nvPr/>
        </p:nvSpPr>
        <p:spPr>
          <a:xfrm>
            <a:off x="3781418" y="37563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5" name="直接连接符 104"/>
          <p:cNvCxnSpPr/>
          <p:nvPr/>
        </p:nvCxnSpPr>
        <p:spPr>
          <a:xfrm>
            <a:off x="3565394" y="3858034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矩形 105"/>
          <p:cNvSpPr/>
          <p:nvPr/>
        </p:nvSpPr>
        <p:spPr>
          <a:xfrm>
            <a:off x="3157027" y="467133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107" name="TextBox 53"/>
          <p:cNvSpPr txBox="1"/>
          <p:nvPr/>
        </p:nvSpPr>
        <p:spPr>
          <a:xfrm>
            <a:off x="3556059" y="445531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8" name="TextBox 54"/>
          <p:cNvSpPr txBox="1"/>
          <p:nvPr/>
        </p:nvSpPr>
        <p:spPr>
          <a:xfrm>
            <a:off x="3556059" y="48607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9" name="直接连接符 108"/>
          <p:cNvCxnSpPr/>
          <p:nvPr/>
        </p:nvCxnSpPr>
        <p:spPr>
          <a:xfrm>
            <a:off x="3556058" y="4962438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矩形 109"/>
          <p:cNvSpPr/>
          <p:nvPr/>
        </p:nvSpPr>
        <p:spPr>
          <a:xfrm>
            <a:off x="3190043" y="558521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111" name="TextBox 53"/>
          <p:cNvSpPr txBox="1"/>
          <p:nvPr/>
        </p:nvSpPr>
        <p:spPr>
          <a:xfrm>
            <a:off x="3589075" y="536919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2" name="TextBox 54"/>
          <p:cNvSpPr txBox="1"/>
          <p:nvPr/>
        </p:nvSpPr>
        <p:spPr>
          <a:xfrm>
            <a:off x="3589075" y="57746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13" name="直接连接符 112"/>
          <p:cNvCxnSpPr/>
          <p:nvPr/>
        </p:nvCxnSpPr>
        <p:spPr>
          <a:xfrm>
            <a:off x="3589074" y="5876322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521702" y="350399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115" name="TextBox 46"/>
          <p:cNvSpPr txBox="1"/>
          <p:nvPr/>
        </p:nvSpPr>
        <p:spPr>
          <a:xfrm>
            <a:off x="6019357" y="3287968"/>
            <a:ext cx="7264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7-1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6" name="TextBox 50"/>
          <p:cNvSpPr txBox="1"/>
          <p:nvPr/>
        </p:nvSpPr>
        <p:spPr>
          <a:xfrm>
            <a:off x="6074681" y="371233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17" name="直接连接符 116"/>
          <p:cNvCxnSpPr/>
          <p:nvPr/>
        </p:nvCxnSpPr>
        <p:spPr>
          <a:xfrm>
            <a:off x="5953750" y="3795095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矩形 117"/>
          <p:cNvSpPr/>
          <p:nvPr/>
        </p:nvSpPr>
        <p:spPr>
          <a:xfrm>
            <a:off x="5545383" y="460839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119" name="TextBox 53"/>
          <p:cNvSpPr txBox="1"/>
          <p:nvPr/>
        </p:nvSpPr>
        <p:spPr>
          <a:xfrm>
            <a:off x="6048610" y="44114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0" name="TextBox 54"/>
          <p:cNvSpPr txBox="1"/>
          <p:nvPr/>
        </p:nvSpPr>
        <p:spPr>
          <a:xfrm>
            <a:off x="5944415" y="47978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21" name="直接连接符 120"/>
          <p:cNvCxnSpPr/>
          <p:nvPr/>
        </p:nvCxnSpPr>
        <p:spPr>
          <a:xfrm>
            <a:off x="5944414" y="4899499"/>
            <a:ext cx="6014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矩形 121"/>
          <p:cNvSpPr/>
          <p:nvPr/>
        </p:nvSpPr>
        <p:spPr>
          <a:xfrm>
            <a:off x="5578399" y="552228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123" name="TextBox 53"/>
          <p:cNvSpPr txBox="1"/>
          <p:nvPr/>
        </p:nvSpPr>
        <p:spPr>
          <a:xfrm>
            <a:off x="5977431" y="53062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4" name="TextBox 54"/>
          <p:cNvSpPr txBox="1"/>
          <p:nvPr/>
        </p:nvSpPr>
        <p:spPr>
          <a:xfrm>
            <a:off x="5977431" y="57117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25" name="直接连接符 124"/>
          <p:cNvCxnSpPr/>
          <p:nvPr/>
        </p:nvCxnSpPr>
        <p:spPr>
          <a:xfrm>
            <a:off x="5977430" y="581338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矩形 125"/>
          <p:cNvSpPr/>
          <p:nvPr/>
        </p:nvSpPr>
        <p:spPr>
          <a:xfrm>
            <a:off x="7781670" y="335440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127" name="TextBox 46"/>
          <p:cNvSpPr txBox="1"/>
          <p:nvPr/>
        </p:nvSpPr>
        <p:spPr>
          <a:xfrm>
            <a:off x="8279325" y="3138381"/>
            <a:ext cx="7264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7-2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8" name="TextBox 50"/>
          <p:cNvSpPr txBox="1"/>
          <p:nvPr/>
        </p:nvSpPr>
        <p:spPr>
          <a:xfrm>
            <a:off x="8429742" y="354385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29" name="直接连接符 128"/>
          <p:cNvCxnSpPr/>
          <p:nvPr/>
        </p:nvCxnSpPr>
        <p:spPr>
          <a:xfrm>
            <a:off x="8213718" y="3645508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129"/>
          <p:cNvSpPr/>
          <p:nvPr/>
        </p:nvSpPr>
        <p:spPr>
          <a:xfrm>
            <a:off x="7805351" y="445880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131" name="TextBox 53"/>
          <p:cNvSpPr txBox="1"/>
          <p:nvPr/>
        </p:nvSpPr>
        <p:spPr>
          <a:xfrm>
            <a:off x="8204383" y="42427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2" name="TextBox 54"/>
          <p:cNvSpPr txBox="1"/>
          <p:nvPr/>
        </p:nvSpPr>
        <p:spPr>
          <a:xfrm>
            <a:off x="8204383" y="464825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33" name="直接连接符 132"/>
          <p:cNvCxnSpPr/>
          <p:nvPr/>
        </p:nvCxnSpPr>
        <p:spPr>
          <a:xfrm>
            <a:off x="8204382" y="4749912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矩形 133"/>
          <p:cNvSpPr/>
          <p:nvPr/>
        </p:nvSpPr>
        <p:spPr>
          <a:xfrm>
            <a:off x="10202778" y="332447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135" name="TextBox 53"/>
          <p:cNvSpPr txBox="1"/>
          <p:nvPr/>
        </p:nvSpPr>
        <p:spPr>
          <a:xfrm>
            <a:off x="10590439" y="312756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6" name="TextBox 54"/>
          <p:cNvSpPr txBox="1"/>
          <p:nvPr/>
        </p:nvSpPr>
        <p:spPr>
          <a:xfrm>
            <a:off x="10601810" y="351392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37" name="直接连接符 136"/>
          <p:cNvCxnSpPr/>
          <p:nvPr/>
        </p:nvCxnSpPr>
        <p:spPr>
          <a:xfrm>
            <a:off x="10601809" y="3615581"/>
            <a:ext cx="60144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3" grpId="0"/>
      <p:bldP spid="104" grpId="0"/>
      <p:bldP spid="106" grpId="0"/>
      <p:bldP spid="107" grpId="0"/>
      <p:bldP spid="108" grpId="0"/>
      <p:bldP spid="110" grpId="0"/>
      <p:bldP spid="111" grpId="0"/>
      <p:bldP spid="112" grpId="0"/>
      <p:bldP spid="114" grpId="0"/>
      <p:bldP spid="115" grpId="0"/>
      <p:bldP spid="116" grpId="0"/>
      <p:bldP spid="118" grpId="0"/>
      <p:bldP spid="119" grpId="0"/>
      <p:bldP spid="120" grpId="0"/>
      <p:bldP spid="122" grpId="0"/>
      <p:bldP spid="123" grpId="0"/>
      <p:bldP spid="124" grpId="0"/>
      <p:bldP spid="126" grpId="0"/>
      <p:bldP spid="127" grpId="0"/>
      <p:bldP spid="128" grpId="0"/>
      <p:bldP spid="130" grpId="0"/>
      <p:bldP spid="131" grpId="0"/>
      <p:bldP spid="132" grpId="0"/>
      <p:bldP spid="134" grpId="0"/>
      <p:bldP spid="135" grpId="0"/>
      <p:bldP spid="1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18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190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1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89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0" name="组合 29"/>
          <p:cNvGrpSpPr/>
          <p:nvPr/>
        </p:nvGrpSpPr>
        <p:grpSpPr bwMode="auto">
          <a:xfrm>
            <a:off x="1051063" y="1064677"/>
            <a:ext cx="6434138" cy="2222500"/>
            <a:chOff x="1236841" y="170932"/>
            <a:chExt cx="6433351" cy="2222361"/>
          </a:xfrm>
        </p:grpSpPr>
        <p:grpSp>
          <p:nvGrpSpPr>
            <p:cNvPr id="31" name="组合 40"/>
            <p:cNvGrpSpPr/>
            <p:nvPr/>
          </p:nvGrpSpPr>
          <p:grpSpPr bwMode="auto">
            <a:xfrm>
              <a:off x="1236841" y="668103"/>
              <a:ext cx="2597770" cy="1323975"/>
              <a:chOff x="3303977" y="3381265"/>
              <a:chExt cx="2597069" cy="1324537"/>
            </a:xfrm>
          </p:grpSpPr>
          <p:grpSp>
            <p:nvGrpSpPr>
              <p:cNvPr id="2" name="组合 17"/>
              <p:cNvGrpSpPr/>
              <p:nvPr/>
            </p:nvGrpSpPr>
            <p:grpSpPr bwMode="auto">
              <a:xfrm>
                <a:off x="4484626" y="3381265"/>
                <a:ext cx="779371" cy="1324537"/>
                <a:chOff x="7387540" y="871184"/>
                <a:chExt cx="639713" cy="1324565"/>
              </a:xfrm>
            </p:grpSpPr>
            <p:sp>
              <p:nvSpPr>
                <p:cNvPr id="3" name="矩形 17"/>
                <p:cNvSpPr>
                  <a:spLocks noChangeArrowheads="1"/>
                </p:cNvSpPr>
                <p:nvPr/>
              </p:nvSpPr>
              <p:spPr bwMode="auto">
                <a:xfrm>
                  <a:off x="7387540" y="871184"/>
                  <a:ext cx="639713" cy="13245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4000" b="0">
                      <a:solidFill>
                        <a:schemeClr val="tx1"/>
                      </a:solidFill>
                    </a:rPr>
                    <a:t>1</a:t>
                  </a:r>
                </a:p>
                <a:p>
                  <a:pPr algn="ctr"/>
                  <a:r>
                    <a:rPr lang="en-US" altLang="zh-CN" sz="4000" b="0">
                      <a:solidFill>
                        <a:schemeClr val="tx1"/>
                      </a:solidFill>
                    </a:rPr>
                    <a:t>8</a:t>
                  </a:r>
                  <a:endParaRPr lang="zh-CN" altLang="en-US" sz="4000" b="0" baseline="3000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4" name="直接连接符 3"/>
                <p:cNvCxnSpPr/>
                <p:nvPr/>
              </p:nvCxnSpPr>
              <p:spPr>
                <a:xfrm>
                  <a:off x="7500850" y="1533110"/>
                  <a:ext cx="412898" cy="0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" name="组合 20"/>
              <p:cNvGrpSpPr/>
              <p:nvPr/>
            </p:nvGrpSpPr>
            <p:grpSpPr bwMode="auto">
              <a:xfrm>
                <a:off x="3303977" y="3381265"/>
                <a:ext cx="2597069" cy="1324537"/>
                <a:chOff x="7851972" y="871184"/>
                <a:chExt cx="2131679" cy="1324565"/>
              </a:xfrm>
            </p:grpSpPr>
            <p:sp>
              <p:nvSpPr>
                <p:cNvPr id="6" name="矩形 17"/>
                <p:cNvSpPr>
                  <a:spLocks noChangeArrowheads="1"/>
                </p:cNvSpPr>
                <p:nvPr/>
              </p:nvSpPr>
              <p:spPr bwMode="auto">
                <a:xfrm>
                  <a:off x="7851972" y="871184"/>
                  <a:ext cx="667195" cy="13245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4000" b="0">
                      <a:solidFill>
                        <a:schemeClr val="tx1"/>
                      </a:solidFill>
                    </a:rPr>
                    <a:t>3</a:t>
                  </a:r>
                </a:p>
                <a:p>
                  <a:pPr algn="ctr"/>
                  <a:r>
                    <a:rPr lang="en-US" altLang="zh-CN" sz="4000" b="0">
                      <a:solidFill>
                        <a:schemeClr val="tx1"/>
                      </a:solidFill>
                    </a:rPr>
                    <a:t>8</a:t>
                  </a:r>
                  <a:endParaRPr lang="zh-CN" altLang="en-US" sz="4000" b="0" baseline="3000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7" name="直接连接符 6"/>
                <p:cNvCxnSpPr/>
                <p:nvPr/>
              </p:nvCxnSpPr>
              <p:spPr>
                <a:xfrm>
                  <a:off x="7979618" y="1533110"/>
                  <a:ext cx="412897" cy="0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" name="矩形 17"/>
                <p:cNvSpPr>
                  <a:spLocks noChangeArrowheads="1"/>
                </p:cNvSpPr>
                <p:nvPr/>
              </p:nvSpPr>
              <p:spPr bwMode="auto">
                <a:xfrm>
                  <a:off x="8331166" y="1185469"/>
                  <a:ext cx="671374" cy="7084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4000" b="0">
                      <a:solidFill>
                        <a:schemeClr val="tx1"/>
                      </a:solidFill>
                    </a:rPr>
                    <a:t>+</a:t>
                  </a:r>
                  <a:endParaRPr lang="zh-CN" altLang="en-US" sz="40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矩形 17"/>
                <p:cNvSpPr>
                  <a:spLocks noChangeArrowheads="1"/>
                </p:cNvSpPr>
                <p:nvPr/>
              </p:nvSpPr>
              <p:spPr bwMode="auto">
                <a:xfrm>
                  <a:off x="9312277" y="1169693"/>
                  <a:ext cx="671374" cy="7082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4000" b="0">
                      <a:solidFill>
                        <a:schemeClr val="tx1"/>
                      </a:solidFill>
                    </a:rPr>
                    <a:t>=</a:t>
                  </a:r>
                  <a:endParaRPr lang="zh-CN" altLang="en-US" sz="4000" b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2" name="组合 17"/>
            <p:cNvGrpSpPr/>
            <p:nvPr/>
          </p:nvGrpSpPr>
          <p:grpSpPr bwMode="auto">
            <a:xfrm>
              <a:off x="5671531" y="649052"/>
              <a:ext cx="779461" cy="1323975"/>
              <a:chOff x="7387540" y="871184"/>
              <a:chExt cx="639713" cy="1324565"/>
            </a:xfrm>
          </p:grpSpPr>
          <p:sp>
            <p:nvSpPr>
              <p:cNvPr id="11" name="矩形 17"/>
              <p:cNvSpPr>
                <a:spLocks noChangeArrowheads="1"/>
              </p:cNvSpPr>
              <p:nvPr/>
            </p:nvSpPr>
            <p:spPr bwMode="auto">
              <a:xfrm>
                <a:off x="7387540" y="871184"/>
                <a:ext cx="639713" cy="1324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4000" b="0">
                    <a:solidFill>
                      <a:schemeClr val="tx1"/>
                    </a:solidFill>
                  </a:rPr>
                  <a:t>4</a:t>
                </a:r>
              </a:p>
              <a:p>
                <a:pPr algn="ctr"/>
                <a:r>
                  <a:rPr lang="en-US" altLang="zh-CN" sz="4000" b="0">
                    <a:solidFill>
                      <a:schemeClr val="tx1"/>
                    </a:solidFill>
                  </a:rPr>
                  <a:t>8</a:t>
                </a:r>
                <a:endParaRPr lang="zh-CN" altLang="en-US" sz="4000" b="0" baseline="3000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>
                <a:off x="7501076" y="1533112"/>
                <a:ext cx="412962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17"/>
            <p:cNvGrpSpPr/>
            <p:nvPr/>
          </p:nvGrpSpPr>
          <p:grpSpPr bwMode="auto">
            <a:xfrm>
              <a:off x="3780826" y="1287227"/>
              <a:ext cx="1296000" cy="707886"/>
              <a:chOff x="7422715" y="1519156"/>
              <a:chExt cx="1063641" cy="708201"/>
            </a:xfrm>
          </p:grpSpPr>
          <p:sp>
            <p:nvSpPr>
              <p:cNvPr id="21" name="矩形 17"/>
              <p:cNvSpPr>
                <a:spLocks noChangeArrowheads="1"/>
              </p:cNvSpPr>
              <p:nvPr/>
            </p:nvSpPr>
            <p:spPr bwMode="auto">
              <a:xfrm>
                <a:off x="7637700" y="1519156"/>
                <a:ext cx="639713" cy="708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4000" b="0">
                    <a:solidFill>
                      <a:schemeClr val="tx1"/>
                    </a:solidFill>
                  </a:rPr>
                  <a:t>8</a:t>
                </a:r>
                <a:endParaRPr lang="zh-CN" altLang="en-US" sz="4000" b="0" baseline="3000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7423098" y="1552154"/>
                <a:ext cx="1063018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矩形 17"/>
            <p:cNvSpPr>
              <a:spLocks noChangeArrowheads="1"/>
            </p:cNvSpPr>
            <p:nvPr/>
          </p:nvSpPr>
          <p:spPr bwMode="auto">
            <a:xfrm>
              <a:off x="3790349" y="631520"/>
              <a:ext cx="136603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4000" b="0">
                  <a:solidFill>
                    <a:schemeClr val="tx1"/>
                  </a:solidFill>
                </a:rPr>
                <a:t>3 + 1</a:t>
              </a:r>
              <a:endParaRPr lang="zh-CN" altLang="en-US" sz="4000" b="0" baseline="30000">
                <a:solidFill>
                  <a:schemeClr val="tx1"/>
                </a:solidFill>
              </a:endParaRPr>
            </a:p>
          </p:txBody>
        </p:sp>
        <p:sp>
          <p:nvSpPr>
            <p:cNvPr id="24" name="矩形 17"/>
            <p:cNvSpPr>
              <a:spLocks noChangeArrowheads="1"/>
            </p:cNvSpPr>
            <p:nvPr/>
          </p:nvSpPr>
          <p:spPr bwMode="auto">
            <a:xfrm>
              <a:off x="5035140" y="952334"/>
              <a:ext cx="81817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4000" b="0">
                  <a:solidFill>
                    <a:schemeClr val="tx1"/>
                  </a:solidFill>
                </a:rPr>
                <a:t>=</a:t>
              </a:r>
              <a:endParaRPr lang="zh-CN" altLang="en-US" sz="4000" b="0">
                <a:solidFill>
                  <a:schemeClr val="tx1"/>
                </a:solidFill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5824155" y="785257"/>
              <a:ext cx="479366" cy="371452"/>
            </a:xfrm>
            <a:prstGeom prst="line">
              <a:avLst/>
            </a:prstGeom>
            <a:ln w="28575">
              <a:solidFill>
                <a:srgbClr val="E60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5809870" y="1426566"/>
              <a:ext cx="477779" cy="371452"/>
            </a:xfrm>
            <a:prstGeom prst="line">
              <a:avLst/>
            </a:prstGeom>
            <a:ln w="28575">
              <a:solidFill>
                <a:srgbClr val="E60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矩形 191"/>
            <p:cNvSpPr/>
            <p:nvPr/>
          </p:nvSpPr>
          <p:spPr>
            <a:xfrm>
              <a:off x="3633673" y="640803"/>
              <a:ext cx="1588894" cy="1333417"/>
            </a:xfrm>
            <a:prstGeom prst="rect">
              <a:avLst/>
            </a:prstGeom>
            <a:noFill/>
            <a:ln>
              <a:solidFill>
                <a:srgbClr val="E6008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0">
                <a:solidFill>
                  <a:schemeClr val="tx1"/>
                </a:solidFill>
              </a:endParaRPr>
            </a:p>
          </p:txBody>
        </p:sp>
        <p:grpSp>
          <p:nvGrpSpPr>
            <p:cNvPr id="193" name="组合 17"/>
            <p:cNvGrpSpPr/>
            <p:nvPr/>
          </p:nvGrpSpPr>
          <p:grpSpPr bwMode="auto">
            <a:xfrm>
              <a:off x="6890731" y="653606"/>
              <a:ext cx="779461" cy="1323975"/>
              <a:chOff x="7387540" y="871184"/>
              <a:chExt cx="639713" cy="1324565"/>
            </a:xfrm>
          </p:grpSpPr>
          <p:sp>
            <p:nvSpPr>
              <p:cNvPr id="194" name="矩形 17"/>
              <p:cNvSpPr>
                <a:spLocks noChangeArrowheads="1"/>
              </p:cNvSpPr>
              <p:nvPr/>
            </p:nvSpPr>
            <p:spPr bwMode="auto">
              <a:xfrm>
                <a:off x="7387540" y="871184"/>
                <a:ext cx="639713" cy="1324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4000" b="0">
                    <a:solidFill>
                      <a:schemeClr val="tx1"/>
                    </a:solidFill>
                  </a:rPr>
                  <a:t>1</a:t>
                </a:r>
              </a:p>
              <a:p>
                <a:pPr algn="ctr"/>
                <a:r>
                  <a:rPr lang="en-US" altLang="zh-CN" sz="4000" b="0">
                    <a:solidFill>
                      <a:schemeClr val="tx1"/>
                    </a:solidFill>
                  </a:rPr>
                  <a:t>2</a:t>
                </a:r>
                <a:endParaRPr lang="zh-CN" altLang="en-US" sz="4000" b="0" baseline="3000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95" name="直接连接符 194"/>
              <p:cNvCxnSpPr/>
              <p:nvPr/>
            </p:nvCxnSpPr>
            <p:spPr>
              <a:xfrm>
                <a:off x="7500954" y="1533321"/>
                <a:ext cx="412962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6" name="矩形 17"/>
            <p:cNvSpPr>
              <a:spLocks noChangeArrowheads="1"/>
            </p:cNvSpPr>
            <p:nvPr/>
          </p:nvSpPr>
          <p:spPr bwMode="auto">
            <a:xfrm>
              <a:off x="6254340" y="956888"/>
              <a:ext cx="81817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4000" b="0">
                  <a:solidFill>
                    <a:schemeClr val="tx1"/>
                  </a:solidFill>
                </a:rPr>
                <a:t>=</a:t>
              </a:r>
              <a:endParaRPr lang="zh-CN" altLang="en-US" sz="4000" b="0">
                <a:solidFill>
                  <a:schemeClr val="tx1"/>
                </a:solidFill>
              </a:endParaRPr>
            </a:p>
          </p:txBody>
        </p:sp>
        <p:sp>
          <p:nvSpPr>
            <p:cNvPr id="197" name="矩形 17"/>
            <p:cNvSpPr>
              <a:spLocks noChangeArrowheads="1"/>
            </p:cNvSpPr>
            <p:nvPr/>
          </p:nvSpPr>
          <p:spPr bwMode="auto">
            <a:xfrm>
              <a:off x="5840309" y="170932"/>
              <a:ext cx="66830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4000" b="0">
                  <a:solidFill>
                    <a:schemeClr val="tx1"/>
                  </a:solidFill>
                </a:rPr>
                <a:t>1</a:t>
              </a:r>
              <a:endParaRPr lang="zh-CN" altLang="en-US" sz="4000" b="0" baseline="30000">
                <a:solidFill>
                  <a:schemeClr val="tx1"/>
                </a:solidFill>
              </a:endParaRPr>
            </a:p>
          </p:txBody>
        </p:sp>
        <p:sp>
          <p:nvSpPr>
            <p:cNvPr id="198" name="矩形 17"/>
            <p:cNvSpPr>
              <a:spLocks noChangeArrowheads="1"/>
            </p:cNvSpPr>
            <p:nvPr/>
          </p:nvSpPr>
          <p:spPr bwMode="auto">
            <a:xfrm>
              <a:off x="5857268" y="1685407"/>
              <a:ext cx="66830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4000" b="0">
                  <a:solidFill>
                    <a:schemeClr val="tx1"/>
                  </a:solidFill>
                </a:rPr>
                <a:t>2</a:t>
              </a:r>
              <a:endParaRPr lang="zh-CN" altLang="en-US" sz="4000" b="0" baseline="30000">
                <a:solidFill>
                  <a:schemeClr val="tx1"/>
                </a:solidFill>
              </a:endParaRPr>
            </a:p>
          </p:txBody>
        </p:sp>
      </p:grpSp>
      <p:grpSp>
        <p:nvGrpSpPr>
          <p:cNvPr id="199" name="组合 198"/>
          <p:cNvGrpSpPr/>
          <p:nvPr/>
        </p:nvGrpSpPr>
        <p:grpSpPr bwMode="auto">
          <a:xfrm>
            <a:off x="1054238" y="3023652"/>
            <a:ext cx="6434138" cy="2212975"/>
            <a:chOff x="1240204" y="2091716"/>
            <a:chExt cx="6433351" cy="2212836"/>
          </a:xfrm>
        </p:grpSpPr>
        <p:grpSp>
          <p:nvGrpSpPr>
            <p:cNvPr id="200" name="组合 40"/>
            <p:cNvGrpSpPr/>
            <p:nvPr/>
          </p:nvGrpSpPr>
          <p:grpSpPr bwMode="auto">
            <a:xfrm>
              <a:off x="1240204" y="2579362"/>
              <a:ext cx="2597770" cy="1323975"/>
              <a:chOff x="3303977" y="3381265"/>
              <a:chExt cx="2597069" cy="1324537"/>
            </a:xfrm>
          </p:grpSpPr>
          <p:grpSp>
            <p:nvGrpSpPr>
              <p:cNvPr id="201" name="组合 17"/>
              <p:cNvGrpSpPr/>
              <p:nvPr/>
            </p:nvGrpSpPr>
            <p:grpSpPr bwMode="auto">
              <a:xfrm>
                <a:off x="4484626" y="3381265"/>
                <a:ext cx="779371" cy="1324537"/>
                <a:chOff x="7387540" y="871184"/>
                <a:chExt cx="639713" cy="1324565"/>
              </a:xfrm>
            </p:grpSpPr>
            <p:sp>
              <p:nvSpPr>
                <p:cNvPr id="202" name="矩形 17"/>
                <p:cNvSpPr>
                  <a:spLocks noChangeArrowheads="1"/>
                </p:cNvSpPr>
                <p:nvPr/>
              </p:nvSpPr>
              <p:spPr bwMode="auto">
                <a:xfrm>
                  <a:off x="7387540" y="871184"/>
                  <a:ext cx="639713" cy="13245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4000" b="0">
                      <a:solidFill>
                        <a:schemeClr val="tx1"/>
                      </a:solidFill>
                    </a:rPr>
                    <a:t>1</a:t>
                  </a:r>
                </a:p>
                <a:p>
                  <a:pPr algn="ctr"/>
                  <a:r>
                    <a:rPr lang="en-US" altLang="zh-CN" sz="4000" b="0">
                      <a:solidFill>
                        <a:schemeClr val="tx1"/>
                      </a:solidFill>
                    </a:rPr>
                    <a:t>8</a:t>
                  </a:r>
                  <a:endParaRPr lang="zh-CN" altLang="en-US" sz="4000" b="0" baseline="3000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203" name="直接连接符 202"/>
                <p:cNvCxnSpPr/>
                <p:nvPr/>
              </p:nvCxnSpPr>
              <p:spPr>
                <a:xfrm>
                  <a:off x="7500850" y="1533110"/>
                  <a:ext cx="412898" cy="0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4" name="组合 20"/>
              <p:cNvGrpSpPr/>
              <p:nvPr/>
            </p:nvGrpSpPr>
            <p:grpSpPr bwMode="auto">
              <a:xfrm>
                <a:off x="3303977" y="3381265"/>
                <a:ext cx="2597069" cy="1324537"/>
                <a:chOff x="7851972" y="871184"/>
                <a:chExt cx="2131679" cy="1324565"/>
              </a:xfrm>
            </p:grpSpPr>
            <p:sp>
              <p:nvSpPr>
                <p:cNvPr id="205" name="矩形 17"/>
                <p:cNvSpPr>
                  <a:spLocks noChangeArrowheads="1"/>
                </p:cNvSpPr>
                <p:nvPr/>
              </p:nvSpPr>
              <p:spPr bwMode="auto">
                <a:xfrm>
                  <a:off x="7851972" y="871184"/>
                  <a:ext cx="667195" cy="13245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4000" b="0">
                      <a:solidFill>
                        <a:schemeClr val="tx1"/>
                      </a:solidFill>
                    </a:rPr>
                    <a:t>3</a:t>
                  </a:r>
                </a:p>
                <a:p>
                  <a:pPr algn="ctr"/>
                  <a:r>
                    <a:rPr lang="en-US" altLang="zh-CN" sz="4000" b="0">
                      <a:solidFill>
                        <a:schemeClr val="tx1"/>
                      </a:solidFill>
                    </a:rPr>
                    <a:t>8</a:t>
                  </a:r>
                  <a:endParaRPr lang="zh-CN" altLang="en-US" sz="4000" b="0" baseline="3000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206" name="直接连接符 205"/>
                <p:cNvCxnSpPr/>
                <p:nvPr/>
              </p:nvCxnSpPr>
              <p:spPr>
                <a:xfrm>
                  <a:off x="7979618" y="1533110"/>
                  <a:ext cx="412897" cy="0"/>
                </a:xfrm>
                <a:prstGeom prst="line">
                  <a:avLst/>
                </a:prstGeom>
                <a:ln w="349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7" name="矩形 17"/>
                <p:cNvSpPr>
                  <a:spLocks noChangeArrowheads="1"/>
                </p:cNvSpPr>
                <p:nvPr/>
              </p:nvSpPr>
              <p:spPr bwMode="auto">
                <a:xfrm>
                  <a:off x="8315534" y="1175940"/>
                  <a:ext cx="671374" cy="7082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zh-CN" altLang="en-US" sz="4000" b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anose="02010609030101010101" pitchFamily="49" charset="-122"/>
                    </a:rPr>
                    <a:t>－</a:t>
                  </a:r>
                  <a:endParaRPr lang="zh-CN" altLang="en-US" sz="4000" b="0">
                    <a:solidFill>
                      <a:schemeClr val="tx1"/>
                    </a:solidFill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208" name="矩形 17"/>
                <p:cNvSpPr>
                  <a:spLocks noChangeArrowheads="1"/>
                </p:cNvSpPr>
                <p:nvPr/>
              </p:nvSpPr>
              <p:spPr bwMode="auto">
                <a:xfrm>
                  <a:off x="9312277" y="1169693"/>
                  <a:ext cx="671374" cy="7082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4000" b="0">
                      <a:solidFill>
                        <a:schemeClr val="tx1"/>
                      </a:solidFill>
                    </a:rPr>
                    <a:t>=</a:t>
                  </a:r>
                  <a:endParaRPr lang="zh-CN" altLang="en-US" sz="4000" b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09" name="组合 17"/>
            <p:cNvGrpSpPr/>
            <p:nvPr/>
          </p:nvGrpSpPr>
          <p:grpSpPr bwMode="auto">
            <a:xfrm>
              <a:off x="5674894" y="2560311"/>
              <a:ext cx="779461" cy="1323975"/>
              <a:chOff x="7387540" y="871184"/>
              <a:chExt cx="639713" cy="1324565"/>
            </a:xfrm>
          </p:grpSpPr>
          <p:sp>
            <p:nvSpPr>
              <p:cNvPr id="210" name="矩形 17"/>
              <p:cNvSpPr>
                <a:spLocks noChangeArrowheads="1"/>
              </p:cNvSpPr>
              <p:nvPr/>
            </p:nvSpPr>
            <p:spPr bwMode="auto">
              <a:xfrm>
                <a:off x="7387540" y="871184"/>
                <a:ext cx="639713" cy="1324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4000" b="0">
                    <a:solidFill>
                      <a:schemeClr val="tx1"/>
                    </a:solidFill>
                  </a:rPr>
                  <a:t>2</a:t>
                </a:r>
              </a:p>
              <a:p>
                <a:pPr algn="ctr"/>
                <a:r>
                  <a:rPr lang="en-US" altLang="zh-CN" sz="4000" b="0">
                    <a:solidFill>
                      <a:schemeClr val="tx1"/>
                    </a:solidFill>
                  </a:rPr>
                  <a:t>8</a:t>
                </a:r>
                <a:endParaRPr lang="zh-CN" altLang="en-US" sz="4000" b="0" baseline="3000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11" name="直接连接符 210"/>
              <p:cNvCxnSpPr/>
              <p:nvPr/>
            </p:nvCxnSpPr>
            <p:spPr>
              <a:xfrm>
                <a:off x="7501076" y="1533113"/>
                <a:ext cx="412962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2" name="组合 17"/>
            <p:cNvGrpSpPr/>
            <p:nvPr/>
          </p:nvGrpSpPr>
          <p:grpSpPr bwMode="auto">
            <a:xfrm>
              <a:off x="3784189" y="3198486"/>
              <a:ext cx="1296000" cy="707886"/>
              <a:chOff x="7422715" y="1519156"/>
              <a:chExt cx="1063641" cy="708201"/>
            </a:xfrm>
          </p:grpSpPr>
          <p:sp>
            <p:nvSpPr>
              <p:cNvPr id="213" name="矩形 43"/>
              <p:cNvSpPr>
                <a:spLocks noChangeArrowheads="1"/>
              </p:cNvSpPr>
              <p:nvPr/>
            </p:nvSpPr>
            <p:spPr bwMode="auto">
              <a:xfrm>
                <a:off x="7637700" y="1519156"/>
                <a:ext cx="639713" cy="708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4000" b="0">
                    <a:solidFill>
                      <a:schemeClr val="tx1"/>
                    </a:solidFill>
                  </a:rPr>
                  <a:t>8</a:t>
                </a:r>
                <a:endParaRPr lang="zh-CN" altLang="en-US" sz="4000" b="0" baseline="3000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14" name="直接连接符 213"/>
              <p:cNvCxnSpPr/>
              <p:nvPr/>
            </p:nvCxnSpPr>
            <p:spPr>
              <a:xfrm>
                <a:off x="7423098" y="1552154"/>
                <a:ext cx="1063018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5" name="矩形 17"/>
            <p:cNvSpPr>
              <a:spLocks noChangeArrowheads="1"/>
            </p:cNvSpPr>
            <p:nvPr/>
          </p:nvSpPr>
          <p:spPr bwMode="auto">
            <a:xfrm>
              <a:off x="3822287" y="2542779"/>
              <a:ext cx="136603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4000" b="0">
                  <a:solidFill>
                    <a:schemeClr val="tx1"/>
                  </a:solidFill>
                </a:rPr>
                <a:t>3</a:t>
              </a:r>
              <a:r>
                <a:rPr lang="zh-CN" altLang="en-US" sz="4000" b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－</a:t>
              </a:r>
              <a:r>
                <a:rPr lang="en-US" altLang="zh-CN" sz="4000" b="0">
                  <a:solidFill>
                    <a:schemeClr val="tx1"/>
                  </a:solidFill>
                </a:rPr>
                <a:t>1</a:t>
              </a:r>
              <a:endParaRPr lang="zh-CN" altLang="en-US" sz="4000" b="0" baseline="30000">
                <a:solidFill>
                  <a:schemeClr val="tx1"/>
                </a:solidFill>
              </a:endParaRPr>
            </a:p>
          </p:txBody>
        </p:sp>
        <p:sp>
          <p:nvSpPr>
            <p:cNvPr id="216" name="矩形 17"/>
            <p:cNvSpPr>
              <a:spLocks noChangeArrowheads="1"/>
            </p:cNvSpPr>
            <p:nvPr/>
          </p:nvSpPr>
          <p:spPr bwMode="auto">
            <a:xfrm>
              <a:off x="5038503" y="2863593"/>
              <a:ext cx="81817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4000" b="0">
                  <a:solidFill>
                    <a:schemeClr val="tx1"/>
                  </a:solidFill>
                </a:rPr>
                <a:t>=</a:t>
              </a:r>
              <a:endParaRPr lang="zh-CN" altLang="en-US" sz="4000" b="0">
                <a:solidFill>
                  <a:schemeClr val="tx1"/>
                </a:solidFill>
              </a:endParaRPr>
            </a:p>
          </p:txBody>
        </p:sp>
        <p:cxnSp>
          <p:nvCxnSpPr>
            <p:cNvPr id="217" name="直接连接符 216"/>
            <p:cNvCxnSpPr/>
            <p:nvPr/>
          </p:nvCxnSpPr>
          <p:spPr>
            <a:xfrm>
              <a:off x="5827518" y="2696516"/>
              <a:ext cx="479366" cy="371452"/>
            </a:xfrm>
            <a:prstGeom prst="line">
              <a:avLst/>
            </a:prstGeom>
            <a:ln w="28575">
              <a:solidFill>
                <a:srgbClr val="E60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5813233" y="3337826"/>
              <a:ext cx="477779" cy="371452"/>
            </a:xfrm>
            <a:prstGeom prst="line">
              <a:avLst/>
            </a:prstGeom>
            <a:ln w="28575">
              <a:solidFill>
                <a:srgbClr val="E60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矩形 218"/>
            <p:cNvSpPr/>
            <p:nvPr/>
          </p:nvSpPr>
          <p:spPr>
            <a:xfrm>
              <a:off x="3637036" y="2552062"/>
              <a:ext cx="1588894" cy="1333416"/>
            </a:xfrm>
            <a:prstGeom prst="rect">
              <a:avLst/>
            </a:prstGeom>
            <a:noFill/>
            <a:ln>
              <a:solidFill>
                <a:srgbClr val="E6008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0">
                <a:solidFill>
                  <a:schemeClr val="tx1"/>
                </a:solidFill>
              </a:endParaRPr>
            </a:p>
          </p:txBody>
        </p:sp>
        <p:grpSp>
          <p:nvGrpSpPr>
            <p:cNvPr id="220" name="组合 17"/>
            <p:cNvGrpSpPr/>
            <p:nvPr/>
          </p:nvGrpSpPr>
          <p:grpSpPr bwMode="auto">
            <a:xfrm>
              <a:off x="6894094" y="2564865"/>
              <a:ext cx="779461" cy="1323975"/>
              <a:chOff x="7387540" y="871184"/>
              <a:chExt cx="639713" cy="1324565"/>
            </a:xfrm>
          </p:grpSpPr>
          <p:sp>
            <p:nvSpPr>
              <p:cNvPr id="221" name="矩形 17"/>
              <p:cNvSpPr>
                <a:spLocks noChangeArrowheads="1"/>
              </p:cNvSpPr>
              <p:nvPr/>
            </p:nvSpPr>
            <p:spPr bwMode="auto">
              <a:xfrm>
                <a:off x="7387540" y="871184"/>
                <a:ext cx="639713" cy="1324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4000" b="0">
                    <a:solidFill>
                      <a:schemeClr val="tx1"/>
                    </a:solidFill>
                  </a:rPr>
                  <a:t>1</a:t>
                </a:r>
              </a:p>
              <a:p>
                <a:pPr algn="ctr"/>
                <a:r>
                  <a:rPr lang="en-US" altLang="zh-CN" sz="4000" b="0">
                    <a:solidFill>
                      <a:schemeClr val="tx1"/>
                    </a:solidFill>
                  </a:rPr>
                  <a:t>4</a:t>
                </a:r>
                <a:endParaRPr lang="zh-CN" altLang="en-US" sz="4000" b="0" baseline="3000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22" name="直接连接符 221"/>
              <p:cNvCxnSpPr/>
              <p:nvPr/>
            </p:nvCxnSpPr>
            <p:spPr>
              <a:xfrm>
                <a:off x="7500954" y="1533321"/>
                <a:ext cx="412962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3" name="矩形 17"/>
            <p:cNvSpPr>
              <a:spLocks noChangeArrowheads="1"/>
            </p:cNvSpPr>
            <p:nvPr/>
          </p:nvSpPr>
          <p:spPr bwMode="auto">
            <a:xfrm>
              <a:off x="6257703" y="2868147"/>
              <a:ext cx="81817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4000" b="0">
                  <a:solidFill>
                    <a:schemeClr val="tx1"/>
                  </a:solidFill>
                </a:rPr>
                <a:t>=</a:t>
              </a:r>
              <a:endParaRPr lang="zh-CN" altLang="en-US" sz="4000" b="0">
                <a:solidFill>
                  <a:schemeClr val="tx1"/>
                </a:solidFill>
              </a:endParaRPr>
            </a:p>
          </p:txBody>
        </p:sp>
        <p:sp>
          <p:nvSpPr>
            <p:cNvPr id="224" name="矩形 17"/>
            <p:cNvSpPr>
              <a:spLocks noChangeArrowheads="1"/>
            </p:cNvSpPr>
            <p:nvPr/>
          </p:nvSpPr>
          <p:spPr bwMode="auto">
            <a:xfrm>
              <a:off x="5824622" y="2091716"/>
              <a:ext cx="66830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4000" b="0">
                  <a:solidFill>
                    <a:schemeClr val="tx1"/>
                  </a:solidFill>
                </a:rPr>
                <a:t>1</a:t>
              </a:r>
              <a:endParaRPr lang="zh-CN" altLang="en-US" sz="4000" b="0" baseline="30000">
                <a:solidFill>
                  <a:schemeClr val="tx1"/>
                </a:solidFill>
              </a:endParaRPr>
            </a:p>
          </p:txBody>
        </p:sp>
        <p:sp>
          <p:nvSpPr>
            <p:cNvPr id="225" name="矩形 17"/>
            <p:cNvSpPr>
              <a:spLocks noChangeArrowheads="1"/>
            </p:cNvSpPr>
            <p:nvPr/>
          </p:nvSpPr>
          <p:spPr bwMode="auto">
            <a:xfrm>
              <a:off x="5851106" y="3596666"/>
              <a:ext cx="66830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4000" b="0">
                  <a:solidFill>
                    <a:schemeClr val="tx1"/>
                  </a:solidFill>
                </a:rPr>
                <a:t>4</a:t>
              </a:r>
              <a:endParaRPr lang="zh-CN" altLang="en-US" sz="4000" b="0" baseline="30000">
                <a:solidFill>
                  <a:schemeClr val="tx1"/>
                </a:solidFill>
              </a:endParaRPr>
            </a:p>
          </p:txBody>
        </p:sp>
      </p:grpSp>
      <p:grpSp>
        <p:nvGrpSpPr>
          <p:cNvPr id="229" name="组合 228"/>
          <p:cNvGrpSpPr/>
          <p:nvPr/>
        </p:nvGrpSpPr>
        <p:grpSpPr>
          <a:xfrm>
            <a:off x="7833995" y="2117090"/>
            <a:ext cx="3844925" cy="2627752"/>
            <a:chOff x="7618056" y="1460852"/>
            <a:chExt cx="4051430" cy="1492133"/>
          </a:xfrm>
        </p:grpSpPr>
        <p:sp>
          <p:nvSpPr>
            <p:cNvPr id="230" name="云形标注 229"/>
            <p:cNvSpPr/>
            <p:nvPr/>
          </p:nvSpPr>
          <p:spPr>
            <a:xfrm>
              <a:off x="7618056" y="1460852"/>
              <a:ext cx="4051430" cy="1492133"/>
            </a:xfrm>
            <a:prstGeom prst="cloudCallout">
              <a:avLst>
                <a:gd name="adj1" fmla="val 21626"/>
                <a:gd name="adj2" fmla="val 6137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文本框 6"/>
            <p:cNvSpPr txBox="1"/>
            <p:nvPr/>
          </p:nvSpPr>
          <p:spPr>
            <a:xfrm>
              <a:off x="8145311" y="1710731"/>
              <a:ext cx="3260548" cy="89062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观察两个算式，你能发现什么共同点吗？</a:t>
              </a:r>
              <a:endPara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32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9848850" y="4503420"/>
            <a:ext cx="2463165" cy="23323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2370455" y="5346700"/>
            <a:ext cx="6727190" cy="6451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chemeClr val="tx1"/>
                </a:solidFill>
              </a:rPr>
              <a:t>分母相同的两个分数相加、减。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18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190" name="图片 18" descr="图片8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1" name="图片 19" descr="xzgj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89" name="图片 17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634633" y="1384717"/>
            <a:ext cx="7978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请你概括同分母分数加、减法的计算法则。</a:t>
            </a:r>
          </a:p>
        </p:txBody>
      </p:sp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2154555" y="2227149"/>
            <a:ext cx="85693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</a:rPr>
              <a:t>相同分母的分数相加，分母不变，分子相加。</a:t>
            </a:r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2154555" y="3161665"/>
            <a:ext cx="85693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chemeClr val="tx1"/>
                </a:solidFill>
              </a:rPr>
              <a:t>相同分母的分数相减，分母不变，分子相减。</a:t>
            </a: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2227580" y="2298586"/>
            <a:ext cx="2914650" cy="431800"/>
          </a:xfrm>
          <a:prstGeom prst="rect">
            <a:avLst/>
          </a:prstGeom>
          <a:solidFill>
            <a:srgbClr val="00FF00">
              <a:alpha val="34999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2227580" y="3233103"/>
            <a:ext cx="2914650" cy="431800"/>
          </a:xfrm>
          <a:prstGeom prst="rect">
            <a:avLst/>
          </a:prstGeom>
          <a:solidFill>
            <a:srgbClr val="00FF00">
              <a:alpha val="34999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6259830" y="2298586"/>
            <a:ext cx="1943100" cy="431800"/>
          </a:xfrm>
          <a:prstGeom prst="rect">
            <a:avLst/>
          </a:prstGeom>
          <a:solidFill>
            <a:srgbClr val="FF00FF">
              <a:alpha val="34999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3" name="Rectangle 7"/>
          <p:cNvSpPr>
            <a:spLocks noChangeArrowheads="1"/>
          </p:cNvSpPr>
          <p:nvPr/>
        </p:nvSpPr>
        <p:spPr bwMode="auto">
          <a:xfrm>
            <a:off x="6259830" y="3233103"/>
            <a:ext cx="1943100" cy="431800"/>
          </a:xfrm>
          <a:prstGeom prst="rect">
            <a:avLst/>
          </a:prstGeom>
          <a:solidFill>
            <a:srgbClr val="FF00FF">
              <a:alpha val="34999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4" name="Oval 8"/>
          <p:cNvSpPr>
            <a:spLocks noChangeArrowheads="1"/>
          </p:cNvSpPr>
          <p:nvPr/>
        </p:nvSpPr>
        <p:spPr bwMode="auto">
          <a:xfrm>
            <a:off x="5681980" y="2730386"/>
            <a:ext cx="142875" cy="142875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5" name="Oval 9"/>
          <p:cNvSpPr>
            <a:spLocks noChangeArrowheads="1"/>
          </p:cNvSpPr>
          <p:nvPr/>
        </p:nvSpPr>
        <p:spPr bwMode="auto">
          <a:xfrm>
            <a:off x="5669280" y="3666490"/>
            <a:ext cx="142875" cy="142875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1614805" y="5047615"/>
            <a:ext cx="32416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chemeClr val="tx1"/>
                </a:solidFill>
              </a:rPr>
              <a:t>相同分母的分数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4454842" y="5047615"/>
            <a:ext cx="32416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</a:rPr>
              <a:t>相加</a:t>
            </a:r>
            <a:r>
              <a:rPr lang="zh-CN" altLang="en-US" sz="3200" dirty="0">
                <a:solidFill>
                  <a:schemeClr val="tx1"/>
                </a:solidFill>
              </a:rPr>
              <a:t>或</a:t>
            </a:r>
            <a:r>
              <a:rPr lang="zh-CN" altLang="en-US" sz="3200" dirty="0">
                <a:solidFill>
                  <a:srgbClr val="FF0000"/>
                </a:solidFill>
              </a:rPr>
              <a:t>相减</a:t>
            </a:r>
            <a:r>
              <a:rPr lang="zh-CN" altLang="en-US" sz="3200" dirty="0">
                <a:solidFill>
                  <a:schemeClr val="tx1"/>
                </a:solidFill>
              </a:rPr>
              <a:t>，</a:t>
            </a:r>
          </a:p>
        </p:txBody>
      </p:sp>
      <p:sp>
        <p:nvSpPr>
          <p:cNvPr id="65548" name="Text Box 12"/>
          <p:cNvSpPr txBox="1">
            <a:spLocks noChangeArrowheads="1"/>
          </p:cNvSpPr>
          <p:nvPr/>
        </p:nvSpPr>
        <p:spPr bwMode="auto">
          <a:xfrm>
            <a:off x="6619240" y="5033645"/>
            <a:ext cx="257365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chemeClr val="tx1"/>
                </a:solidFill>
              </a:rPr>
              <a:t>分母不变，</a:t>
            </a:r>
          </a:p>
        </p:txBody>
      </p:sp>
      <p:sp>
        <p:nvSpPr>
          <p:cNvPr id="65549" name="Text Box 13"/>
          <p:cNvSpPr txBox="1">
            <a:spLocks noChangeArrowheads="1"/>
          </p:cNvSpPr>
          <p:nvPr/>
        </p:nvSpPr>
        <p:spPr bwMode="auto">
          <a:xfrm>
            <a:off x="8629650" y="5000625"/>
            <a:ext cx="302514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chemeClr val="tx1"/>
                </a:solidFill>
              </a:rPr>
              <a:t>分子相</a:t>
            </a:r>
            <a:r>
              <a:rPr lang="zh-CN" altLang="en-US" sz="3200" dirty="0">
                <a:solidFill>
                  <a:srgbClr val="FF0000"/>
                </a:solidFill>
              </a:rPr>
              <a:t>加减</a:t>
            </a:r>
            <a:r>
              <a:rPr lang="zh-CN" altLang="en-US" sz="3200" dirty="0">
                <a:solidFill>
                  <a:schemeClr val="tx1"/>
                </a:solidFill>
              </a:rPr>
              <a:t>。</a:t>
            </a:r>
          </a:p>
        </p:txBody>
      </p:sp>
      <p:sp>
        <p:nvSpPr>
          <p:cNvPr id="65550" name="Oval 14"/>
          <p:cNvSpPr>
            <a:spLocks noChangeArrowheads="1"/>
          </p:cNvSpPr>
          <p:nvPr/>
        </p:nvSpPr>
        <p:spPr bwMode="auto">
          <a:xfrm>
            <a:off x="9714230" y="2730386"/>
            <a:ext cx="146050" cy="142875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51" name="Oval 15"/>
          <p:cNvSpPr>
            <a:spLocks noChangeArrowheads="1"/>
          </p:cNvSpPr>
          <p:nvPr/>
        </p:nvSpPr>
        <p:spPr bwMode="auto">
          <a:xfrm>
            <a:off x="9730105" y="3680778"/>
            <a:ext cx="142875" cy="142875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53" name="Line 17"/>
          <p:cNvSpPr>
            <a:spLocks noChangeShapeType="1"/>
          </p:cNvSpPr>
          <p:nvPr/>
        </p:nvSpPr>
        <p:spPr bwMode="auto">
          <a:xfrm>
            <a:off x="3954780" y="3737928"/>
            <a:ext cx="0" cy="1368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54" name="Line 18"/>
          <p:cNvSpPr>
            <a:spLocks noChangeShapeType="1"/>
          </p:cNvSpPr>
          <p:nvPr/>
        </p:nvSpPr>
        <p:spPr bwMode="auto">
          <a:xfrm>
            <a:off x="7123430" y="3737928"/>
            <a:ext cx="0" cy="1368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1634490" y="5669915"/>
            <a:ext cx="709612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</a:rPr>
              <a:t>计算结果</a:t>
            </a:r>
            <a:r>
              <a:rPr lang="en-US" altLang="zh-CN" sz="3200" dirty="0">
                <a:solidFill>
                  <a:schemeClr val="tx1"/>
                </a:solidFill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能约分的要约成最简分数。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5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3" dur="2000"/>
                                        <p:tgtEl>
                                          <p:spTgt spid="6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6" dur="20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/>
      <p:bldP spid="65538" grpId="0" bldLvl="0" animBg="1" autoUpdateAnimBg="0"/>
      <p:bldP spid="65539" grpId="0" bldLvl="0" animBg="1" autoUpdateAnimBg="0"/>
      <p:bldP spid="65540" grpId="0" bldLvl="0" animBg="1"/>
      <p:bldP spid="65540" grpId="1" bldLvl="0" animBg="1"/>
      <p:bldP spid="65541" grpId="0" bldLvl="0" animBg="1"/>
      <p:bldP spid="65541" grpId="1" bldLvl="0" animBg="1"/>
      <p:bldP spid="65542" grpId="0" bldLvl="0" animBg="1"/>
      <p:bldP spid="65542" grpId="1" bldLvl="0" animBg="1"/>
      <p:bldP spid="65543" grpId="0" bldLvl="0" animBg="1"/>
      <p:bldP spid="65543" grpId="1" bldLvl="0" animBg="1"/>
      <p:bldP spid="65544" grpId="0" bldLvl="0" animBg="1"/>
      <p:bldP spid="65544" grpId="1" bldLvl="0" animBg="1"/>
      <p:bldP spid="65545" grpId="0" bldLvl="0" animBg="1"/>
      <p:bldP spid="65545" grpId="1" bldLvl="0" animBg="1"/>
      <p:bldP spid="65546" grpId="0" uiExpand="1" bldLvl="0" animBg="1" autoUpdateAnimBg="0"/>
      <p:bldP spid="65547" grpId="0" uiExpand="1" bldLvl="0" animBg="1" autoUpdateAnimBg="0"/>
      <p:bldP spid="65548" grpId="0" bldLvl="0" animBg="1" autoUpdateAnimBg="0"/>
      <p:bldP spid="65549" grpId="0" bldLvl="0" animBg="1" autoUpdateAnimBg="0"/>
      <p:bldP spid="65550" grpId="0" bldLvl="0" animBg="1"/>
      <p:bldP spid="65550" grpId="1" bldLvl="0" animBg="1"/>
      <p:bldP spid="65551" grpId="0" bldLvl="0" animBg="1"/>
      <p:bldP spid="65551" grpId="1" bldLvl="0" animBg="1"/>
      <p:bldP spid="65553" grpId="0" bldLvl="0" animBg="1"/>
      <p:bldP spid="65553" grpId="1" bldLvl="0" animBg="1"/>
      <p:bldP spid="65554" grpId="0" bldLvl="0" animBg="1"/>
      <p:bldP spid="65554" grpId="1" bldLvl="0" animBg="1"/>
      <p:bldP spid="11" grpId="0" bldLvl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5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7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015508" y="6996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22"/>
          <p:cNvSpPr txBox="1"/>
          <p:nvPr/>
        </p:nvSpPr>
        <p:spPr>
          <a:xfrm flipH="1">
            <a:off x="4705350" y="598170"/>
            <a:ext cx="7486650" cy="73723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1.完成教材第90页“做一做”第1题。</a:t>
            </a:r>
          </a:p>
        </p:txBody>
      </p:sp>
      <p:sp>
        <p:nvSpPr>
          <p:cNvPr id="3" name="TextBox 25"/>
          <p:cNvSpPr txBox="1"/>
          <p:nvPr/>
        </p:nvSpPr>
        <p:spPr>
          <a:xfrm>
            <a:off x="1945070" y="470537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" name="TextBox 26"/>
          <p:cNvSpPr txBox="1"/>
          <p:nvPr/>
        </p:nvSpPr>
        <p:spPr>
          <a:xfrm>
            <a:off x="1945070" y="511084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945069" y="5212498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377117" y="491268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+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2809166" y="470537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" name="TextBox 29"/>
          <p:cNvSpPr txBox="1"/>
          <p:nvPr/>
        </p:nvSpPr>
        <p:spPr>
          <a:xfrm>
            <a:off x="2809166" y="511084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809165" y="5212498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3241213" y="492139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32" name="TextBox 31"/>
          <p:cNvSpPr txBox="1"/>
          <p:nvPr/>
        </p:nvSpPr>
        <p:spPr>
          <a:xfrm>
            <a:off x="3673262" y="4705371"/>
            <a:ext cx="8066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2+2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89285" y="511084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673261" y="5212498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4537357" y="492139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36" name="TextBox 35"/>
          <p:cNvSpPr txBox="1"/>
          <p:nvPr/>
        </p:nvSpPr>
        <p:spPr>
          <a:xfrm>
            <a:off x="4936389" y="470537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36389" y="511084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4936388" y="5212498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604244" y="473854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04244" y="51440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6604243" y="5245674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7036291" y="4945860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-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468340" y="473854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468340" y="51440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468339" y="5245674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7900387" y="495457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47" name="TextBox 46"/>
          <p:cNvSpPr txBox="1"/>
          <p:nvPr/>
        </p:nvSpPr>
        <p:spPr>
          <a:xfrm>
            <a:off x="8398042" y="4738547"/>
            <a:ext cx="7264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6-2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548459" y="51440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8332435" y="5245674"/>
            <a:ext cx="79208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9196531" y="495457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54" name="TextBox 53"/>
          <p:cNvSpPr txBox="1"/>
          <p:nvPr/>
        </p:nvSpPr>
        <p:spPr>
          <a:xfrm>
            <a:off x="9595563" y="473854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595563" y="51440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9595562" y="5245674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707699" y="1517045"/>
            <a:ext cx="26709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1.</a:t>
            </a:r>
            <a:r>
              <a:rPr lang="zh-CN" altLang="zh-CN" sz="3200" dirty="0" smtClean="0">
                <a:solidFill>
                  <a:schemeClr val="tx1"/>
                </a:solidFill>
              </a:rPr>
              <a:t>列式</a:t>
            </a:r>
            <a:r>
              <a:rPr lang="zh-CN" altLang="zh-CN" sz="3200" dirty="0">
                <a:solidFill>
                  <a:schemeClr val="tx1"/>
                </a:solidFill>
              </a:rPr>
              <a:t>并</a:t>
            </a:r>
            <a:r>
              <a:rPr lang="zh-CN" altLang="zh-CN" sz="3200" dirty="0" smtClean="0">
                <a:solidFill>
                  <a:schemeClr val="tx1"/>
                </a:solidFill>
              </a:rPr>
              <a:t>计算</a:t>
            </a:r>
            <a:r>
              <a:rPr lang="en-US" altLang="zh-CN" sz="3200" dirty="0" smtClean="0">
                <a:solidFill>
                  <a:schemeClr val="tx1"/>
                </a:solidFill>
              </a:rPr>
              <a:t>.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707699" y="5728795"/>
            <a:ext cx="374441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6460227" y="5765517"/>
            <a:ext cx="374441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938" y="2802435"/>
            <a:ext cx="3917235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8" name="TextBox 57"/>
          <p:cNvSpPr txBox="1"/>
          <p:nvPr/>
        </p:nvSpPr>
        <p:spPr>
          <a:xfrm>
            <a:off x="2322755" y="34612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322755" y="386673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2322754" y="3968388"/>
            <a:ext cx="365807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3723924" y="34612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723924" y="386673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3723923" y="3968388"/>
            <a:ext cx="365807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3075851" y="2300422"/>
            <a:ext cx="3754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195" y="2802435"/>
            <a:ext cx="4076351" cy="509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" name="TextBox 64"/>
          <p:cNvSpPr txBox="1"/>
          <p:nvPr/>
        </p:nvSpPr>
        <p:spPr>
          <a:xfrm>
            <a:off x="7756372" y="18770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756372" y="228255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7756371" y="2384212"/>
            <a:ext cx="365807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6676252" y="319109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676252" y="359656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6676251" y="3698220"/>
            <a:ext cx="365807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8312294" y="3317245"/>
            <a:ext cx="3754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/>
      <p:bldP spid="11" grpId="0"/>
      <p:bldP spid="12" grpId="0"/>
      <p:bldP spid="13" grpId="0"/>
      <p:bldP spid="14" grpId="0"/>
      <p:bldP spid="16" grpId="0"/>
      <p:bldP spid="32" grpId="0"/>
      <p:bldP spid="33" grpId="0"/>
      <p:bldP spid="35" grpId="0"/>
      <p:bldP spid="36" grpId="0"/>
      <p:bldP spid="37" grpId="0"/>
      <p:bldP spid="39" grpId="0"/>
      <p:bldP spid="40" grpId="0"/>
      <p:bldP spid="42" grpId="0"/>
      <p:bldP spid="43" grpId="0"/>
      <p:bldP spid="44" grpId="0"/>
      <p:bldP spid="46" grpId="0"/>
      <p:bldP spid="47" grpId="0"/>
      <p:bldP spid="51" grpId="0"/>
      <p:bldP spid="53" grpId="0"/>
      <p:bldP spid="54" grpId="0"/>
      <p:bldP spid="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8" name="组合 7"/>
          <p:cNvGrpSpPr/>
          <p:nvPr/>
        </p:nvGrpSpPr>
        <p:grpSpPr>
          <a:xfrm>
            <a:off x="2316163" y="1504315"/>
            <a:ext cx="6140450" cy="4094163"/>
            <a:chOff x="639550" y="1467738"/>
            <a:chExt cx="3712030" cy="2843845"/>
          </a:xfrm>
        </p:grpSpPr>
        <p:sp>
          <p:nvSpPr>
            <p:cNvPr id="1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5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7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015508" y="6996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22"/>
          <p:cNvSpPr txBox="1"/>
          <p:nvPr/>
        </p:nvSpPr>
        <p:spPr>
          <a:xfrm flipH="1">
            <a:off x="4705350" y="350520"/>
            <a:ext cx="5777230" cy="138366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2.完成教材第91页“练习二十三”第1题与第2题。</a:t>
            </a:r>
          </a:p>
        </p:txBody>
      </p:sp>
      <p:sp>
        <p:nvSpPr>
          <p:cNvPr id="19" name="TextBox 35"/>
          <p:cNvSpPr txBox="1"/>
          <p:nvPr/>
        </p:nvSpPr>
        <p:spPr>
          <a:xfrm>
            <a:off x="4011848" y="19352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0" name="TextBox 36"/>
          <p:cNvSpPr txBox="1"/>
          <p:nvPr/>
        </p:nvSpPr>
        <p:spPr>
          <a:xfrm>
            <a:off x="4011848" y="234069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011847" y="2442348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38"/>
          <p:cNvSpPr txBox="1"/>
          <p:nvPr/>
        </p:nvSpPr>
        <p:spPr>
          <a:xfrm>
            <a:off x="8414737" y="211679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3" name="TextBox 39"/>
          <p:cNvSpPr txBox="1"/>
          <p:nvPr/>
        </p:nvSpPr>
        <p:spPr>
          <a:xfrm>
            <a:off x="4011847" y="31593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4" name="TextBox 40"/>
          <p:cNvSpPr txBox="1"/>
          <p:nvPr/>
        </p:nvSpPr>
        <p:spPr>
          <a:xfrm>
            <a:off x="4011847" y="356483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011846" y="3666484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42"/>
          <p:cNvSpPr txBox="1"/>
          <p:nvPr/>
        </p:nvSpPr>
        <p:spPr>
          <a:xfrm>
            <a:off x="8507550" y="313278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7" name="TextBox 43"/>
          <p:cNvSpPr txBox="1"/>
          <p:nvPr/>
        </p:nvSpPr>
        <p:spPr>
          <a:xfrm>
            <a:off x="8507550" y="353825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8507549" y="363990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45"/>
          <p:cNvSpPr txBox="1"/>
          <p:nvPr/>
        </p:nvSpPr>
        <p:spPr>
          <a:xfrm>
            <a:off x="4022250" y="43114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1" name="TextBox 46"/>
          <p:cNvSpPr txBox="1"/>
          <p:nvPr/>
        </p:nvSpPr>
        <p:spPr>
          <a:xfrm>
            <a:off x="4022250" y="471695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4022249" y="4818612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51"/>
          <p:cNvSpPr txBox="1"/>
          <p:nvPr/>
        </p:nvSpPr>
        <p:spPr>
          <a:xfrm>
            <a:off x="8486746" y="42923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0" name="TextBox 52"/>
          <p:cNvSpPr txBox="1"/>
          <p:nvPr/>
        </p:nvSpPr>
        <p:spPr>
          <a:xfrm>
            <a:off x="8486746" y="469781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8486745" y="4799464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54"/>
          <p:cNvSpPr txBox="1"/>
          <p:nvPr/>
        </p:nvSpPr>
        <p:spPr>
          <a:xfrm>
            <a:off x="4049500" y="55343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4" name="TextBox 55"/>
          <p:cNvSpPr txBox="1"/>
          <p:nvPr/>
        </p:nvSpPr>
        <p:spPr>
          <a:xfrm>
            <a:off x="4049500" y="593981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4049499" y="6041464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57"/>
          <p:cNvSpPr txBox="1"/>
          <p:nvPr/>
        </p:nvSpPr>
        <p:spPr>
          <a:xfrm>
            <a:off x="8497148" y="55451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7" name="TextBox 58"/>
          <p:cNvSpPr txBox="1"/>
          <p:nvPr/>
        </p:nvSpPr>
        <p:spPr>
          <a:xfrm>
            <a:off x="8497148" y="59506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8497147" y="6052295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1675900" y="1418317"/>
            <a:ext cx="18309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1.</a:t>
            </a:r>
            <a:r>
              <a:rPr lang="zh-CN" altLang="zh-CN" sz="3200" dirty="0" smtClean="0">
                <a:solidFill>
                  <a:schemeClr val="tx1"/>
                </a:solidFill>
              </a:rPr>
              <a:t> 计算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80" name="TextBox 28"/>
          <p:cNvSpPr txBox="1"/>
          <p:nvPr/>
        </p:nvSpPr>
        <p:spPr>
          <a:xfrm>
            <a:off x="2325854" y="19339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1" name="TextBox 29"/>
          <p:cNvSpPr txBox="1"/>
          <p:nvPr/>
        </p:nvSpPr>
        <p:spPr>
          <a:xfrm>
            <a:off x="2211647" y="233941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2258272" y="2441064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 82"/>
          <p:cNvSpPr/>
          <p:nvPr/>
        </p:nvSpPr>
        <p:spPr>
          <a:xfrm>
            <a:off x="2757901" y="214125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4" name="TextBox 33"/>
          <p:cNvSpPr txBox="1"/>
          <p:nvPr/>
        </p:nvSpPr>
        <p:spPr>
          <a:xfrm>
            <a:off x="3219759" y="19339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5" name="TextBox 34"/>
          <p:cNvSpPr txBox="1"/>
          <p:nvPr/>
        </p:nvSpPr>
        <p:spPr>
          <a:xfrm>
            <a:off x="3122368" y="233941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3122368" y="2441064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矩形 86"/>
          <p:cNvSpPr/>
          <p:nvPr/>
        </p:nvSpPr>
        <p:spPr>
          <a:xfrm>
            <a:off x="3621997" y="214996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8" name="TextBox 72"/>
          <p:cNvSpPr txBox="1"/>
          <p:nvPr/>
        </p:nvSpPr>
        <p:spPr>
          <a:xfrm>
            <a:off x="6800752" y="19160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9" name="TextBox 73"/>
          <p:cNvSpPr txBox="1"/>
          <p:nvPr/>
        </p:nvSpPr>
        <p:spPr>
          <a:xfrm>
            <a:off x="6797545" y="232154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6733170" y="2423200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矩形 90"/>
          <p:cNvSpPr/>
          <p:nvPr/>
        </p:nvSpPr>
        <p:spPr>
          <a:xfrm>
            <a:off x="7232799" y="212338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92" name="TextBox 76"/>
          <p:cNvSpPr txBox="1"/>
          <p:nvPr/>
        </p:nvSpPr>
        <p:spPr>
          <a:xfrm>
            <a:off x="7694657" y="19160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3" name="TextBox 77"/>
          <p:cNvSpPr txBox="1"/>
          <p:nvPr/>
        </p:nvSpPr>
        <p:spPr>
          <a:xfrm>
            <a:off x="7694657" y="232154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7597266" y="2423200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94"/>
          <p:cNvSpPr/>
          <p:nvPr/>
        </p:nvSpPr>
        <p:spPr>
          <a:xfrm>
            <a:off x="8096895" y="213209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96" name="TextBox 80"/>
          <p:cNvSpPr txBox="1"/>
          <p:nvPr/>
        </p:nvSpPr>
        <p:spPr>
          <a:xfrm>
            <a:off x="2336256" y="31580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7" name="TextBox 81"/>
          <p:cNvSpPr txBox="1"/>
          <p:nvPr/>
        </p:nvSpPr>
        <p:spPr>
          <a:xfrm>
            <a:off x="2333049" y="356354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2268674" y="3665200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矩形 98"/>
          <p:cNvSpPr/>
          <p:nvPr/>
        </p:nvSpPr>
        <p:spPr>
          <a:xfrm>
            <a:off x="2768303" y="336538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00" name="TextBox 84"/>
          <p:cNvSpPr txBox="1"/>
          <p:nvPr/>
        </p:nvSpPr>
        <p:spPr>
          <a:xfrm>
            <a:off x="3230161" y="31580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1" name="TextBox 85"/>
          <p:cNvSpPr txBox="1"/>
          <p:nvPr/>
        </p:nvSpPr>
        <p:spPr>
          <a:xfrm>
            <a:off x="3230161" y="356354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3132770" y="3665200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矩形 102"/>
          <p:cNvSpPr/>
          <p:nvPr/>
        </p:nvSpPr>
        <p:spPr>
          <a:xfrm>
            <a:off x="3632399" y="337409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04" name="TextBox 88"/>
          <p:cNvSpPr txBox="1"/>
          <p:nvPr/>
        </p:nvSpPr>
        <p:spPr>
          <a:xfrm>
            <a:off x="6811154" y="31402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5" name="TextBox 89"/>
          <p:cNvSpPr txBox="1"/>
          <p:nvPr/>
        </p:nvSpPr>
        <p:spPr>
          <a:xfrm>
            <a:off x="6733170" y="354568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6" name="直接连接符 105"/>
          <p:cNvCxnSpPr/>
          <p:nvPr/>
        </p:nvCxnSpPr>
        <p:spPr>
          <a:xfrm>
            <a:off x="6743572" y="3647336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矩形 106"/>
          <p:cNvSpPr/>
          <p:nvPr/>
        </p:nvSpPr>
        <p:spPr>
          <a:xfrm>
            <a:off x="7243201" y="334752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08" name="TextBox 92"/>
          <p:cNvSpPr txBox="1"/>
          <p:nvPr/>
        </p:nvSpPr>
        <p:spPr>
          <a:xfrm>
            <a:off x="7705059" y="31402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9" name="TextBox 93"/>
          <p:cNvSpPr txBox="1"/>
          <p:nvPr/>
        </p:nvSpPr>
        <p:spPr>
          <a:xfrm>
            <a:off x="7597266" y="354568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0" name="直接连接符 109"/>
          <p:cNvCxnSpPr/>
          <p:nvPr/>
        </p:nvCxnSpPr>
        <p:spPr>
          <a:xfrm>
            <a:off x="7607668" y="3647336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8107297" y="335623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12" name="TextBox 96"/>
          <p:cNvSpPr txBox="1"/>
          <p:nvPr/>
        </p:nvSpPr>
        <p:spPr>
          <a:xfrm>
            <a:off x="2336256" y="43102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3" name="TextBox 97"/>
          <p:cNvSpPr txBox="1"/>
          <p:nvPr/>
        </p:nvSpPr>
        <p:spPr>
          <a:xfrm>
            <a:off x="2333049" y="471567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4" name="直接连接符 113"/>
          <p:cNvCxnSpPr/>
          <p:nvPr/>
        </p:nvCxnSpPr>
        <p:spPr>
          <a:xfrm>
            <a:off x="2268674" y="4817328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矩形 114"/>
          <p:cNvSpPr/>
          <p:nvPr/>
        </p:nvSpPr>
        <p:spPr>
          <a:xfrm>
            <a:off x="2768303" y="451751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16" name="TextBox 100"/>
          <p:cNvSpPr txBox="1"/>
          <p:nvPr/>
        </p:nvSpPr>
        <p:spPr>
          <a:xfrm>
            <a:off x="3230161" y="43102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7" name="TextBox 101"/>
          <p:cNvSpPr txBox="1"/>
          <p:nvPr/>
        </p:nvSpPr>
        <p:spPr>
          <a:xfrm>
            <a:off x="3230161" y="471567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8" name="直接连接符 117"/>
          <p:cNvCxnSpPr/>
          <p:nvPr/>
        </p:nvCxnSpPr>
        <p:spPr>
          <a:xfrm>
            <a:off x="3132770" y="4817328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矩形 118"/>
          <p:cNvSpPr/>
          <p:nvPr/>
        </p:nvSpPr>
        <p:spPr>
          <a:xfrm>
            <a:off x="3632399" y="452622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20" name="TextBox 104"/>
          <p:cNvSpPr txBox="1"/>
          <p:nvPr/>
        </p:nvSpPr>
        <p:spPr>
          <a:xfrm>
            <a:off x="6811154" y="42923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1" name="TextBox 105"/>
          <p:cNvSpPr txBox="1"/>
          <p:nvPr/>
        </p:nvSpPr>
        <p:spPr>
          <a:xfrm>
            <a:off x="6686545" y="469781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2" name="直接连接符 121"/>
          <p:cNvCxnSpPr/>
          <p:nvPr/>
        </p:nvCxnSpPr>
        <p:spPr>
          <a:xfrm>
            <a:off x="6743572" y="4799464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矩形 122"/>
          <p:cNvSpPr/>
          <p:nvPr/>
        </p:nvSpPr>
        <p:spPr>
          <a:xfrm>
            <a:off x="7243201" y="449965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24" name="TextBox 108"/>
          <p:cNvSpPr txBox="1"/>
          <p:nvPr/>
        </p:nvSpPr>
        <p:spPr>
          <a:xfrm>
            <a:off x="7694657" y="42923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5" name="TextBox 109"/>
          <p:cNvSpPr txBox="1"/>
          <p:nvPr/>
        </p:nvSpPr>
        <p:spPr>
          <a:xfrm>
            <a:off x="7597266" y="469781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6" name="直接连接符 125"/>
          <p:cNvCxnSpPr/>
          <p:nvPr/>
        </p:nvCxnSpPr>
        <p:spPr>
          <a:xfrm>
            <a:off x="7607668" y="4799464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矩形 126"/>
          <p:cNvSpPr/>
          <p:nvPr/>
        </p:nvSpPr>
        <p:spPr>
          <a:xfrm>
            <a:off x="8107297" y="450836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28" name="TextBox 112"/>
          <p:cNvSpPr txBox="1"/>
          <p:nvPr/>
        </p:nvSpPr>
        <p:spPr>
          <a:xfrm>
            <a:off x="2222049" y="553433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9" name="TextBox 113"/>
          <p:cNvSpPr txBox="1"/>
          <p:nvPr/>
        </p:nvSpPr>
        <p:spPr>
          <a:xfrm>
            <a:off x="2222049" y="593981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0" name="直接连接符 129"/>
          <p:cNvCxnSpPr/>
          <p:nvPr/>
        </p:nvCxnSpPr>
        <p:spPr>
          <a:xfrm>
            <a:off x="2247432" y="6041464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矩形 130"/>
          <p:cNvSpPr/>
          <p:nvPr/>
        </p:nvSpPr>
        <p:spPr>
          <a:xfrm>
            <a:off x="2778705" y="574165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32" name="TextBox 116"/>
          <p:cNvSpPr txBox="1"/>
          <p:nvPr/>
        </p:nvSpPr>
        <p:spPr>
          <a:xfrm>
            <a:off x="3158153" y="55343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3" name="TextBox 117"/>
          <p:cNvSpPr txBox="1"/>
          <p:nvPr/>
        </p:nvSpPr>
        <p:spPr>
          <a:xfrm>
            <a:off x="3086145" y="593981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4" name="直接连接符 133"/>
          <p:cNvCxnSpPr/>
          <p:nvPr/>
        </p:nvCxnSpPr>
        <p:spPr>
          <a:xfrm>
            <a:off x="3143172" y="6041464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矩形 134"/>
          <p:cNvSpPr/>
          <p:nvPr/>
        </p:nvSpPr>
        <p:spPr>
          <a:xfrm>
            <a:off x="3642801" y="575036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36" name="TextBox 120"/>
          <p:cNvSpPr txBox="1"/>
          <p:nvPr/>
        </p:nvSpPr>
        <p:spPr>
          <a:xfrm>
            <a:off x="6733170" y="55164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7" name="TextBox 121"/>
          <p:cNvSpPr txBox="1"/>
          <p:nvPr/>
        </p:nvSpPr>
        <p:spPr>
          <a:xfrm>
            <a:off x="6743572" y="592194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8" name="直接连接符 137"/>
          <p:cNvCxnSpPr/>
          <p:nvPr/>
        </p:nvCxnSpPr>
        <p:spPr>
          <a:xfrm>
            <a:off x="6753974" y="6023600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矩形 138"/>
          <p:cNvSpPr/>
          <p:nvPr/>
        </p:nvSpPr>
        <p:spPr>
          <a:xfrm>
            <a:off x="7253603" y="572378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+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40" name="TextBox 124"/>
          <p:cNvSpPr txBox="1"/>
          <p:nvPr/>
        </p:nvSpPr>
        <p:spPr>
          <a:xfrm>
            <a:off x="7715461" y="55164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1" name="TextBox 125"/>
          <p:cNvSpPr txBox="1"/>
          <p:nvPr/>
        </p:nvSpPr>
        <p:spPr>
          <a:xfrm>
            <a:off x="7607668" y="592194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2" name="直接连接符 141"/>
          <p:cNvCxnSpPr/>
          <p:nvPr/>
        </p:nvCxnSpPr>
        <p:spPr>
          <a:xfrm>
            <a:off x="7618070" y="6023600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矩形 142"/>
          <p:cNvSpPr/>
          <p:nvPr/>
        </p:nvSpPr>
        <p:spPr>
          <a:xfrm>
            <a:off x="8117699" y="573249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/>
      <p:bldP spid="20" grpId="0"/>
      <p:bldP spid="22" grpId="0"/>
      <p:bldP spid="23" grpId="0"/>
      <p:bldP spid="24" grpId="0"/>
      <p:bldP spid="26" grpId="0"/>
      <p:bldP spid="27" grpId="0"/>
      <p:bldP spid="30" grpId="0"/>
      <p:bldP spid="31" grpId="0"/>
      <p:bldP spid="49" grpId="0"/>
      <p:bldP spid="50" grpId="0"/>
      <p:bldP spid="73" grpId="0"/>
      <p:bldP spid="74" grpId="0"/>
      <p:bldP spid="76" grpId="0"/>
      <p:bldP spid="7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29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0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31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2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33" name="TextBox 132"/>
          <p:cNvSpPr txBox="1"/>
          <p:nvPr/>
        </p:nvSpPr>
        <p:spPr>
          <a:xfrm>
            <a:off x="3942847" y="210515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8129409" y="186346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8129409" y="226893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36" name="直接连接符 135"/>
          <p:cNvCxnSpPr/>
          <p:nvPr/>
        </p:nvCxnSpPr>
        <p:spPr>
          <a:xfrm>
            <a:off x="8129408" y="237059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3970097" y="294230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3970097" y="334777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39" name="直接连接符 138"/>
          <p:cNvCxnSpPr/>
          <p:nvPr/>
        </p:nvCxnSpPr>
        <p:spPr>
          <a:xfrm>
            <a:off x="3970096" y="344942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8188904" y="285243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8188904" y="325790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42" name="直接连接符 141"/>
          <p:cNvCxnSpPr/>
          <p:nvPr/>
        </p:nvCxnSpPr>
        <p:spPr>
          <a:xfrm>
            <a:off x="8188903" y="3359557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Box 142"/>
          <p:cNvSpPr txBox="1"/>
          <p:nvPr/>
        </p:nvSpPr>
        <p:spPr>
          <a:xfrm>
            <a:off x="3997531" y="401019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3997531" y="441567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45" name="直接连接符 144"/>
          <p:cNvCxnSpPr/>
          <p:nvPr/>
        </p:nvCxnSpPr>
        <p:spPr>
          <a:xfrm>
            <a:off x="3997530" y="4517325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>
            <a:off x="8175278" y="417871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3956472" y="51455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3956472" y="555102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49" name="直接连接符 148"/>
          <p:cNvCxnSpPr/>
          <p:nvPr/>
        </p:nvCxnSpPr>
        <p:spPr>
          <a:xfrm>
            <a:off x="3956471" y="5652676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TextBox 149"/>
          <p:cNvSpPr txBox="1"/>
          <p:nvPr/>
        </p:nvSpPr>
        <p:spPr>
          <a:xfrm>
            <a:off x="8166426" y="51092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8166426" y="551474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52" name="直接连接符 151"/>
          <p:cNvCxnSpPr/>
          <p:nvPr/>
        </p:nvCxnSpPr>
        <p:spPr>
          <a:xfrm>
            <a:off x="8166425" y="5616396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707650" y="1346562"/>
            <a:ext cx="18309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2.</a:t>
            </a:r>
            <a:r>
              <a:rPr lang="zh-CN" altLang="zh-CN" sz="3200" dirty="0" smtClean="0">
                <a:solidFill>
                  <a:schemeClr val="tx1"/>
                </a:solidFill>
              </a:rPr>
              <a:t> 计算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" name="TextBox 28"/>
          <p:cNvSpPr txBox="1"/>
          <p:nvPr/>
        </p:nvSpPr>
        <p:spPr>
          <a:xfrm>
            <a:off x="2251639" y="191632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" name="TextBox 29"/>
          <p:cNvSpPr txBox="1"/>
          <p:nvPr/>
        </p:nvSpPr>
        <p:spPr>
          <a:xfrm>
            <a:off x="2248432" y="232179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84057" y="242345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685847" y="2101420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145544" y="191632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145544" y="232179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048153" y="242345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547782" y="213235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0" name="TextBox 36"/>
          <p:cNvSpPr txBox="1"/>
          <p:nvPr/>
        </p:nvSpPr>
        <p:spPr>
          <a:xfrm>
            <a:off x="6358255" y="186218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" name="TextBox 37"/>
          <p:cNvSpPr txBox="1"/>
          <p:nvPr/>
        </p:nvSpPr>
        <p:spPr>
          <a:xfrm>
            <a:off x="6358255" y="226765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6404880" y="236930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6906670" y="2047276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366367" y="186218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268976" y="226765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268976" y="236930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7768605" y="207820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249373" y="290657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109783" y="331204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2181791" y="341370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2683581" y="3091668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143278" y="290657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020504" y="331204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3045887" y="341370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3545516" y="312259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355989" y="285243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355989" y="325790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6402614" y="335955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6904404" y="3037524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364101" y="285243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266710" y="325790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7266710" y="335955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7766339" y="306845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251639" y="398669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248432" y="439216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2184057" y="449382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2685847" y="4171788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145544" y="398669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145544" y="439216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3048153" y="449382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3547782" y="420271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469255" y="393255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469255" y="433802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6404880" y="443967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6906670" y="4117644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333351" y="393255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333351" y="433802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7268976" y="4439677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>
            <a:off x="7768605" y="414857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2156408" y="513882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2156408" y="554429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2181791" y="564594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 84"/>
          <p:cNvSpPr/>
          <p:nvPr/>
        </p:nvSpPr>
        <p:spPr>
          <a:xfrm>
            <a:off x="2683581" y="5323916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3143278" y="513882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020504" y="558002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3045887" y="564594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矩形 88"/>
          <p:cNvSpPr/>
          <p:nvPr/>
        </p:nvSpPr>
        <p:spPr>
          <a:xfrm>
            <a:off x="3545516" y="535484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355989" y="508467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19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355989" y="549015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6402614" y="559180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92"/>
          <p:cNvSpPr/>
          <p:nvPr/>
        </p:nvSpPr>
        <p:spPr>
          <a:xfrm>
            <a:off x="6904404" y="5269772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-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7364101" y="508467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7266710" y="550801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7266710" y="559180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7766339" y="530070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=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4" grpId="0"/>
      <p:bldP spid="135" grpId="0"/>
      <p:bldP spid="137" grpId="0"/>
      <p:bldP spid="138" grpId="0"/>
      <p:bldP spid="140" grpId="0"/>
      <p:bldP spid="141" grpId="0"/>
      <p:bldP spid="143" grpId="0"/>
      <p:bldP spid="144" grpId="0"/>
      <p:bldP spid="146" grpId="0"/>
      <p:bldP spid="147" grpId="0"/>
      <p:bldP spid="148" grpId="0"/>
      <p:bldP spid="150" grpId="0"/>
      <p:bldP spid="15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4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9" name="文本框 22"/>
          <p:cNvSpPr txBox="1"/>
          <p:nvPr/>
        </p:nvSpPr>
        <p:spPr>
          <a:xfrm flipH="1">
            <a:off x="3478893" y="1825923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580515" y="2004928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8996" y="83993"/>
            <a:ext cx="2797459" cy="1339850"/>
            <a:chOff x="3222115" y="3035528"/>
            <a:chExt cx="2797459" cy="1339850"/>
          </a:xfrm>
        </p:grpSpPr>
        <p:grpSp>
          <p:nvGrpSpPr>
            <p:cNvPr id="10" name="组合 3"/>
            <p:cNvGrpSpPr/>
            <p:nvPr/>
          </p:nvGrpSpPr>
          <p:grpSpPr bwMode="auto">
            <a:xfrm>
              <a:off x="3733756" y="3035528"/>
              <a:ext cx="2285818" cy="1339850"/>
              <a:chOff x="905" y="49"/>
              <a:chExt cx="3813" cy="2332"/>
            </a:xfrm>
          </p:grpSpPr>
          <p:pic>
            <p:nvPicPr>
              <p:cNvPr id="12" name="图片 11" descr="图片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24" y="49"/>
                <a:ext cx="1694" cy="2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图片 12" descr="ktxj"/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9565" r="62675" b="10593"/>
              <a:stretch>
                <a:fillRect/>
              </a:stretch>
            </p:blipFill>
            <p:spPr bwMode="auto">
              <a:xfrm>
                <a:off x="905" y="574"/>
                <a:ext cx="2476" cy="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1" name="图片 5" descr="stlx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-1" r="90112" b="-2156"/>
            <a:stretch>
              <a:fillRect/>
            </a:stretch>
          </p:blipFill>
          <p:spPr bwMode="auto">
            <a:xfrm>
              <a:off x="3222115" y="3324467"/>
              <a:ext cx="511641" cy="601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Picture 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圆角矩形 19"/>
          <p:cNvSpPr/>
          <p:nvPr/>
        </p:nvSpPr>
        <p:spPr>
          <a:xfrm rot="10800000" flipH="1">
            <a:off x="1381125" y="1585595"/>
            <a:ext cx="7665085" cy="444119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 rot="10800000" flipH="1">
            <a:off x="1366520" y="1585595"/>
            <a:ext cx="7679690" cy="4441190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4" name="MH_Other_1"/>
          <p:cNvSpPr/>
          <p:nvPr>
            <p:custDataLst>
              <p:tags r:id="rId1"/>
            </p:custDataLst>
          </p:nvPr>
        </p:nvSpPr>
        <p:spPr>
          <a:xfrm>
            <a:off x="9591675" y="183356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2"/>
            </p:custDataLst>
          </p:nvPr>
        </p:nvSpPr>
        <p:spPr>
          <a:xfrm rot="588792">
            <a:off x="9036050" y="2503488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lvl="0" algn="ctr" eaLnBrk="1" hangingPunct="1">
              <a:defRPr/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你有什么收获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MH_Other_2"/>
          <p:cNvSpPr/>
          <p:nvPr>
            <p:custDataLst>
              <p:tags r:id="rId3"/>
            </p:custDataLst>
          </p:nvPr>
        </p:nvSpPr>
        <p:spPr>
          <a:xfrm rot="19833143">
            <a:off x="10237788" y="149383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22"/>
          <p:cNvSpPr txBox="1"/>
          <p:nvPr/>
        </p:nvSpPr>
        <p:spPr>
          <a:xfrm flipH="1">
            <a:off x="1605280" y="1487805"/>
            <a:ext cx="7312660" cy="138366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1.分数加法的意义和整数加法的意义相同，就是把两个数合并成一个数的运算。</a:t>
            </a:r>
          </a:p>
        </p:txBody>
      </p:sp>
      <p:sp>
        <p:nvSpPr>
          <p:cNvPr id="4" name="文本框 22"/>
          <p:cNvSpPr txBox="1"/>
          <p:nvPr/>
        </p:nvSpPr>
        <p:spPr>
          <a:xfrm flipH="1">
            <a:off x="1550035" y="2695575"/>
            <a:ext cx="7312660" cy="203009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2.分数减法的意义和整数减法的意义相同，就是已知两个数的和与其中的一个加数，求另一个加数的运算。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1557655" y="4534535"/>
            <a:ext cx="7488555" cy="138366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3.同分母分数加、减法的计算方法:分母不变，分子相加减。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5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813" y="-117520"/>
            <a:ext cx="3206772" cy="1608773"/>
            <a:chOff x="76813" y="-117520"/>
            <a:chExt cx="3206772" cy="1608773"/>
          </a:xfrm>
        </p:grpSpPr>
        <p:grpSp>
          <p:nvGrpSpPr>
            <p:cNvPr id="3" name="组合 3"/>
            <p:cNvGrpSpPr/>
            <p:nvPr/>
          </p:nvGrpSpPr>
          <p:grpSpPr bwMode="auto">
            <a:xfrm>
              <a:off x="595363" y="-117520"/>
              <a:ext cx="2688222" cy="1608773"/>
              <a:chOff x="920" y="49"/>
              <a:chExt cx="4233" cy="2535"/>
            </a:xfrm>
          </p:grpSpPr>
          <p:pic>
            <p:nvPicPr>
              <p:cNvPr id="5" name="图片 4" descr="图片1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38" y="49"/>
                <a:ext cx="2215" cy="25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" name="图片 5" descr="zysj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9650" r="62866" b="1138"/>
              <a:stretch>
                <a:fillRect/>
              </a:stretch>
            </p:blipFill>
            <p:spPr bwMode="auto">
              <a:xfrm>
                <a:off x="920" y="820"/>
                <a:ext cx="2278" cy="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" name="图片 5" descr="ktxj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90296" b="-6696"/>
            <a:stretch>
              <a:fillRect/>
            </a:stretch>
          </p:blipFill>
          <p:spPr bwMode="auto">
            <a:xfrm>
              <a:off x="76813" y="381934"/>
              <a:ext cx="518550" cy="602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3063008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22"/>
          <p:cNvSpPr txBox="1"/>
          <p:nvPr/>
        </p:nvSpPr>
        <p:spPr>
          <a:xfrm flipH="1">
            <a:off x="3829447" y="1782582"/>
            <a:ext cx="6969182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教材第91页练习二十三第3,4,5题。</a:t>
            </a:r>
          </a:p>
        </p:txBody>
      </p:sp>
      <p:sp>
        <p:nvSpPr>
          <p:cNvPr id="16" name="文本框 22"/>
          <p:cNvSpPr txBox="1"/>
          <p:nvPr/>
        </p:nvSpPr>
        <p:spPr>
          <a:xfrm flipH="1">
            <a:off x="3829447" y="2784233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12" name="图片 11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13" name="图片 12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14" name="图片 13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16" name="图片 15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7" name="图片 16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8" name="图片 17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0" name="图片 9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9" name="图片 18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20" name="图片 19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7" name="图片 6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15" name="图片 1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16" name="图片 1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19" name="图片 18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20" name="图片 19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3" name="TextBox 14"/>
          <p:cNvSpPr txBox="1"/>
          <p:nvPr/>
        </p:nvSpPr>
        <p:spPr>
          <a:xfrm>
            <a:off x="2024089" y="934984"/>
            <a:ext cx="483325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一张饼平均分成了8块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745105" y="1031240"/>
            <a:ext cx="9013825" cy="5820410"/>
            <a:chOff x="2621" y="1452"/>
            <a:chExt cx="14195" cy="9166"/>
          </a:xfrm>
        </p:grpSpPr>
        <p:grpSp>
          <p:nvGrpSpPr>
            <p:cNvPr id="17" name="组合 16"/>
            <p:cNvGrpSpPr/>
            <p:nvPr/>
          </p:nvGrpSpPr>
          <p:grpSpPr>
            <a:xfrm>
              <a:off x="2621" y="1452"/>
              <a:ext cx="14115" cy="9166"/>
              <a:chOff x="5502" y="1928"/>
              <a:chExt cx="10305" cy="6354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EFD">
                      <a:alpha val="100000"/>
                    </a:srgbClr>
                  </a:clrFrom>
                  <a:clrTo>
                    <a:srgbClr val="FFFEFD">
                      <a:alpha val="100000"/>
                      <a:alpha val="0"/>
                    </a:srgbClr>
                  </a:clrTo>
                </a:clrChange>
              </a:blip>
              <a:srcRect l="22357" r="51015" b="74992"/>
              <a:stretch>
                <a:fillRect/>
              </a:stretch>
            </p:blipFill>
            <p:spPr>
              <a:xfrm>
                <a:off x="5502" y="1928"/>
                <a:ext cx="3541" cy="1589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EFD">
                      <a:alpha val="100000"/>
                    </a:srgbClr>
                  </a:clrFrom>
                  <a:clrTo>
                    <a:srgbClr val="FFFEFD">
                      <a:alpha val="100000"/>
                      <a:alpha val="0"/>
                    </a:srgbClr>
                  </a:clrTo>
                </a:clrChange>
              </a:blip>
              <a:srcRect l="31057"/>
              <a:stretch>
                <a:fillRect/>
              </a:stretch>
            </p:blipFill>
            <p:spPr>
              <a:xfrm>
                <a:off x="6639" y="1928"/>
                <a:ext cx="9168" cy="6354"/>
              </a:xfrm>
              <a:prstGeom prst="rect">
                <a:avLst/>
              </a:prstGeom>
            </p:spPr>
          </p:pic>
        </p:grpSp>
        <p:sp>
          <p:nvSpPr>
            <p:cNvPr id="20" name="Rectangle 64"/>
            <p:cNvSpPr>
              <a:spLocks noChangeArrowheads="1"/>
            </p:cNvSpPr>
            <p:nvPr/>
          </p:nvSpPr>
          <p:spPr bwMode="auto">
            <a:xfrm>
              <a:off x="2892" y="2878"/>
              <a:ext cx="4579" cy="8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</a:rPr>
                <a:t>我吃了</a:t>
              </a:r>
              <a:r>
                <a:rPr lang="en-US" altLang="zh-CN" sz="2800" dirty="0">
                  <a:solidFill>
                    <a:schemeClr val="tx1"/>
                  </a:solidFill>
                  <a:latin typeface="Arial" panose="020B0604020202020204" pitchFamily="34" charset="0"/>
                </a:rPr>
                <a:t>3</a:t>
              </a:r>
              <a:r>
                <a:rPr lang="zh-CN" altLang="en-US" sz="2800" dirty="0">
                  <a:solidFill>
                    <a:schemeClr val="tx1"/>
                  </a:solidFill>
                </a:rPr>
                <a:t>块饼。</a:t>
              </a:r>
            </a:p>
          </p:txBody>
        </p:sp>
        <p:sp>
          <p:nvSpPr>
            <p:cNvPr id="21" name="Rectangle 72"/>
            <p:cNvSpPr>
              <a:spLocks noChangeArrowheads="1"/>
            </p:cNvSpPr>
            <p:nvPr/>
          </p:nvSpPr>
          <p:spPr bwMode="auto">
            <a:xfrm>
              <a:off x="12802" y="3677"/>
              <a:ext cx="4014" cy="8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</a:rPr>
                <a:t>我吃了</a:t>
              </a:r>
              <a:r>
                <a:rPr lang="en-US" altLang="zh-CN" sz="2800" dirty="0">
                  <a:solidFill>
                    <a:schemeClr val="tx1"/>
                  </a:solidFill>
                  <a:latin typeface="Arial" panose="020B0604020202020204" pitchFamily="34" charset="0"/>
                </a:rPr>
                <a:t>1</a:t>
              </a:r>
              <a:r>
                <a:rPr lang="zh-CN" altLang="en-US" sz="2800" dirty="0">
                  <a:solidFill>
                    <a:schemeClr val="tx1"/>
                  </a:solidFill>
                </a:rPr>
                <a:t>块饼。</a:t>
              </a:r>
            </a:p>
          </p:txBody>
        </p:sp>
      </p:grpSp>
      <p:sp>
        <p:nvSpPr>
          <p:cNvPr id="43" name="AutoShape 27"/>
          <p:cNvSpPr>
            <a:spLocks noChangeArrowheads="1"/>
          </p:cNvSpPr>
          <p:nvPr/>
        </p:nvSpPr>
        <p:spPr bwMode="auto">
          <a:xfrm>
            <a:off x="106680" y="2704465"/>
            <a:ext cx="3841750" cy="1212850"/>
          </a:xfrm>
          <a:prstGeom prst="wedgeRoundRectCallout">
            <a:avLst>
              <a:gd name="adj1" fmla="val 38727"/>
              <a:gd name="adj2" fmla="val 61832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eaLnBrk="1" latinLnBrk="1" hangingPunct="1">
              <a:buFont typeface="Arial" panose="020B0604020202020204" pitchFamily="34" charset="0"/>
              <a:buNone/>
            </a:pP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整数能表示爸爸和妈妈分别吃了几张饼吗?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3" name="TextBox 14"/>
          <p:cNvSpPr txBox="1"/>
          <p:nvPr/>
        </p:nvSpPr>
        <p:spPr>
          <a:xfrm>
            <a:off x="2024089" y="934984"/>
            <a:ext cx="483325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一张饼平均分成了8块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745105" y="1031240"/>
            <a:ext cx="9013825" cy="5820410"/>
            <a:chOff x="2621" y="1452"/>
            <a:chExt cx="14195" cy="9166"/>
          </a:xfrm>
        </p:grpSpPr>
        <p:grpSp>
          <p:nvGrpSpPr>
            <p:cNvPr id="17" name="组合 16"/>
            <p:cNvGrpSpPr/>
            <p:nvPr/>
          </p:nvGrpSpPr>
          <p:grpSpPr>
            <a:xfrm>
              <a:off x="2621" y="1452"/>
              <a:ext cx="14115" cy="9166"/>
              <a:chOff x="5502" y="1928"/>
              <a:chExt cx="10305" cy="6354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EFD">
                      <a:alpha val="100000"/>
                    </a:srgbClr>
                  </a:clrFrom>
                  <a:clrTo>
                    <a:srgbClr val="FFFEFD">
                      <a:alpha val="100000"/>
                      <a:alpha val="0"/>
                    </a:srgbClr>
                  </a:clrTo>
                </a:clrChange>
              </a:blip>
              <a:srcRect l="22357" r="51015" b="74992"/>
              <a:stretch>
                <a:fillRect/>
              </a:stretch>
            </p:blipFill>
            <p:spPr>
              <a:xfrm>
                <a:off x="5502" y="1928"/>
                <a:ext cx="3541" cy="1589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EFD">
                      <a:alpha val="100000"/>
                    </a:srgbClr>
                  </a:clrFrom>
                  <a:clrTo>
                    <a:srgbClr val="FFFEFD">
                      <a:alpha val="100000"/>
                      <a:alpha val="0"/>
                    </a:srgbClr>
                  </a:clrTo>
                </a:clrChange>
              </a:blip>
              <a:srcRect l="31057"/>
              <a:stretch>
                <a:fillRect/>
              </a:stretch>
            </p:blipFill>
            <p:spPr>
              <a:xfrm>
                <a:off x="6639" y="1928"/>
                <a:ext cx="9168" cy="6354"/>
              </a:xfrm>
              <a:prstGeom prst="rect">
                <a:avLst/>
              </a:prstGeom>
            </p:spPr>
          </p:pic>
        </p:grpSp>
        <p:sp>
          <p:nvSpPr>
            <p:cNvPr id="20" name="Rectangle 64"/>
            <p:cNvSpPr>
              <a:spLocks noChangeArrowheads="1"/>
            </p:cNvSpPr>
            <p:nvPr/>
          </p:nvSpPr>
          <p:spPr bwMode="auto">
            <a:xfrm>
              <a:off x="2892" y="2878"/>
              <a:ext cx="4579" cy="8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</a:rPr>
                <a:t>我吃了</a:t>
              </a:r>
              <a:r>
                <a:rPr lang="en-US" altLang="zh-CN" sz="2800" dirty="0">
                  <a:solidFill>
                    <a:schemeClr val="tx1"/>
                  </a:solidFill>
                  <a:latin typeface="Arial" panose="020B0604020202020204" pitchFamily="34" charset="0"/>
                </a:rPr>
                <a:t>3</a:t>
              </a:r>
              <a:r>
                <a:rPr lang="zh-CN" altLang="en-US" sz="2800" dirty="0">
                  <a:solidFill>
                    <a:schemeClr val="tx1"/>
                  </a:solidFill>
                </a:rPr>
                <a:t>块饼。</a:t>
              </a:r>
            </a:p>
          </p:txBody>
        </p:sp>
        <p:sp>
          <p:nvSpPr>
            <p:cNvPr id="21" name="Rectangle 72"/>
            <p:cNvSpPr>
              <a:spLocks noChangeArrowheads="1"/>
            </p:cNvSpPr>
            <p:nvPr/>
          </p:nvSpPr>
          <p:spPr bwMode="auto">
            <a:xfrm>
              <a:off x="12802" y="3677"/>
              <a:ext cx="4014" cy="8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</a:rPr>
                <a:t>我吃了</a:t>
              </a:r>
              <a:r>
                <a:rPr lang="en-US" altLang="zh-CN" sz="2800" dirty="0">
                  <a:solidFill>
                    <a:schemeClr val="tx1"/>
                  </a:solidFill>
                  <a:latin typeface="Arial" panose="020B0604020202020204" pitchFamily="34" charset="0"/>
                </a:rPr>
                <a:t>1</a:t>
              </a:r>
              <a:r>
                <a:rPr lang="zh-CN" altLang="en-US" sz="2800" dirty="0">
                  <a:solidFill>
                    <a:schemeClr val="tx1"/>
                  </a:solidFill>
                </a:rPr>
                <a:t>块饼。</a:t>
              </a:r>
            </a:p>
          </p:txBody>
        </p:sp>
      </p:grpSp>
      <p:sp>
        <p:nvSpPr>
          <p:cNvPr id="30" name="AutoShape 27"/>
          <p:cNvSpPr>
            <a:spLocks noChangeArrowheads="1"/>
          </p:cNvSpPr>
          <p:nvPr/>
        </p:nvSpPr>
        <p:spPr bwMode="auto">
          <a:xfrm>
            <a:off x="552450" y="3429447"/>
            <a:ext cx="2679849" cy="1295400"/>
          </a:xfrm>
          <a:prstGeom prst="wedgeRoundRectCallout">
            <a:avLst>
              <a:gd name="adj1" fmla="val 63509"/>
              <a:gd name="adj2" fmla="val -220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endParaRPr lang="en-US" altLang="zh-CN" sz="2800">
              <a:solidFill>
                <a:srgbClr val="1C1C1C"/>
              </a:solidFill>
            </a:endParaRPr>
          </a:p>
          <a:p>
            <a:pPr eaLnBrk="1" hangingPunct="1">
              <a:lnSpc>
                <a:spcPct val="100000"/>
              </a:lnSpc>
            </a:pPr>
            <a:endParaRPr lang="en-US" altLang="zh-CN" sz="2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1" name="Group 93"/>
          <p:cNvGrpSpPr/>
          <p:nvPr/>
        </p:nvGrpSpPr>
        <p:grpSpPr bwMode="auto">
          <a:xfrm>
            <a:off x="588645" y="3133230"/>
            <a:ext cx="3057525" cy="1726828"/>
            <a:chOff x="-188" y="1152"/>
            <a:chExt cx="1962" cy="1079"/>
          </a:xfrm>
        </p:grpSpPr>
        <p:sp>
          <p:nvSpPr>
            <p:cNvPr id="32" name="Text Box 75"/>
            <p:cNvSpPr txBox="1">
              <a:spLocks noChangeArrowheads="1"/>
            </p:cNvSpPr>
            <p:nvPr/>
          </p:nvSpPr>
          <p:spPr bwMode="auto">
            <a:xfrm>
              <a:off x="-188" y="1152"/>
              <a:ext cx="1962" cy="10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80000"/>
                </a:lnSpc>
              </a:pPr>
              <a:r>
                <a:rPr lang="zh-CN" altLang="en-US" sz="2800" dirty="0">
                  <a:solidFill>
                    <a:schemeClr val="tx1"/>
                  </a:solidFill>
                </a:rPr>
                <a:t>爸爸吃了   张饼，</a:t>
              </a:r>
            </a:p>
            <a:p>
              <a:pPr>
                <a:lnSpc>
                  <a:spcPct val="180000"/>
                </a:lnSpc>
              </a:pPr>
              <a:r>
                <a:rPr lang="zh-CN" altLang="en-US" sz="2800" dirty="0">
                  <a:solidFill>
                    <a:schemeClr val="tx1"/>
                  </a:solidFill>
                </a:rPr>
                <a:t>妈妈吃了   张饼。</a:t>
              </a:r>
            </a:p>
          </p:txBody>
        </p:sp>
        <p:grpSp>
          <p:nvGrpSpPr>
            <p:cNvPr id="33" name="Group 80"/>
            <p:cNvGrpSpPr/>
            <p:nvPr/>
          </p:nvGrpSpPr>
          <p:grpSpPr bwMode="auto">
            <a:xfrm>
              <a:off x="753" y="1273"/>
              <a:ext cx="322" cy="514"/>
              <a:chOff x="3420" y="1326"/>
              <a:chExt cx="322" cy="514"/>
            </a:xfrm>
          </p:grpSpPr>
          <p:sp>
            <p:nvSpPr>
              <p:cNvPr id="34" name="Text Box 81"/>
              <p:cNvSpPr txBox="1">
                <a:spLocks noChangeArrowheads="1"/>
              </p:cNvSpPr>
              <p:nvPr/>
            </p:nvSpPr>
            <p:spPr bwMode="auto">
              <a:xfrm>
                <a:off x="3424" y="1552"/>
                <a:ext cx="31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35" name="Text Box 82"/>
              <p:cNvSpPr txBox="1">
                <a:spLocks noChangeArrowheads="1"/>
              </p:cNvSpPr>
              <p:nvPr/>
            </p:nvSpPr>
            <p:spPr bwMode="auto">
              <a:xfrm>
                <a:off x="3420" y="1326"/>
                <a:ext cx="227" cy="2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36" name="Line 83"/>
              <p:cNvSpPr>
                <a:spLocks noChangeShapeType="1"/>
              </p:cNvSpPr>
              <p:nvPr/>
            </p:nvSpPr>
            <p:spPr bwMode="auto">
              <a:xfrm>
                <a:off x="3430" y="1565"/>
                <a:ext cx="18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37" name="Group 88"/>
            <p:cNvGrpSpPr/>
            <p:nvPr/>
          </p:nvGrpSpPr>
          <p:grpSpPr bwMode="auto">
            <a:xfrm>
              <a:off x="747" y="1699"/>
              <a:ext cx="325" cy="532"/>
              <a:chOff x="3420" y="1377"/>
              <a:chExt cx="325" cy="532"/>
            </a:xfrm>
          </p:grpSpPr>
          <p:sp>
            <p:nvSpPr>
              <p:cNvPr id="38" name="Text Box 89"/>
              <p:cNvSpPr txBox="1">
                <a:spLocks noChangeArrowheads="1"/>
              </p:cNvSpPr>
              <p:nvPr/>
            </p:nvSpPr>
            <p:spPr bwMode="auto">
              <a:xfrm>
                <a:off x="3427" y="1621"/>
                <a:ext cx="31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39" name="Text Box 90"/>
              <p:cNvSpPr txBox="1">
                <a:spLocks noChangeArrowheads="1"/>
              </p:cNvSpPr>
              <p:nvPr/>
            </p:nvSpPr>
            <p:spPr bwMode="auto">
              <a:xfrm>
                <a:off x="3420" y="1377"/>
                <a:ext cx="227" cy="2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40" name="Line 91"/>
              <p:cNvSpPr>
                <a:spLocks noChangeShapeType="1"/>
              </p:cNvSpPr>
              <p:nvPr/>
            </p:nvSpPr>
            <p:spPr bwMode="auto">
              <a:xfrm>
                <a:off x="3430" y="1625"/>
                <a:ext cx="18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/>
              </a:p>
            </p:txBody>
          </p:sp>
        </p:grp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8" name="组合 7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245870" y="1490980"/>
            <a:ext cx="9822815" cy="15718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（</a:t>
            </a:r>
            <a:r>
              <a:rPr lang="en-US" altLang="zh-CN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r>
              <a:rPr lang="zh-CN" altLang="en-US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）     的分数单位是</a:t>
            </a:r>
            <a:r>
              <a:rPr lang="zh-CN" altLang="en-US" sz="3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（      </a:t>
            </a:r>
            <a:r>
              <a:rPr lang="zh-CN" altLang="en-US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）,它有</a:t>
            </a:r>
            <a:r>
              <a:rPr lang="zh-CN" altLang="en-US" sz="3200" dirty="0" smtClean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（     </a:t>
            </a:r>
            <a:r>
              <a:rPr lang="zh-CN" altLang="en-US" sz="3200" dirty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）</a:t>
            </a:r>
            <a:r>
              <a:rPr lang="zh-CN" altLang="en-US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个这样的分数单位。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50" name="矩形 17"/>
          <p:cNvSpPr>
            <a:spLocks noChangeArrowheads="1"/>
          </p:cNvSpPr>
          <p:nvPr/>
        </p:nvSpPr>
        <p:spPr bwMode="auto">
          <a:xfrm>
            <a:off x="2123623" y="1451838"/>
            <a:ext cx="81288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0" dirty="0">
                <a:solidFill>
                  <a:schemeClr val="tx1"/>
                </a:solidFill>
              </a:rPr>
              <a:t>3</a:t>
            </a:r>
          </a:p>
          <a:p>
            <a:pPr algn="ctr"/>
            <a:r>
              <a:rPr lang="en-US" altLang="zh-CN" sz="3600" b="0" dirty="0">
                <a:solidFill>
                  <a:schemeClr val="tx1"/>
                </a:solidFill>
              </a:rPr>
              <a:t>8</a:t>
            </a:r>
            <a:endParaRPr lang="zh-CN" altLang="en-US" sz="3600" b="0" baseline="30000" dirty="0">
              <a:solidFill>
                <a:schemeClr val="tx1"/>
              </a:solidFill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2279198" y="2051913"/>
            <a:ext cx="501650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17"/>
          <p:cNvSpPr>
            <a:spLocks noChangeArrowheads="1"/>
          </p:cNvSpPr>
          <p:nvPr/>
        </p:nvSpPr>
        <p:spPr bwMode="auto">
          <a:xfrm>
            <a:off x="5589031" y="1397863"/>
            <a:ext cx="81288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0" dirty="0">
                <a:solidFill>
                  <a:srgbClr val="FF0000"/>
                </a:solidFill>
              </a:rPr>
              <a:t>3</a:t>
            </a:r>
          </a:p>
          <a:p>
            <a:pPr algn="ctr"/>
            <a:r>
              <a:rPr lang="en-US" altLang="zh-CN" sz="3600" b="0" dirty="0">
                <a:solidFill>
                  <a:srgbClr val="FF0000"/>
                </a:solidFill>
              </a:rPr>
              <a:t>8</a:t>
            </a:r>
            <a:endParaRPr lang="en-US" altLang="zh-CN" sz="3600" b="0" baseline="30000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16613" y="1990953"/>
            <a:ext cx="501650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8044587" y="1625607"/>
            <a:ext cx="5032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1274445" y="3089910"/>
            <a:ext cx="10360828" cy="8331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（</a:t>
            </a:r>
            <a:r>
              <a:rPr lang="en-US" altLang="zh-CN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r>
              <a:rPr lang="zh-CN" altLang="en-US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）</a:t>
            </a:r>
            <a:r>
              <a:rPr lang="zh-CN" altLang="en-US" sz="3200" dirty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（    </a:t>
            </a:r>
            <a:r>
              <a:rPr lang="zh-CN" altLang="en-US" sz="3200" dirty="0" smtClean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）</a:t>
            </a:r>
            <a:r>
              <a:rPr lang="zh-CN" altLang="en-US" sz="3200" dirty="0" smtClean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个      </a:t>
            </a:r>
            <a:r>
              <a:rPr lang="zh-CN" altLang="en-US" sz="3200" dirty="0" smtClean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是  </a:t>
            </a:r>
            <a:r>
              <a:rPr lang="zh-CN" altLang="en-US" sz="3200" dirty="0" smtClean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       </a:t>
            </a:r>
            <a:r>
              <a:rPr lang="zh-CN" altLang="en-US" sz="3200" dirty="0" smtClean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， </a:t>
            </a:r>
            <a:r>
              <a:rPr lang="zh-CN" altLang="en-US" sz="3200" dirty="0" smtClean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      </a:t>
            </a:r>
            <a:r>
              <a:rPr lang="zh-CN" altLang="en-US" sz="3200" dirty="0" smtClean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里</a:t>
            </a:r>
            <a:r>
              <a:rPr lang="zh-CN" altLang="en-US" sz="3200" dirty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有（   </a:t>
            </a:r>
            <a:r>
              <a:rPr lang="zh-CN" altLang="en-US" sz="3200" dirty="0" smtClean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 </a:t>
            </a:r>
            <a:r>
              <a:rPr lang="zh-CN" altLang="en-US" sz="3200" dirty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）</a:t>
            </a:r>
            <a:r>
              <a:rPr lang="zh-CN" altLang="en-US" sz="3200" dirty="0" smtClean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个          </a:t>
            </a:r>
            <a:r>
              <a:rPr lang="zh-CN" altLang="en-US" sz="3200" dirty="0" smtClean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。</a:t>
            </a:r>
            <a:endParaRPr lang="zh-CN" altLang="en-US" sz="32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矩形 17"/>
          <p:cNvSpPr>
            <a:spLocks noChangeArrowheads="1"/>
          </p:cNvSpPr>
          <p:nvPr/>
        </p:nvSpPr>
        <p:spPr bwMode="auto">
          <a:xfrm>
            <a:off x="3928039" y="3019653"/>
            <a:ext cx="812883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0" dirty="0">
                <a:solidFill>
                  <a:schemeClr val="tx1"/>
                </a:solidFill>
              </a:rPr>
              <a:t>1</a:t>
            </a:r>
          </a:p>
          <a:p>
            <a:pPr algn="ctr"/>
            <a:r>
              <a:rPr lang="en-US" altLang="zh-CN" sz="3600" b="0" dirty="0">
                <a:solidFill>
                  <a:schemeClr val="tx1"/>
                </a:solidFill>
              </a:rPr>
              <a:t>8</a:t>
            </a:r>
            <a:endParaRPr lang="zh-CN" altLang="en-US" sz="3600" b="0" baseline="30000" dirty="0">
              <a:solidFill>
                <a:schemeClr val="tx1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083614" y="3619728"/>
            <a:ext cx="501650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17"/>
          <p:cNvSpPr>
            <a:spLocks noChangeArrowheads="1"/>
          </p:cNvSpPr>
          <p:nvPr/>
        </p:nvSpPr>
        <p:spPr bwMode="auto">
          <a:xfrm>
            <a:off x="5021382" y="3009239"/>
            <a:ext cx="812883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0" dirty="0">
                <a:solidFill>
                  <a:schemeClr val="tx1"/>
                </a:solidFill>
              </a:rPr>
              <a:t>5</a:t>
            </a:r>
          </a:p>
          <a:p>
            <a:pPr algn="ctr"/>
            <a:r>
              <a:rPr lang="en-US" altLang="zh-CN" sz="3600" b="0" dirty="0">
                <a:solidFill>
                  <a:schemeClr val="tx1"/>
                </a:solidFill>
              </a:rPr>
              <a:t>8</a:t>
            </a:r>
            <a:endParaRPr lang="zh-CN" altLang="en-US" sz="3600" b="0" baseline="30000" dirty="0">
              <a:solidFill>
                <a:schemeClr val="tx1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176957" y="3609314"/>
            <a:ext cx="501650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17"/>
          <p:cNvSpPr>
            <a:spLocks noChangeArrowheads="1"/>
          </p:cNvSpPr>
          <p:nvPr/>
        </p:nvSpPr>
        <p:spPr bwMode="auto">
          <a:xfrm>
            <a:off x="6145713" y="3033623"/>
            <a:ext cx="812883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0" dirty="0">
                <a:solidFill>
                  <a:schemeClr val="tx1"/>
                </a:solidFill>
              </a:rPr>
              <a:t>7</a:t>
            </a:r>
          </a:p>
          <a:p>
            <a:pPr algn="ctr"/>
            <a:r>
              <a:rPr lang="en-US" altLang="zh-CN" sz="3600" b="0" dirty="0">
                <a:solidFill>
                  <a:schemeClr val="tx1"/>
                </a:solidFill>
              </a:rPr>
              <a:t>12</a:t>
            </a:r>
            <a:endParaRPr lang="zh-CN" altLang="en-US" sz="3600" b="0" baseline="30000" dirty="0">
              <a:solidFill>
                <a:schemeClr val="tx1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301288" y="3633698"/>
            <a:ext cx="501650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17"/>
          <p:cNvSpPr>
            <a:spLocks noChangeArrowheads="1"/>
          </p:cNvSpPr>
          <p:nvPr/>
        </p:nvSpPr>
        <p:spPr bwMode="auto">
          <a:xfrm>
            <a:off x="9575348" y="3020288"/>
            <a:ext cx="812883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0" dirty="0">
                <a:solidFill>
                  <a:schemeClr val="tx1"/>
                </a:solidFill>
              </a:rPr>
              <a:t>1</a:t>
            </a:r>
          </a:p>
          <a:p>
            <a:pPr algn="ctr"/>
            <a:r>
              <a:rPr lang="en-US" altLang="zh-CN" sz="3600" b="0" dirty="0">
                <a:solidFill>
                  <a:schemeClr val="tx1"/>
                </a:solidFill>
              </a:rPr>
              <a:t>12</a:t>
            </a:r>
            <a:endParaRPr lang="zh-CN" altLang="en-US" sz="3600" b="0" baseline="30000" dirty="0">
              <a:solidFill>
                <a:schemeClr val="tx1"/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9730923" y="3620363"/>
            <a:ext cx="501650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90"/>
          <p:cNvSpPr txBox="1"/>
          <p:nvPr/>
        </p:nvSpPr>
        <p:spPr>
          <a:xfrm>
            <a:off x="2910523" y="3284129"/>
            <a:ext cx="5032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</a:p>
        </p:txBody>
      </p:sp>
      <p:sp>
        <p:nvSpPr>
          <p:cNvPr id="29" name="TextBox 90"/>
          <p:cNvSpPr txBox="1"/>
          <p:nvPr/>
        </p:nvSpPr>
        <p:spPr>
          <a:xfrm>
            <a:off x="8254048" y="3280319"/>
            <a:ext cx="5032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1293495" y="4232275"/>
            <a:ext cx="9822815" cy="8331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（</a:t>
            </a:r>
            <a:r>
              <a:rPr lang="en-US" altLang="zh-CN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r>
              <a:rPr lang="zh-CN" altLang="en-US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）</a:t>
            </a:r>
            <a:r>
              <a:rPr lang="en-US" altLang="zh-CN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r>
              <a:rPr lang="zh-CN" altLang="en-US" sz="3200" dirty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个 </a:t>
            </a:r>
            <a:r>
              <a:rPr lang="zh-CN" altLang="en-US" sz="3200" dirty="0" smtClean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      </a:t>
            </a:r>
            <a:r>
              <a:rPr lang="zh-CN" altLang="en-US" sz="3200" dirty="0" smtClean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是</a:t>
            </a:r>
            <a:r>
              <a:rPr lang="zh-CN" altLang="en-US" sz="3200" dirty="0" smtClean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（      </a:t>
            </a:r>
            <a:r>
              <a:rPr lang="zh-CN" altLang="en-US" sz="3200" dirty="0" smtClean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），   </a:t>
            </a:r>
            <a:r>
              <a:rPr lang="zh-CN" altLang="en-US" sz="3200" dirty="0" smtClean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  </a:t>
            </a:r>
            <a:r>
              <a:rPr lang="zh-CN" altLang="en-US" sz="3200" dirty="0" smtClean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是</a:t>
            </a:r>
            <a:r>
              <a:rPr lang="en-US" altLang="zh-CN" sz="3200" dirty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4</a:t>
            </a:r>
            <a:r>
              <a:rPr lang="zh-CN" altLang="en-US" sz="3200" dirty="0"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个（       ）。</a:t>
            </a:r>
            <a:endParaRPr lang="zh-CN" altLang="en-US" sz="32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矩形 17"/>
          <p:cNvSpPr>
            <a:spLocks noChangeArrowheads="1"/>
          </p:cNvSpPr>
          <p:nvPr/>
        </p:nvSpPr>
        <p:spPr bwMode="auto">
          <a:xfrm>
            <a:off x="2911658" y="4133443"/>
            <a:ext cx="812883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0" dirty="0">
                <a:solidFill>
                  <a:schemeClr val="tx1"/>
                </a:solidFill>
              </a:rPr>
              <a:t>1</a:t>
            </a:r>
          </a:p>
          <a:p>
            <a:pPr algn="ctr"/>
            <a:r>
              <a:rPr lang="en-US" altLang="zh-CN" sz="3600" b="0" dirty="0">
                <a:solidFill>
                  <a:schemeClr val="tx1"/>
                </a:solidFill>
              </a:rPr>
              <a:t>5</a:t>
            </a:r>
            <a:endParaRPr lang="zh-CN" altLang="en-US" sz="3600" b="0" baseline="30000" dirty="0">
              <a:solidFill>
                <a:schemeClr val="tx1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3067233" y="4733518"/>
            <a:ext cx="501650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17"/>
          <p:cNvSpPr>
            <a:spLocks noChangeArrowheads="1"/>
          </p:cNvSpPr>
          <p:nvPr/>
        </p:nvSpPr>
        <p:spPr bwMode="auto">
          <a:xfrm>
            <a:off x="5683332" y="4175353"/>
            <a:ext cx="812883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0" dirty="0">
                <a:solidFill>
                  <a:schemeClr val="tx1"/>
                </a:solidFill>
              </a:rPr>
              <a:t>4</a:t>
            </a:r>
          </a:p>
          <a:p>
            <a:pPr algn="ctr"/>
            <a:r>
              <a:rPr lang="en-US" altLang="zh-CN" sz="3600" b="0" dirty="0">
                <a:solidFill>
                  <a:schemeClr val="tx1"/>
                </a:solidFill>
              </a:rPr>
              <a:t>7</a:t>
            </a:r>
            <a:endParaRPr lang="zh-CN" altLang="en-US" sz="3600" b="0" baseline="30000" dirty="0">
              <a:solidFill>
                <a:schemeClr val="tx1"/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838907" y="4775428"/>
            <a:ext cx="501650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17"/>
          <p:cNvSpPr>
            <a:spLocks noChangeArrowheads="1"/>
          </p:cNvSpPr>
          <p:nvPr/>
        </p:nvSpPr>
        <p:spPr bwMode="auto">
          <a:xfrm>
            <a:off x="4523288" y="4132808"/>
            <a:ext cx="812883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0" dirty="0">
                <a:solidFill>
                  <a:srgbClr val="FF0000"/>
                </a:solidFill>
              </a:rPr>
              <a:t>3</a:t>
            </a:r>
          </a:p>
          <a:p>
            <a:pPr algn="ctr"/>
            <a:r>
              <a:rPr lang="en-US" altLang="zh-CN" sz="3600" b="0" dirty="0">
                <a:solidFill>
                  <a:srgbClr val="FF0000"/>
                </a:solidFill>
              </a:rPr>
              <a:t>5</a:t>
            </a:r>
            <a:endParaRPr lang="en-US" altLang="zh-CN" sz="3600" b="0" baseline="30000" dirty="0">
              <a:solidFill>
                <a:srgbClr val="FF0000"/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4678863" y="4725898"/>
            <a:ext cx="501650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7" name="矩形 17"/>
          <p:cNvSpPr>
            <a:spLocks noChangeArrowheads="1"/>
          </p:cNvSpPr>
          <p:nvPr/>
        </p:nvSpPr>
        <p:spPr bwMode="auto">
          <a:xfrm>
            <a:off x="7877667" y="4138650"/>
            <a:ext cx="812883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0" dirty="0">
                <a:solidFill>
                  <a:srgbClr val="FF0000"/>
                </a:solidFill>
              </a:rPr>
              <a:t>1</a:t>
            </a:r>
          </a:p>
          <a:p>
            <a:pPr algn="ctr"/>
            <a:r>
              <a:rPr lang="en-US" altLang="zh-CN" sz="3600" b="0" dirty="0">
                <a:solidFill>
                  <a:srgbClr val="FF0000"/>
                </a:solidFill>
              </a:rPr>
              <a:t>7</a:t>
            </a:r>
            <a:endParaRPr lang="en-US" altLang="zh-CN" sz="3600" b="0" baseline="30000" dirty="0">
              <a:solidFill>
                <a:srgbClr val="FF0000"/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8033242" y="4731740"/>
            <a:ext cx="501650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91" grpId="0"/>
      <p:bldP spid="28" grpId="0"/>
      <p:bldP spid="29" grpId="0"/>
      <p:bldP spid="35" grpId="0"/>
      <p:bldP spid="35" grpId="1"/>
      <p:bldP spid="37" grpId="0"/>
      <p:bldP spid="3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5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1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2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60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TextBox 14"/>
          <p:cNvSpPr txBox="1"/>
          <p:nvPr/>
        </p:nvSpPr>
        <p:spPr>
          <a:xfrm>
            <a:off x="2024089" y="934984"/>
            <a:ext cx="483325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一张饼平均分成了8块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745105" y="1031240"/>
            <a:ext cx="9013825" cy="5820410"/>
            <a:chOff x="2621" y="1452"/>
            <a:chExt cx="14195" cy="9166"/>
          </a:xfrm>
        </p:grpSpPr>
        <p:grpSp>
          <p:nvGrpSpPr>
            <p:cNvPr id="17" name="组合 16"/>
            <p:cNvGrpSpPr/>
            <p:nvPr/>
          </p:nvGrpSpPr>
          <p:grpSpPr>
            <a:xfrm>
              <a:off x="2621" y="1452"/>
              <a:ext cx="14115" cy="9166"/>
              <a:chOff x="5502" y="1928"/>
              <a:chExt cx="10305" cy="6354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EFD">
                      <a:alpha val="100000"/>
                    </a:srgbClr>
                  </a:clrFrom>
                  <a:clrTo>
                    <a:srgbClr val="FFFEFD">
                      <a:alpha val="100000"/>
                      <a:alpha val="0"/>
                    </a:srgbClr>
                  </a:clrTo>
                </a:clrChange>
              </a:blip>
              <a:srcRect l="22357" r="51015" b="74992"/>
              <a:stretch>
                <a:fillRect/>
              </a:stretch>
            </p:blipFill>
            <p:spPr>
              <a:xfrm>
                <a:off x="5502" y="1928"/>
                <a:ext cx="3541" cy="1589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EFD">
                      <a:alpha val="100000"/>
                    </a:srgbClr>
                  </a:clrFrom>
                  <a:clrTo>
                    <a:srgbClr val="FFFEFD">
                      <a:alpha val="100000"/>
                      <a:alpha val="0"/>
                    </a:srgbClr>
                  </a:clrTo>
                </a:clrChange>
              </a:blip>
              <a:srcRect l="31057"/>
              <a:stretch>
                <a:fillRect/>
              </a:stretch>
            </p:blipFill>
            <p:spPr>
              <a:xfrm>
                <a:off x="6639" y="1928"/>
                <a:ext cx="9168" cy="6354"/>
              </a:xfrm>
              <a:prstGeom prst="rect">
                <a:avLst/>
              </a:prstGeom>
            </p:spPr>
          </p:pic>
        </p:grpSp>
        <p:sp>
          <p:nvSpPr>
            <p:cNvPr id="20" name="Rectangle 64"/>
            <p:cNvSpPr>
              <a:spLocks noChangeArrowheads="1"/>
            </p:cNvSpPr>
            <p:nvPr/>
          </p:nvSpPr>
          <p:spPr bwMode="auto">
            <a:xfrm>
              <a:off x="2892" y="2878"/>
              <a:ext cx="4579" cy="8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</a:rPr>
                <a:t>我吃了</a:t>
              </a:r>
              <a:r>
                <a:rPr lang="en-US" altLang="zh-CN" sz="2800" dirty="0">
                  <a:solidFill>
                    <a:schemeClr val="tx1"/>
                  </a:solidFill>
                  <a:latin typeface="Arial" panose="020B0604020202020204" pitchFamily="34" charset="0"/>
                </a:rPr>
                <a:t>3</a:t>
              </a:r>
              <a:r>
                <a:rPr lang="zh-CN" altLang="en-US" sz="2800" dirty="0">
                  <a:solidFill>
                    <a:schemeClr val="tx1"/>
                  </a:solidFill>
                </a:rPr>
                <a:t>块饼。</a:t>
              </a:r>
            </a:p>
          </p:txBody>
        </p:sp>
        <p:sp>
          <p:nvSpPr>
            <p:cNvPr id="21" name="Rectangle 72"/>
            <p:cNvSpPr>
              <a:spLocks noChangeArrowheads="1"/>
            </p:cNvSpPr>
            <p:nvPr/>
          </p:nvSpPr>
          <p:spPr bwMode="auto">
            <a:xfrm>
              <a:off x="12802" y="3677"/>
              <a:ext cx="4014" cy="8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</a:rPr>
                <a:t>我吃了</a:t>
              </a:r>
              <a:r>
                <a:rPr lang="en-US" altLang="zh-CN" sz="2800" dirty="0">
                  <a:solidFill>
                    <a:schemeClr val="tx1"/>
                  </a:solidFill>
                  <a:latin typeface="Arial" panose="020B0604020202020204" pitchFamily="34" charset="0"/>
                </a:rPr>
                <a:t>1</a:t>
              </a:r>
              <a:r>
                <a:rPr lang="zh-CN" altLang="en-US" sz="2800" dirty="0">
                  <a:solidFill>
                    <a:schemeClr val="tx1"/>
                  </a:solidFill>
                </a:rPr>
                <a:t>块饼。</a:t>
              </a:r>
            </a:p>
          </p:txBody>
        </p:sp>
      </p:grpSp>
      <p:sp>
        <p:nvSpPr>
          <p:cNvPr id="30" name="AutoShape 27"/>
          <p:cNvSpPr>
            <a:spLocks noChangeArrowheads="1"/>
          </p:cNvSpPr>
          <p:nvPr/>
        </p:nvSpPr>
        <p:spPr bwMode="auto">
          <a:xfrm>
            <a:off x="552450" y="3429447"/>
            <a:ext cx="2679849" cy="1295400"/>
          </a:xfrm>
          <a:prstGeom prst="wedgeRoundRectCallout">
            <a:avLst>
              <a:gd name="adj1" fmla="val 63509"/>
              <a:gd name="adj2" fmla="val -220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endParaRPr lang="en-US" altLang="zh-CN" sz="2800">
              <a:solidFill>
                <a:srgbClr val="1C1C1C"/>
              </a:solidFill>
            </a:endParaRPr>
          </a:p>
          <a:p>
            <a:pPr eaLnBrk="1" hangingPunct="1">
              <a:lnSpc>
                <a:spcPct val="100000"/>
              </a:lnSpc>
            </a:pPr>
            <a:endParaRPr lang="en-US" altLang="zh-CN" sz="2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1" name="Group 93"/>
          <p:cNvGrpSpPr/>
          <p:nvPr/>
        </p:nvGrpSpPr>
        <p:grpSpPr bwMode="auto">
          <a:xfrm>
            <a:off x="588645" y="3133230"/>
            <a:ext cx="3057525" cy="1683617"/>
            <a:chOff x="-188" y="1152"/>
            <a:chExt cx="1962" cy="1052"/>
          </a:xfrm>
        </p:grpSpPr>
        <p:sp>
          <p:nvSpPr>
            <p:cNvPr id="32" name="Text Box 75"/>
            <p:cNvSpPr txBox="1">
              <a:spLocks noChangeArrowheads="1"/>
            </p:cNvSpPr>
            <p:nvPr/>
          </p:nvSpPr>
          <p:spPr bwMode="auto">
            <a:xfrm>
              <a:off x="-188" y="1152"/>
              <a:ext cx="1962" cy="10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80000"/>
                </a:lnSpc>
              </a:pPr>
              <a:r>
                <a:rPr lang="zh-CN" altLang="en-US" sz="2800" dirty="0">
                  <a:solidFill>
                    <a:schemeClr val="tx1"/>
                  </a:solidFill>
                </a:rPr>
                <a:t>爸爸吃了   张饼，</a:t>
              </a:r>
            </a:p>
            <a:p>
              <a:pPr>
                <a:lnSpc>
                  <a:spcPct val="180000"/>
                </a:lnSpc>
              </a:pPr>
              <a:r>
                <a:rPr lang="zh-CN" altLang="en-US" sz="2800" dirty="0">
                  <a:solidFill>
                    <a:schemeClr val="tx1"/>
                  </a:solidFill>
                </a:rPr>
                <a:t>妈妈吃了   张饼。</a:t>
              </a:r>
            </a:p>
          </p:txBody>
        </p:sp>
        <p:grpSp>
          <p:nvGrpSpPr>
            <p:cNvPr id="33" name="Group 80"/>
            <p:cNvGrpSpPr/>
            <p:nvPr/>
          </p:nvGrpSpPr>
          <p:grpSpPr bwMode="auto">
            <a:xfrm>
              <a:off x="753" y="1273"/>
              <a:ext cx="322" cy="514"/>
              <a:chOff x="3420" y="1326"/>
              <a:chExt cx="322" cy="514"/>
            </a:xfrm>
          </p:grpSpPr>
          <p:sp>
            <p:nvSpPr>
              <p:cNvPr id="34" name="Text Box 81"/>
              <p:cNvSpPr txBox="1">
                <a:spLocks noChangeArrowheads="1"/>
              </p:cNvSpPr>
              <p:nvPr/>
            </p:nvSpPr>
            <p:spPr bwMode="auto">
              <a:xfrm>
                <a:off x="3424" y="1552"/>
                <a:ext cx="31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35" name="Text Box 82"/>
              <p:cNvSpPr txBox="1">
                <a:spLocks noChangeArrowheads="1"/>
              </p:cNvSpPr>
              <p:nvPr/>
            </p:nvSpPr>
            <p:spPr bwMode="auto">
              <a:xfrm>
                <a:off x="3420" y="1326"/>
                <a:ext cx="227" cy="2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36" name="Line 83"/>
              <p:cNvSpPr>
                <a:spLocks noChangeShapeType="1"/>
              </p:cNvSpPr>
              <p:nvPr/>
            </p:nvSpPr>
            <p:spPr bwMode="auto">
              <a:xfrm>
                <a:off x="3430" y="1565"/>
                <a:ext cx="18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37" name="Group 88"/>
            <p:cNvGrpSpPr/>
            <p:nvPr/>
          </p:nvGrpSpPr>
          <p:grpSpPr bwMode="auto">
            <a:xfrm>
              <a:off x="747" y="1699"/>
              <a:ext cx="325" cy="505"/>
              <a:chOff x="3420" y="1377"/>
              <a:chExt cx="325" cy="505"/>
            </a:xfrm>
          </p:grpSpPr>
          <p:sp>
            <p:nvSpPr>
              <p:cNvPr id="38" name="Text Box 89"/>
              <p:cNvSpPr txBox="1">
                <a:spLocks noChangeArrowheads="1"/>
              </p:cNvSpPr>
              <p:nvPr/>
            </p:nvSpPr>
            <p:spPr bwMode="auto">
              <a:xfrm>
                <a:off x="3427" y="1594"/>
                <a:ext cx="31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39" name="Text Box 90"/>
              <p:cNvSpPr txBox="1">
                <a:spLocks noChangeArrowheads="1"/>
              </p:cNvSpPr>
              <p:nvPr/>
            </p:nvSpPr>
            <p:spPr bwMode="auto">
              <a:xfrm>
                <a:off x="3420" y="1377"/>
                <a:ext cx="227" cy="2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3" name="Line 91"/>
              <p:cNvSpPr>
                <a:spLocks noChangeShapeType="1"/>
              </p:cNvSpPr>
              <p:nvPr/>
            </p:nvSpPr>
            <p:spPr bwMode="auto">
              <a:xfrm>
                <a:off x="3430" y="1625"/>
                <a:ext cx="18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936625" y="1031240"/>
            <a:ext cx="882015" cy="783590"/>
            <a:chOff x="13058" y="9214"/>
            <a:chExt cx="1389" cy="1234"/>
          </a:xfrm>
        </p:grpSpPr>
        <p:sp>
          <p:nvSpPr>
            <p:cNvPr id="5" name="圆角矩形 4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1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" name="Rectangle 2"/>
          <p:cNvSpPr txBox="1">
            <a:spLocks noChangeArrowheads="1"/>
          </p:cNvSpPr>
          <p:nvPr/>
        </p:nvSpPr>
        <p:spPr bwMode="auto">
          <a:xfrm>
            <a:off x="2193042" y="1591876"/>
            <a:ext cx="814863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）爸爸和</a:t>
            </a:r>
            <a:r>
              <a:rPr lang="zh-CN" altLang="en-US" sz="3200" b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妈妈</a:t>
            </a:r>
            <a:r>
              <a:rPr lang="zh-CN" altLang="en-US" sz="32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r>
              <a:rPr lang="zh-CN" altLang="en-US" sz="3200" b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共</a:t>
            </a:r>
            <a:r>
              <a:rPr lang="zh-CN" altLang="en-US" sz="32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吃了多少张饼？</a:t>
            </a:r>
          </a:p>
        </p:txBody>
      </p:sp>
      <p:sp>
        <p:nvSpPr>
          <p:cNvPr id="45" name="AutoShape 27"/>
          <p:cNvSpPr>
            <a:spLocks noChangeArrowheads="1"/>
          </p:cNvSpPr>
          <p:nvPr/>
        </p:nvSpPr>
        <p:spPr bwMode="auto">
          <a:xfrm>
            <a:off x="4715510" y="2762885"/>
            <a:ext cx="5627370" cy="578884"/>
          </a:xfrm>
          <a:prstGeom prst="wedgeRoundRectCallout">
            <a:avLst>
              <a:gd name="adj1" fmla="val -55472"/>
              <a:gd name="adj2" fmla="val 3179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b="0" dirty="0">
                <a:solidFill>
                  <a:srgbClr val="1C1C1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求一共吃了多少张饼，用</a:t>
            </a:r>
            <a:r>
              <a:rPr lang="zh-CN" altLang="en-US" sz="2800" b="0" dirty="0" smtClean="0">
                <a:solidFill>
                  <a:srgbClr val="1C1C1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加法。</a:t>
            </a:r>
            <a:endParaRPr lang="zh-CN" altLang="en-US" sz="2800" b="0" dirty="0">
              <a:solidFill>
                <a:srgbClr val="1C1C1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71636" y="455607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列式：</a:t>
            </a:r>
            <a:endParaRPr lang="zh-CN" altLang="en-US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6" name="组合 40"/>
          <p:cNvGrpSpPr/>
          <p:nvPr/>
        </p:nvGrpSpPr>
        <p:grpSpPr bwMode="auto">
          <a:xfrm>
            <a:off x="4422958" y="4290288"/>
            <a:ext cx="2597150" cy="1200150"/>
            <a:chOff x="3303977" y="3457497"/>
            <a:chExt cx="2597069" cy="1200839"/>
          </a:xfrm>
        </p:grpSpPr>
        <p:grpSp>
          <p:nvGrpSpPr>
            <p:cNvPr id="48" name="组合 17"/>
            <p:cNvGrpSpPr/>
            <p:nvPr/>
          </p:nvGrpSpPr>
          <p:grpSpPr bwMode="auto">
            <a:xfrm>
              <a:off x="4484626" y="3457497"/>
              <a:ext cx="779371" cy="1200839"/>
              <a:chOff x="7387540" y="947416"/>
              <a:chExt cx="639713" cy="1200864"/>
            </a:xfrm>
          </p:grpSpPr>
          <p:sp>
            <p:nvSpPr>
              <p:cNvPr id="54" name="矩形 17"/>
              <p:cNvSpPr>
                <a:spLocks noChangeArrowheads="1"/>
              </p:cNvSpPr>
              <p:nvPr/>
            </p:nvSpPr>
            <p:spPr bwMode="auto">
              <a:xfrm>
                <a:off x="7387540" y="947416"/>
                <a:ext cx="639713" cy="1200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600" b="0" dirty="0">
                    <a:solidFill>
                      <a:schemeClr val="tx1"/>
                    </a:solidFill>
                  </a:rPr>
                  <a:t>1</a:t>
                </a:r>
              </a:p>
              <a:p>
                <a:pPr algn="ctr"/>
                <a:r>
                  <a:rPr lang="en-US" altLang="zh-CN" sz="3600" b="0" dirty="0">
                    <a:solidFill>
                      <a:schemeClr val="tx1"/>
                    </a:solidFill>
                  </a:rPr>
                  <a:t>8</a:t>
                </a:r>
                <a:endParaRPr lang="zh-CN" altLang="en-US" sz="3600" b="0" baseline="300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55" name="直接连接符 54"/>
              <p:cNvCxnSpPr/>
              <p:nvPr/>
            </p:nvCxnSpPr>
            <p:spPr>
              <a:xfrm>
                <a:off x="7501240" y="1547848"/>
                <a:ext cx="413048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组合 20"/>
            <p:cNvGrpSpPr/>
            <p:nvPr/>
          </p:nvGrpSpPr>
          <p:grpSpPr bwMode="auto">
            <a:xfrm>
              <a:off x="3303977" y="3457497"/>
              <a:ext cx="2597069" cy="1200839"/>
              <a:chOff x="7851972" y="947416"/>
              <a:chExt cx="2131679" cy="1200864"/>
            </a:xfrm>
          </p:grpSpPr>
          <p:sp>
            <p:nvSpPr>
              <p:cNvPr id="50" name="矩形 17"/>
              <p:cNvSpPr>
                <a:spLocks noChangeArrowheads="1"/>
              </p:cNvSpPr>
              <p:nvPr/>
            </p:nvSpPr>
            <p:spPr bwMode="auto">
              <a:xfrm>
                <a:off x="7851972" y="947416"/>
                <a:ext cx="667195" cy="1200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600" b="0" dirty="0">
                    <a:solidFill>
                      <a:schemeClr val="tx1"/>
                    </a:solidFill>
                  </a:rPr>
                  <a:t>3</a:t>
                </a:r>
              </a:p>
              <a:p>
                <a:pPr algn="ctr"/>
                <a:r>
                  <a:rPr lang="en-US" altLang="zh-CN" sz="3600" b="0" dirty="0">
                    <a:solidFill>
                      <a:schemeClr val="tx1"/>
                    </a:solidFill>
                  </a:rPr>
                  <a:t>8</a:t>
                </a:r>
                <a:endParaRPr lang="zh-CN" altLang="en-US" sz="3600" b="0" baseline="300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>
                <a:off x="7979664" y="1547848"/>
                <a:ext cx="411742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矩形 17"/>
              <p:cNvSpPr>
                <a:spLocks noChangeArrowheads="1"/>
              </p:cNvSpPr>
              <p:nvPr/>
            </p:nvSpPr>
            <p:spPr bwMode="auto">
              <a:xfrm>
                <a:off x="8331166" y="1224539"/>
                <a:ext cx="671374" cy="6466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600" b="0" dirty="0">
                    <a:solidFill>
                      <a:schemeClr val="tx1"/>
                    </a:solidFill>
                  </a:rPr>
                  <a:t>+</a:t>
                </a:r>
                <a:endParaRPr lang="zh-CN" altLang="en-US" sz="3600" b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矩形 17"/>
              <p:cNvSpPr>
                <a:spLocks noChangeArrowheads="1"/>
              </p:cNvSpPr>
              <p:nvPr/>
            </p:nvSpPr>
            <p:spPr bwMode="auto">
              <a:xfrm>
                <a:off x="9312277" y="1224539"/>
                <a:ext cx="671374" cy="6466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3600" b="0" dirty="0">
                    <a:solidFill>
                      <a:schemeClr val="tx1"/>
                    </a:solidFill>
                  </a:rPr>
                  <a:t>=</a:t>
                </a:r>
                <a:endParaRPr lang="zh-CN" altLang="en-US" sz="3600" b="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6" name="矩形 17"/>
          <p:cNvSpPr>
            <a:spLocks noChangeArrowheads="1"/>
          </p:cNvSpPr>
          <p:nvPr/>
        </p:nvSpPr>
        <p:spPr bwMode="auto">
          <a:xfrm>
            <a:off x="6732076" y="4710544"/>
            <a:ext cx="22479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dirty="0">
                <a:solidFill>
                  <a:srgbClr val="E60083"/>
                </a:solidFill>
              </a:rPr>
              <a:t>______</a:t>
            </a:r>
            <a:endParaRPr lang="zh-CN" altLang="en-US" sz="4000" dirty="0">
              <a:solidFill>
                <a:srgbClr val="E60083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245" y="2580005"/>
            <a:ext cx="1446530" cy="1480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5" grpId="0" bldLvl="0" animBg="1"/>
      <p:bldP spid="2" grpId="0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71" name="Rectangle 55"/>
          <p:cNvSpPr>
            <a:spLocks noChangeArrowheads="1"/>
          </p:cNvSpPr>
          <p:nvPr/>
        </p:nvSpPr>
        <p:spPr bwMode="auto">
          <a:xfrm>
            <a:off x="6312280" y="1641475"/>
            <a:ext cx="5501767" cy="1916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atinLnBrk="0"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lt"/>
              </a:rPr>
              <a:t>(     )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个   加上</a:t>
            </a:r>
            <a:r>
              <a:rPr lang="en-US" altLang="zh-CN" sz="3200" dirty="0">
                <a:solidFill>
                  <a:schemeClr val="tx1"/>
                </a:solidFill>
              </a:rPr>
              <a:t>(     )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个   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是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latinLnBrk="0"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</a:rPr>
              <a:t>(     </a:t>
            </a:r>
            <a:r>
              <a:rPr lang="en-US" altLang="zh-CN" sz="3200" dirty="0">
                <a:solidFill>
                  <a:schemeClr val="tx1"/>
                </a:solidFill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个   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就是</a:t>
            </a:r>
            <a:r>
              <a:rPr lang="en-US" altLang="zh-CN" sz="3200" dirty="0">
                <a:solidFill>
                  <a:schemeClr val="tx1"/>
                </a:solidFill>
              </a:rPr>
              <a:t>(        ) 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9" name="图片 17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0440" name="Group 24"/>
          <p:cNvGrpSpPr/>
          <p:nvPr/>
        </p:nvGrpSpPr>
        <p:grpSpPr bwMode="auto">
          <a:xfrm>
            <a:off x="2933386" y="4427814"/>
            <a:ext cx="6985001" cy="1216026"/>
            <a:chOff x="0" y="-67"/>
            <a:chExt cx="4400" cy="766"/>
          </a:xfrm>
        </p:grpSpPr>
        <p:sp>
          <p:nvSpPr>
            <p:cNvPr id="60456" name="Text Box 40"/>
            <p:cNvSpPr txBox="1">
              <a:spLocks noChangeArrowheads="1"/>
            </p:cNvSpPr>
            <p:nvPr/>
          </p:nvSpPr>
          <p:spPr bwMode="auto">
            <a:xfrm>
              <a:off x="2359" y="-45"/>
              <a:ext cx="2041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dirty="0">
                  <a:solidFill>
                    <a:srgbClr val="C00000"/>
                  </a:solidFill>
                </a:rPr>
                <a:t> </a:t>
              </a:r>
              <a:r>
                <a:rPr lang="zh-CN" altLang="en-US" sz="3600" dirty="0">
                  <a:solidFill>
                    <a:srgbClr val="C00000"/>
                  </a:solidFill>
                </a:rPr>
                <a:t>     </a:t>
              </a:r>
              <a:r>
                <a:rPr lang="en-US" sz="3600" dirty="0">
                  <a:solidFill>
                    <a:srgbClr val="C00000"/>
                  </a:solidFill>
                </a:rPr>
                <a:t>4</a:t>
              </a:r>
            </a:p>
          </p:txBody>
        </p:sp>
        <p:grpSp>
          <p:nvGrpSpPr>
            <p:cNvPr id="60441" name="Group 25"/>
            <p:cNvGrpSpPr/>
            <p:nvPr/>
          </p:nvGrpSpPr>
          <p:grpSpPr bwMode="auto">
            <a:xfrm>
              <a:off x="0" y="-67"/>
              <a:ext cx="3497" cy="766"/>
              <a:chOff x="0" y="-67"/>
              <a:chExt cx="3497" cy="766"/>
            </a:xfrm>
          </p:grpSpPr>
          <p:sp>
            <p:nvSpPr>
              <p:cNvPr id="60442" name="Text Box 26"/>
              <p:cNvSpPr txBox="1">
                <a:spLocks noChangeArrowheads="1"/>
              </p:cNvSpPr>
              <p:nvPr/>
            </p:nvSpPr>
            <p:spPr bwMode="auto">
              <a:xfrm>
                <a:off x="1456" y="-47"/>
                <a:ext cx="2041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dirty="0">
                    <a:solidFill>
                      <a:srgbClr val="C00000"/>
                    </a:solidFill>
                  </a:rPr>
                  <a:t> </a:t>
                </a:r>
                <a:r>
                  <a:rPr lang="en-US" sz="3600" dirty="0">
                    <a:solidFill>
                      <a:srgbClr val="C00000"/>
                    </a:solidFill>
                  </a:rPr>
                  <a:t>3</a:t>
                </a:r>
                <a:r>
                  <a:rPr lang="zh-CN" altLang="en-US" sz="3600" dirty="0">
                    <a:solidFill>
                      <a:srgbClr val="C00000"/>
                    </a:solidFill>
                  </a:rPr>
                  <a:t>＋</a:t>
                </a:r>
                <a:r>
                  <a:rPr lang="en-US" sz="3600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  <p:sp>
            <p:nvSpPr>
              <p:cNvPr id="60443" name="Line 27"/>
              <p:cNvSpPr>
                <a:spLocks noChangeShapeType="1"/>
              </p:cNvSpPr>
              <p:nvPr/>
            </p:nvSpPr>
            <p:spPr bwMode="auto">
              <a:xfrm>
                <a:off x="0" y="291"/>
                <a:ext cx="40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60444" name="Text Box 28"/>
              <p:cNvSpPr txBox="1">
                <a:spLocks noChangeArrowheads="1"/>
              </p:cNvSpPr>
              <p:nvPr/>
            </p:nvSpPr>
            <p:spPr bwMode="auto">
              <a:xfrm>
                <a:off x="91" y="273"/>
                <a:ext cx="317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 dirty="0">
                    <a:solidFill>
                      <a:srgbClr val="C00000"/>
                    </a:solidFill>
                  </a:rPr>
                  <a:t>8</a:t>
                </a:r>
              </a:p>
            </p:txBody>
          </p:sp>
          <p:sp>
            <p:nvSpPr>
              <p:cNvPr id="60445" name="Text Box 29"/>
              <p:cNvSpPr txBox="1">
                <a:spLocks noChangeArrowheads="1"/>
              </p:cNvSpPr>
              <p:nvPr/>
            </p:nvSpPr>
            <p:spPr bwMode="auto">
              <a:xfrm>
                <a:off x="91" y="-45"/>
                <a:ext cx="317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 dirty="0">
                    <a:solidFill>
                      <a:srgbClr val="C00000"/>
                    </a:solidFill>
                  </a:rPr>
                  <a:t>3</a:t>
                </a:r>
              </a:p>
            </p:txBody>
          </p:sp>
          <p:sp>
            <p:nvSpPr>
              <p:cNvPr id="60446" name="Rectangle 30"/>
              <p:cNvSpPr>
                <a:spLocks noChangeArrowheads="1"/>
              </p:cNvSpPr>
              <p:nvPr/>
            </p:nvSpPr>
            <p:spPr bwMode="auto">
              <a:xfrm>
                <a:off x="341" y="91"/>
                <a:ext cx="340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3600" dirty="0">
                    <a:solidFill>
                      <a:srgbClr val="C00000"/>
                    </a:solidFill>
                  </a:rPr>
                  <a:t>＋</a:t>
                </a:r>
              </a:p>
            </p:txBody>
          </p:sp>
          <p:sp>
            <p:nvSpPr>
              <p:cNvPr id="60447" name="Line 31"/>
              <p:cNvSpPr>
                <a:spLocks noChangeShapeType="1"/>
              </p:cNvSpPr>
              <p:nvPr/>
            </p:nvSpPr>
            <p:spPr bwMode="auto">
              <a:xfrm>
                <a:off x="680" y="300"/>
                <a:ext cx="40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60448" name="Text Box 32"/>
              <p:cNvSpPr txBox="1">
                <a:spLocks noChangeArrowheads="1"/>
              </p:cNvSpPr>
              <p:nvPr/>
            </p:nvSpPr>
            <p:spPr bwMode="auto">
              <a:xfrm>
                <a:off x="771" y="282"/>
                <a:ext cx="317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>
                    <a:solidFill>
                      <a:srgbClr val="C00000"/>
                    </a:solidFill>
                  </a:rPr>
                  <a:t>8</a:t>
                </a:r>
              </a:p>
            </p:txBody>
          </p:sp>
          <p:sp>
            <p:nvSpPr>
              <p:cNvPr id="60449" name="Text Box 33"/>
              <p:cNvSpPr txBox="1">
                <a:spLocks noChangeArrowheads="1"/>
              </p:cNvSpPr>
              <p:nvPr/>
            </p:nvSpPr>
            <p:spPr bwMode="auto">
              <a:xfrm>
                <a:off x="771" y="-67"/>
                <a:ext cx="317" cy="7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 dirty="0">
                    <a:solidFill>
                      <a:srgbClr val="C00000"/>
                    </a:solidFill>
                  </a:rPr>
                  <a:t>18</a:t>
                </a:r>
              </a:p>
            </p:txBody>
          </p:sp>
          <p:sp>
            <p:nvSpPr>
              <p:cNvPr id="60450" name="Rectangle 34"/>
              <p:cNvSpPr>
                <a:spLocks noChangeArrowheads="1"/>
              </p:cNvSpPr>
              <p:nvPr/>
            </p:nvSpPr>
            <p:spPr bwMode="auto">
              <a:xfrm>
                <a:off x="1066" y="128"/>
                <a:ext cx="340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3600">
                    <a:solidFill>
                      <a:srgbClr val="C00000"/>
                    </a:solidFill>
                  </a:rPr>
                  <a:t>＝</a:t>
                </a:r>
              </a:p>
            </p:txBody>
          </p:sp>
          <p:sp>
            <p:nvSpPr>
              <p:cNvPr id="60451" name="Line 35"/>
              <p:cNvSpPr>
                <a:spLocks noChangeShapeType="1"/>
              </p:cNvSpPr>
              <p:nvPr/>
            </p:nvSpPr>
            <p:spPr bwMode="auto">
              <a:xfrm flipV="1">
                <a:off x="1409" y="302"/>
                <a:ext cx="907" cy="5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60452" name="Text Box 36"/>
              <p:cNvSpPr txBox="1">
                <a:spLocks noChangeArrowheads="1"/>
              </p:cNvSpPr>
              <p:nvPr/>
            </p:nvSpPr>
            <p:spPr bwMode="auto">
              <a:xfrm>
                <a:off x="1729" y="291"/>
                <a:ext cx="317" cy="4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 dirty="0">
                    <a:solidFill>
                      <a:srgbClr val="C00000"/>
                    </a:solidFill>
                  </a:rPr>
                  <a:t>8</a:t>
                </a:r>
              </a:p>
            </p:txBody>
          </p:sp>
          <p:sp>
            <p:nvSpPr>
              <p:cNvPr id="60453" name="Rectangle 37"/>
              <p:cNvSpPr>
                <a:spLocks noChangeArrowheads="1"/>
              </p:cNvSpPr>
              <p:nvPr/>
            </p:nvSpPr>
            <p:spPr bwMode="auto">
              <a:xfrm>
                <a:off x="2325" y="138"/>
                <a:ext cx="340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3600">
                    <a:solidFill>
                      <a:srgbClr val="C00000"/>
                    </a:solidFill>
                  </a:rPr>
                  <a:t>＝</a:t>
                </a:r>
              </a:p>
            </p:txBody>
          </p:sp>
          <p:sp>
            <p:nvSpPr>
              <p:cNvPr id="60454" name="Line 38"/>
              <p:cNvSpPr>
                <a:spLocks noChangeShapeType="1"/>
              </p:cNvSpPr>
              <p:nvPr/>
            </p:nvSpPr>
            <p:spPr bwMode="auto">
              <a:xfrm>
                <a:off x="2677" y="310"/>
                <a:ext cx="40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C00000"/>
                  </a:solidFill>
                </a:endParaRPr>
              </a:p>
            </p:txBody>
          </p:sp>
          <p:sp>
            <p:nvSpPr>
              <p:cNvPr id="60455" name="Text Box 39"/>
              <p:cNvSpPr txBox="1">
                <a:spLocks noChangeArrowheads="1"/>
              </p:cNvSpPr>
              <p:nvPr/>
            </p:nvSpPr>
            <p:spPr bwMode="auto">
              <a:xfrm>
                <a:off x="2720" y="292"/>
                <a:ext cx="317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3600" dirty="0">
                    <a:solidFill>
                      <a:srgbClr val="C00000"/>
                    </a:solidFill>
                  </a:rPr>
                  <a:t>8</a:t>
                </a:r>
              </a:p>
            </p:txBody>
          </p:sp>
        </p:grpSp>
      </p:grpSp>
      <p:sp>
        <p:nvSpPr>
          <p:cNvPr id="60434" name="Rectangle 18"/>
          <p:cNvSpPr>
            <a:spLocks noChangeArrowheads="1"/>
          </p:cNvSpPr>
          <p:nvPr/>
        </p:nvSpPr>
        <p:spPr bwMode="auto">
          <a:xfrm>
            <a:off x="1588135" y="110267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0472" name="Text Box 56"/>
          <p:cNvSpPr txBox="1">
            <a:spLocks noChangeArrowheads="1"/>
          </p:cNvSpPr>
          <p:nvPr/>
        </p:nvSpPr>
        <p:spPr bwMode="auto">
          <a:xfrm>
            <a:off x="6610294" y="1851407"/>
            <a:ext cx="4318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 dirty="0">
                <a:solidFill>
                  <a:srgbClr val="FF3300"/>
                </a:solidFill>
                <a:latin typeface="+mn-ea"/>
                <a:ea typeface="+mn-ea"/>
              </a:rPr>
              <a:t>3</a:t>
            </a:r>
          </a:p>
        </p:txBody>
      </p:sp>
      <p:sp>
        <p:nvSpPr>
          <p:cNvPr id="60473" name="Text Box 57"/>
          <p:cNvSpPr txBox="1">
            <a:spLocks noChangeArrowheads="1"/>
          </p:cNvSpPr>
          <p:nvPr/>
        </p:nvSpPr>
        <p:spPr bwMode="auto">
          <a:xfrm>
            <a:off x="9104753" y="1840540"/>
            <a:ext cx="4318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 dirty="0">
                <a:solidFill>
                  <a:srgbClr val="FF3300"/>
                </a:solidFill>
                <a:latin typeface="+mn-ea"/>
                <a:ea typeface="+mn-ea"/>
              </a:rPr>
              <a:t>1</a:t>
            </a:r>
          </a:p>
        </p:txBody>
      </p:sp>
      <p:sp>
        <p:nvSpPr>
          <p:cNvPr id="60474" name="Text Box 58"/>
          <p:cNvSpPr txBox="1">
            <a:spLocks noChangeArrowheads="1"/>
          </p:cNvSpPr>
          <p:nvPr/>
        </p:nvSpPr>
        <p:spPr bwMode="auto">
          <a:xfrm>
            <a:off x="6596324" y="2850982"/>
            <a:ext cx="4318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 dirty="0">
                <a:solidFill>
                  <a:srgbClr val="FF3300"/>
                </a:solidFill>
                <a:latin typeface="+mn-ea"/>
                <a:ea typeface="+mn-ea"/>
              </a:rPr>
              <a:t>4</a:t>
            </a:r>
          </a:p>
        </p:txBody>
      </p:sp>
      <p:sp>
        <p:nvSpPr>
          <p:cNvPr id="60483" name="Rectangle 67"/>
          <p:cNvSpPr>
            <a:spLocks noChangeArrowheads="1"/>
          </p:cNvSpPr>
          <p:nvPr/>
        </p:nvSpPr>
        <p:spPr bwMode="auto">
          <a:xfrm>
            <a:off x="7815898" y="4809094"/>
            <a:ext cx="4940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C00000"/>
                </a:solidFill>
              </a:rPr>
              <a:t>＝</a:t>
            </a:r>
          </a:p>
        </p:txBody>
      </p:sp>
      <p:grpSp>
        <p:nvGrpSpPr>
          <p:cNvPr id="60484" name="Group 68"/>
          <p:cNvGrpSpPr/>
          <p:nvPr/>
        </p:nvGrpSpPr>
        <p:grpSpPr bwMode="auto">
          <a:xfrm>
            <a:off x="8214260" y="4447741"/>
            <a:ext cx="538163" cy="1154110"/>
            <a:chOff x="0" y="-136"/>
            <a:chExt cx="339" cy="727"/>
          </a:xfrm>
        </p:grpSpPr>
        <p:sp>
          <p:nvSpPr>
            <p:cNvPr id="60486" name="Text Box 70"/>
            <p:cNvSpPr txBox="1">
              <a:spLocks noChangeArrowheads="1"/>
            </p:cNvSpPr>
            <p:nvPr/>
          </p:nvSpPr>
          <p:spPr bwMode="auto">
            <a:xfrm>
              <a:off x="22" y="184"/>
              <a:ext cx="317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3600">
                  <a:solidFill>
                    <a:srgbClr val="C00000"/>
                  </a:solidFill>
                </a:rPr>
                <a:t>2</a:t>
              </a:r>
            </a:p>
          </p:txBody>
        </p:sp>
        <p:sp>
          <p:nvSpPr>
            <p:cNvPr id="60487" name="Text Box 71"/>
            <p:cNvSpPr txBox="1">
              <a:spLocks noChangeArrowheads="1"/>
            </p:cNvSpPr>
            <p:nvPr/>
          </p:nvSpPr>
          <p:spPr bwMode="auto">
            <a:xfrm>
              <a:off x="14" y="-136"/>
              <a:ext cx="317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3600" dirty="0">
                  <a:solidFill>
                    <a:srgbClr val="C00000"/>
                  </a:solidFill>
                </a:rPr>
                <a:t>1</a:t>
              </a:r>
            </a:p>
          </p:txBody>
        </p:sp>
        <p:sp>
          <p:nvSpPr>
            <p:cNvPr id="60485" name="Line 69"/>
            <p:cNvSpPr>
              <a:spLocks noChangeShapeType="1"/>
            </p:cNvSpPr>
            <p:nvPr/>
          </p:nvSpPr>
          <p:spPr bwMode="auto">
            <a:xfrm>
              <a:off x="0" y="237"/>
              <a:ext cx="272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rgbClr val="C00000"/>
                </a:solidFill>
              </a:endParaRPr>
            </a:p>
          </p:txBody>
        </p:sp>
      </p:grpSp>
      <p:sp>
        <p:nvSpPr>
          <p:cNvPr id="60488" name="Text Box 72"/>
          <p:cNvSpPr txBox="1">
            <a:spLocks noChangeArrowheads="1"/>
          </p:cNvSpPr>
          <p:nvPr/>
        </p:nvSpPr>
        <p:spPr bwMode="auto">
          <a:xfrm>
            <a:off x="2477135" y="6008370"/>
            <a:ext cx="7607300" cy="5835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</a:rPr>
              <a:t>计算的结果，能约分的要约成最简分数。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Line 9"/>
          <p:cNvSpPr>
            <a:spLocks noChangeShapeType="1"/>
          </p:cNvSpPr>
          <p:nvPr/>
        </p:nvSpPr>
        <p:spPr bwMode="auto">
          <a:xfrm>
            <a:off x="5170170" y="932180"/>
            <a:ext cx="485775" cy="635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5168387" y="821037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5153464" y="286630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5853552" y="602281"/>
            <a:ext cx="69923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rgbClr val="C00000"/>
                </a:solidFill>
              </a:rPr>
              <a:t>＋</a:t>
            </a:r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>
            <a:off x="6678295" y="932180"/>
            <a:ext cx="471805" cy="635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6711755" y="821037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6697980" y="295910"/>
            <a:ext cx="66484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63" name="Text Box 71"/>
          <p:cNvSpPr txBox="1">
            <a:spLocks noChangeArrowheads="1"/>
          </p:cNvSpPr>
          <p:nvPr/>
        </p:nvSpPr>
        <p:spPr bwMode="auto">
          <a:xfrm>
            <a:off x="8430260" y="4770755"/>
            <a:ext cx="182753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rgbClr val="C00000"/>
                </a:solidFill>
              </a:rPr>
              <a:t>（块）</a:t>
            </a:r>
            <a:endParaRPr lang="en-US" sz="3600" dirty="0">
              <a:solidFill>
                <a:srgbClr val="C0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7218635" y="4672683"/>
            <a:ext cx="479425" cy="371475"/>
          </a:xfrm>
          <a:prstGeom prst="line">
            <a:avLst/>
          </a:prstGeom>
          <a:ln w="28575">
            <a:solidFill>
              <a:srgbClr val="E600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204347" y="5148933"/>
            <a:ext cx="477838" cy="371475"/>
          </a:xfrm>
          <a:prstGeom prst="line">
            <a:avLst/>
          </a:prstGeom>
          <a:ln w="28575">
            <a:solidFill>
              <a:srgbClr val="E600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7"/>
          <p:cNvSpPr>
            <a:spLocks noChangeArrowheads="1"/>
          </p:cNvSpPr>
          <p:nvPr/>
        </p:nvSpPr>
        <p:spPr bwMode="auto">
          <a:xfrm>
            <a:off x="7234510" y="4029745"/>
            <a:ext cx="66833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0">
                <a:solidFill>
                  <a:schemeClr val="tx1"/>
                </a:solidFill>
              </a:rPr>
              <a:t>1</a:t>
            </a:r>
            <a:endParaRPr lang="en-US" altLang="zh-CN" sz="3600" b="0" baseline="30000">
              <a:solidFill>
                <a:schemeClr val="tx1"/>
              </a:solidFill>
            </a:endParaRPr>
          </a:p>
        </p:txBody>
      </p:sp>
      <p:sp>
        <p:nvSpPr>
          <p:cNvPr id="13" name="矩形 17"/>
          <p:cNvSpPr>
            <a:spLocks noChangeArrowheads="1"/>
          </p:cNvSpPr>
          <p:nvPr/>
        </p:nvSpPr>
        <p:spPr bwMode="auto">
          <a:xfrm>
            <a:off x="7251972" y="5386740"/>
            <a:ext cx="66833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0">
                <a:solidFill>
                  <a:schemeClr val="tx1"/>
                </a:solidFill>
              </a:rPr>
              <a:t>2</a:t>
            </a:r>
            <a:endParaRPr lang="zh-CN" altLang="en-US" sz="3600" b="0" baseline="30000">
              <a:solidFill>
                <a:schemeClr val="tx1"/>
              </a:solidFill>
            </a:endParaRPr>
          </a:p>
        </p:txBody>
      </p:sp>
      <p:sp>
        <p:nvSpPr>
          <p:cNvPr id="44" name="饼形 43"/>
          <p:cNvSpPr/>
          <p:nvPr/>
        </p:nvSpPr>
        <p:spPr>
          <a:xfrm>
            <a:off x="2455817" y="1897603"/>
            <a:ext cx="1993900" cy="1993900"/>
          </a:xfrm>
          <a:prstGeom prst="pie">
            <a:avLst>
              <a:gd name="adj1" fmla="val 13512246"/>
              <a:gd name="adj2" fmla="val 16188418"/>
            </a:avLst>
          </a:prstGeom>
          <a:solidFill>
            <a:srgbClr val="00B0F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饼形 13"/>
          <p:cNvSpPr/>
          <p:nvPr/>
        </p:nvSpPr>
        <p:spPr>
          <a:xfrm>
            <a:off x="2455817" y="1899190"/>
            <a:ext cx="1993900" cy="1995488"/>
          </a:xfrm>
          <a:prstGeom prst="pie">
            <a:avLst>
              <a:gd name="adj1" fmla="val 5403862"/>
              <a:gd name="adj2" fmla="val 13519254"/>
            </a:avLst>
          </a:prstGeom>
          <a:solidFill>
            <a:srgbClr val="FF339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455817" y="1899190"/>
            <a:ext cx="1993900" cy="19939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6" name="直接连接符 15"/>
          <p:cNvCxnSpPr>
            <a:stCxn id="15" idx="2"/>
            <a:endCxn id="15" idx="6"/>
          </p:cNvCxnSpPr>
          <p:nvPr/>
        </p:nvCxnSpPr>
        <p:spPr>
          <a:xfrm>
            <a:off x="2455817" y="2896140"/>
            <a:ext cx="19939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15" idx="0"/>
            <a:endCxn id="15" idx="4"/>
          </p:cNvCxnSpPr>
          <p:nvPr/>
        </p:nvCxnSpPr>
        <p:spPr>
          <a:xfrm>
            <a:off x="3452767" y="1899190"/>
            <a:ext cx="0" cy="19939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5" idx="1"/>
            <a:endCxn id="15" idx="5"/>
          </p:cNvCxnSpPr>
          <p:nvPr/>
        </p:nvCxnSpPr>
        <p:spPr>
          <a:xfrm>
            <a:off x="2747917" y="2191290"/>
            <a:ext cx="1409700" cy="14097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747917" y="2192560"/>
            <a:ext cx="1409700" cy="14097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Line 15"/>
          <p:cNvSpPr>
            <a:spLocks noChangeShapeType="1"/>
          </p:cNvSpPr>
          <p:nvPr/>
        </p:nvSpPr>
        <p:spPr bwMode="auto">
          <a:xfrm>
            <a:off x="7622286" y="2085721"/>
            <a:ext cx="471805" cy="635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7655746" y="1974578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 dirty="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7641971" y="1449451"/>
            <a:ext cx="66484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23" name="Line 15"/>
          <p:cNvSpPr>
            <a:spLocks noChangeShapeType="1"/>
          </p:cNvSpPr>
          <p:nvPr/>
        </p:nvSpPr>
        <p:spPr bwMode="auto">
          <a:xfrm>
            <a:off x="10198989" y="2129663"/>
            <a:ext cx="471805" cy="635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10232449" y="2018520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auto">
          <a:xfrm>
            <a:off x="10218674" y="1493393"/>
            <a:ext cx="66484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26" name="Line 15"/>
          <p:cNvSpPr>
            <a:spLocks noChangeShapeType="1"/>
          </p:cNvSpPr>
          <p:nvPr/>
        </p:nvSpPr>
        <p:spPr bwMode="auto">
          <a:xfrm>
            <a:off x="7640701" y="3130296"/>
            <a:ext cx="471805" cy="635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7657651" y="3067413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33" name="Text Box 17"/>
          <p:cNvSpPr txBox="1">
            <a:spLocks noChangeArrowheads="1"/>
          </p:cNvSpPr>
          <p:nvPr/>
        </p:nvSpPr>
        <p:spPr bwMode="auto">
          <a:xfrm>
            <a:off x="7643876" y="2542286"/>
            <a:ext cx="66484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34" name="Line 15"/>
          <p:cNvSpPr>
            <a:spLocks noChangeShapeType="1"/>
          </p:cNvSpPr>
          <p:nvPr/>
        </p:nvSpPr>
        <p:spPr bwMode="auto">
          <a:xfrm>
            <a:off x="9660001" y="3178556"/>
            <a:ext cx="471805" cy="635"/>
          </a:xfrm>
          <a:prstGeom prst="line">
            <a:avLst/>
          </a:prstGeom>
          <a:ln w="28575"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 sz="3600">
              <a:solidFill>
                <a:srgbClr val="C00000"/>
              </a:solidFill>
            </a:endParaRPr>
          </a:p>
        </p:txBody>
      </p:sp>
      <p:sp>
        <p:nvSpPr>
          <p:cNvPr id="35" name="Text Box 16"/>
          <p:cNvSpPr txBox="1">
            <a:spLocks noChangeArrowheads="1"/>
          </p:cNvSpPr>
          <p:nvPr/>
        </p:nvSpPr>
        <p:spPr bwMode="auto">
          <a:xfrm>
            <a:off x="9657901" y="3099798"/>
            <a:ext cx="863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36" name="Text Box 17"/>
          <p:cNvSpPr txBox="1">
            <a:spLocks noChangeArrowheads="1"/>
          </p:cNvSpPr>
          <p:nvPr/>
        </p:nvSpPr>
        <p:spPr bwMode="auto">
          <a:xfrm>
            <a:off x="9639046" y="2607691"/>
            <a:ext cx="66484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>
                <a:solidFill>
                  <a:srgbClr val="FF0000"/>
                </a:solidFill>
              </a:rPr>
              <a:t>4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500"/>
                                        <p:tgtEl>
                                          <p:spTgt spid="604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500"/>
                                        <p:tgtEl>
                                          <p:spTgt spid="604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500"/>
                                        <p:tgtEl>
                                          <p:spTgt spid="604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60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60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60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6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6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71" grpId="0" bldLvl="0" animBg="1" autoUpdateAnimBg="0"/>
      <p:bldP spid="60472" grpId="0" bldLvl="0" animBg="1" autoUpdateAnimBg="0"/>
      <p:bldP spid="60473" grpId="0" bldLvl="0" animBg="1" autoUpdateAnimBg="0"/>
      <p:bldP spid="60474" grpId="0" bldLvl="0" animBg="1" autoUpdateAnimBg="0"/>
      <p:bldP spid="60483" grpId="0" bldLvl="0" animBg="1" autoUpdateAnimBg="0"/>
      <p:bldP spid="60488" grpId="0" bldLvl="0" animBg="1" autoUpdateAnimBg="0"/>
      <p:bldP spid="63" grpId="0" bldLvl="0" animBg="1"/>
      <p:bldP spid="12" grpId="0"/>
      <p:bldP spid="13" grpId="0"/>
      <p:bldP spid="15" grpId="0" bldLvl="0" animBg="1"/>
      <p:bldP spid="21" grpId="0" animBg="1"/>
      <p:bldP spid="21" grpId="1" animBg="1"/>
      <p:bldP spid="22" grpId="0" animBg="1"/>
      <p:bldP spid="22" grpId="1" animBg="1"/>
      <p:bldP spid="24" grpId="0" animBg="1"/>
      <p:bldP spid="24" grpId="1" animBg="1"/>
      <p:bldP spid="25" grpId="0" animBg="1"/>
      <p:bldP spid="25" grpId="1" animBg="1"/>
      <p:bldP spid="32" grpId="0" animBg="1"/>
      <p:bldP spid="32" grpId="1" animBg="1"/>
      <p:bldP spid="33" grpId="0" animBg="1"/>
      <p:bldP spid="33" grpId="1" animBg="1"/>
      <p:bldP spid="35" grpId="0" animBg="1"/>
      <p:bldP spid="35" grpId="1" animBg="1"/>
      <p:bldP spid="36" grpId="0" animBg="1"/>
      <p:bldP spid="36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1166</Words>
  <Application>Microsoft Office PowerPoint</Application>
  <PresentationFormat>自定义</PresentationFormat>
  <Paragraphs>469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2337</cp:revision>
  <dcterms:created xsi:type="dcterms:W3CDTF">2017-11-13T08:28:00Z</dcterms:created>
  <dcterms:modified xsi:type="dcterms:W3CDTF">2021-12-08T07:52:02Z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2052-11.1.0.10502</vt:lpwstr>
  </property>
  <property fmtid="{D5CDD505-2E9C-101B-9397-08002B2CF9AE}" pid="3" name="ICV">
    <vt:lpwstr>A8D5E68410EB41438B722A9B43B6518B</vt:lpwstr>
  </property>
</Properties>
</file>