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4" r:id="rId2"/>
    <p:sldId id="441" r:id="rId3"/>
    <p:sldId id="479" r:id="rId4"/>
    <p:sldId id="480" r:id="rId5"/>
    <p:sldId id="486" r:id="rId6"/>
    <p:sldId id="478" r:id="rId7"/>
    <p:sldId id="487" r:id="rId8"/>
    <p:sldId id="481" r:id="rId9"/>
    <p:sldId id="489" r:id="rId10"/>
    <p:sldId id="488" r:id="rId11"/>
    <p:sldId id="484" r:id="rId12"/>
    <p:sldId id="485" r:id="rId13"/>
    <p:sldId id="490" r:id="rId14"/>
    <p:sldId id="491" r:id="rId15"/>
    <p:sldId id="492" r:id="rId16"/>
    <p:sldId id="493" r:id="rId17"/>
    <p:sldId id="494" r:id="rId18"/>
    <p:sldId id="495" r:id="rId19"/>
    <p:sldId id="496" r:id="rId20"/>
    <p:sldId id="497" r:id="rId21"/>
    <p:sldId id="498" r:id="rId22"/>
    <p:sldId id="499" r:id="rId23"/>
    <p:sldId id="500" r:id="rId24"/>
    <p:sldId id="501" r:id="rId25"/>
    <p:sldId id="502" r:id="rId26"/>
    <p:sldId id="503" r:id="rId27"/>
    <p:sldId id="504" r:id="rId28"/>
    <p:sldId id="505" r:id="rId29"/>
    <p:sldId id="506" r:id="rId30"/>
    <p:sldId id="507" r:id="rId31"/>
    <p:sldId id="508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3" autoAdjust="0"/>
    <p:restoredTop sz="94539" autoAdjust="0"/>
  </p:normalViewPr>
  <p:slideViewPr>
    <p:cSldViewPr>
      <p:cViewPr varScale="1">
        <p:scale>
          <a:sx n="89" d="100"/>
          <a:sy n="89" d="100"/>
        </p:scale>
        <p:origin x="-1014" y="-96"/>
      </p:cViewPr>
      <p:guideLst>
        <p:guide orient="horz" pos="21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30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7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6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分数</a:t>
            </a:r>
            <a:r>
              <a:rPr lang="zh-CN" altLang="en-US" sz="4800" dirty="0" smtClean="0"/>
              <a:t>的</a:t>
            </a:r>
            <a:r>
              <a:rPr lang="zh-CN" altLang="en-US" sz="4800" dirty="0" smtClean="0">
                <a:latin typeface="Calibri" panose="020F0502020204030204" pitchFamily="34" charset="0"/>
              </a:rPr>
              <a:t>加法和减法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66822" y="3318083"/>
            <a:ext cx="6375463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同分母分数加、减法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5536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63540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77839" y="770519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611560" y="18215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611560" y="22269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1560" y="232863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68750" y="202424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379967" y="18105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379967" y="221605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79967" y="2317704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891434" y="180052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806842" y="220839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843808" y="2317759"/>
            <a:ext cx="429198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6"/>
          <p:cNvSpPr txBox="1"/>
          <p:nvPr/>
        </p:nvSpPr>
        <p:spPr>
          <a:xfrm>
            <a:off x="3273006" y="20118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707904" y="17982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615295" y="220452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684223" y="2305350"/>
            <a:ext cx="455729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111098" y="17931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111098" y="21985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111098" y="2300240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88" y="19958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5879505" y="17821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5879505" y="21876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879505" y="228930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/>
          <p:nvPr/>
        </p:nvSpPr>
        <p:spPr>
          <a:xfrm>
            <a:off x="7467843" y="1990581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7737502" y="198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8148719" y="176982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8148719" y="217529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8148719" y="2276953"/>
            <a:ext cx="59824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55831" y="32195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9" name="TextBox 46"/>
          <p:cNvSpPr txBox="1"/>
          <p:nvPr/>
        </p:nvSpPr>
        <p:spPr>
          <a:xfrm>
            <a:off x="653486" y="3003562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5-1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50"/>
          <p:cNvSpPr txBox="1"/>
          <p:nvPr/>
        </p:nvSpPr>
        <p:spPr>
          <a:xfrm>
            <a:off x="803903" y="34090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87879" y="3510689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79512" y="432399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7" name="TextBox 53"/>
          <p:cNvSpPr txBox="1"/>
          <p:nvPr/>
        </p:nvSpPr>
        <p:spPr>
          <a:xfrm>
            <a:off x="578544" y="41079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78544" y="45134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78543" y="461509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12528" y="523787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1" name="TextBox 53"/>
          <p:cNvSpPr txBox="1"/>
          <p:nvPr/>
        </p:nvSpPr>
        <p:spPr>
          <a:xfrm>
            <a:off x="611560" y="50218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611560" y="54273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11559" y="552897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2544187" y="31566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5" name="TextBox 46"/>
          <p:cNvSpPr txBox="1"/>
          <p:nvPr/>
        </p:nvSpPr>
        <p:spPr>
          <a:xfrm>
            <a:off x="3041842" y="2940623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7-1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50"/>
          <p:cNvSpPr txBox="1"/>
          <p:nvPr/>
        </p:nvSpPr>
        <p:spPr>
          <a:xfrm>
            <a:off x="3097166" y="33649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976235" y="3447750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567868" y="42610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9" name="TextBox 53"/>
          <p:cNvSpPr txBox="1"/>
          <p:nvPr/>
        </p:nvSpPr>
        <p:spPr>
          <a:xfrm>
            <a:off x="3071095" y="40641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0" name="TextBox 54"/>
          <p:cNvSpPr txBox="1"/>
          <p:nvPr/>
        </p:nvSpPr>
        <p:spPr>
          <a:xfrm>
            <a:off x="2966900" y="44505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2966899" y="4552154"/>
            <a:ext cx="601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2600884" y="517493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3" name="TextBox 53"/>
          <p:cNvSpPr txBox="1"/>
          <p:nvPr/>
        </p:nvSpPr>
        <p:spPr>
          <a:xfrm>
            <a:off x="2999916" y="49589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TextBox 54"/>
          <p:cNvSpPr txBox="1"/>
          <p:nvPr/>
        </p:nvSpPr>
        <p:spPr>
          <a:xfrm>
            <a:off x="2999916" y="53643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999915" y="546603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804155" y="30070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1" name="TextBox 46"/>
          <p:cNvSpPr txBox="1"/>
          <p:nvPr/>
        </p:nvSpPr>
        <p:spPr>
          <a:xfrm>
            <a:off x="5301810" y="2791036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7-2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2" name="TextBox 50"/>
          <p:cNvSpPr txBox="1"/>
          <p:nvPr/>
        </p:nvSpPr>
        <p:spPr>
          <a:xfrm>
            <a:off x="5452227" y="31965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236203" y="3298163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4827836" y="41114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5" name="TextBox 53"/>
          <p:cNvSpPr txBox="1"/>
          <p:nvPr/>
        </p:nvSpPr>
        <p:spPr>
          <a:xfrm>
            <a:off x="5226868" y="38954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6" name="TextBox 54"/>
          <p:cNvSpPr txBox="1"/>
          <p:nvPr/>
        </p:nvSpPr>
        <p:spPr>
          <a:xfrm>
            <a:off x="5226868" y="43009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226867" y="440256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7225263" y="29771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87" name="TextBox 53"/>
          <p:cNvSpPr txBox="1"/>
          <p:nvPr/>
        </p:nvSpPr>
        <p:spPr>
          <a:xfrm>
            <a:off x="7612924" y="27802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8" name="TextBox 54"/>
          <p:cNvSpPr txBox="1"/>
          <p:nvPr/>
        </p:nvSpPr>
        <p:spPr>
          <a:xfrm>
            <a:off x="7624295" y="31665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7624294" y="3268236"/>
            <a:ext cx="601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8" grpId="0"/>
      <p:bldP spid="59" grpId="0"/>
      <p:bldP spid="60" grpId="0"/>
      <p:bldP spid="62" grpId="0"/>
      <p:bldP spid="63" grpId="0"/>
      <p:bldP spid="64" grpId="0"/>
      <p:bldP spid="70" grpId="0"/>
      <p:bldP spid="71" grpId="0"/>
      <p:bldP spid="72" grpId="0"/>
      <p:bldP spid="74" grpId="0"/>
      <p:bldP spid="75" grpId="0"/>
      <p:bldP spid="76" grpId="0"/>
      <p:bldP spid="86" grpId="0"/>
      <p:bldP spid="87" grpId="0"/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WordArt 4"/>
          <p:cNvSpPr>
            <a:spLocks noChangeArrowheads="1" noChangeShapeType="1"/>
          </p:cNvSpPr>
          <p:nvPr/>
        </p:nvSpPr>
        <p:spPr bwMode="auto">
          <a:xfrm>
            <a:off x="827088" y="3500438"/>
            <a:ext cx="7345362" cy="6461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观察两个算式，你能发现上面共同点吗？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187450" y="4437063"/>
            <a:ext cx="7058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分母相同的两个分数相加、减。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444625" y="3635375"/>
            <a:ext cx="48561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0">
              <a:solidFill>
                <a:schemeClr val="tx1"/>
              </a:solidFill>
            </a:endParaRPr>
          </a:p>
        </p:txBody>
      </p:sp>
      <p:grpSp>
        <p:nvGrpSpPr>
          <p:cNvPr id="51" name="Group 24"/>
          <p:cNvGrpSpPr/>
          <p:nvPr/>
        </p:nvGrpSpPr>
        <p:grpSpPr bwMode="auto">
          <a:xfrm>
            <a:off x="971600" y="2200801"/>
            <a:ext cx="6985001" cy="1216026"/>
            <a:chOff x="0" y="-67"/>
            <a:chExt cx="4400" cy="766"/>
          </a:xfrm>
        </p:grpSpPr>
        <p:sp>
          <p:nvSpPr>
            <p:cNvPr id="52" name="Text Box 40"/>
            <p:cNvSpPr txBox="1">
              <a:spLocks noChangeArrowheads="1"/>
            </p:cNvSpPr>
            <p:nvPr/>
          </p:nvSpPr>
          <p:spPr bwMode="auto">
            <a:xfrm>
              <a:off x="2359" y="-45"/>
              <a:ext cx="204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C00000"/>
                  </a:solidFill>
                </a:rPr>
                <a:t> </a:t>
              </a:r>
              <a:r>
                <a:rPr lang="zh-CN" altLang="en-US" sz="3600" dirty="0">
                  <a:solidFill>
                    <a:srgbClr val="C00000"/>
                  </a:solidFill>
                </a:rPr>
                <a:t>     </a:t>
              </a:r>
              <a:r>
                <a:rPr lang="en-US" altLang="zh-CN" sz="3600" dirty="0" smtClean="0">
                  <a:solidFill>
                    <a:srgbClr val="C00000"/>
                  </a:solidFill>
                </a:rPr>
                <a:t>2</a:t>
              </a:r>
              <a:endParaRPr lang="en-US" sz="3600" dirty="0">
                <a:solidFill>
                  <a:srgbClr val="C00000"/>
                </a:solidFill>
              </a:endParaRPr>
            </a:p>
          </p:txBody>
        </p:sp>
        <p:grpSp>
          <p:nvGrpSpPr>
            <p:cNvPr id="53" name="Group 25"/>
            <p:cNvGrpSpPr/>
            <p:nvPr/>
          </p:nvGrpSpPr>
          <p:grpSpPr bwMode="auto">
            <a:xfrm>
              <a:off x="0" y="-67"/>
              <a:ext cx="3085" cy="766"/>
              <a:chOff x="0" y="-67"/>
              <a:chExt cx="3085" cy="766"/>
            </a:xfrm>
          </p:grpSpPr>
          <p:sp>
            <p:nvSpPr>
              <p:cNvPr id="54" name="Text Box 26"/>
              <p:cNvSpPr txBox="1">
                <a:spLocks noChangeArrowheads="1"/>
              </p:cNvSpPr>
              <p:nvPr/>
            </p:nvSpPr>
            <p:spPr bwMode="auto">
              <a:xfrm>
                <a:off x="1456" y="-47"/>
                <a:ext cx="985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 </a:t>
                </a:r>
                <a:r>
                  <a:rPr lang="en-US" sz="3600" dirty="0" smtClean="0">
                    <a:solidFill>
                      <a:srgbClr val="C00000"/>
                    </a:solidFill>
                  </a:rPr>
                  <a:t>3</a:t>
                </a:r>
                <a:r>
                  <a:rPr lang="en-US" altLang="zh-CN" sz="3600" dirty="0" smtClean="0">
                    <a:solidFill>
                      <a:srgbClr val="C00000"/>
                    </a:solidFill>
                  </a:rPr>
                  <a:t>—</a:t>
                </a:r>
                <a:r>
                  <a:rPr lang="en-US" sz="3600" dirty="0" smtClean="0">
                    <a:solidFill>
                      <a:srgbClr val="C00000"/>
                    </a:solidFill>
                  </a:rPr>
                  <a:t>1</a:t>
                </a:r>
                <a:endParaRPr lang="en-US" sz="36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5" name="Line 27"/>
              <p:cNvSpPr>
                <a:spLocks noChangeShapeType="1"/>
              </p:cNvSpPr>
              <p:nvPr/>
            </p:nvSpPr>
            <p:spPr bwMode="auto">
              <a:xfrm>
                <a:off x="0" y="291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56" name="Text Box 28"/>
              <p:cNvSpPr txBox="1">
                <a:spLocks noChangeArrowheads="1"/>
              </p:cNvSpPr>
              <p:nvPr/>
            </p:nvSpPr>
            <p:spPr bwMode="auto">
              <a:xfrm>
                <a:off x="91" y="273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57" name="Text Box 29"/>
              <p:cNvSpPr txBox="1">
                <a:spLocks noChangeArrowheads="1"/>
              </p:cNvSpPr>
              <p:nvPr/>
            </p:nvSpPr>
            <p:spPr bwMode="auto">
              <a:xfrm>
                <a:off x="91" y="-45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  <p:sp>
            <p:nvSpPr>
              <p:cNvPr id="58" name="Rectangle 30"/>
              <p:cNvSpPr>
                <a:spLocks noChangeArrowheads="1"/>
              </p:cNvSpPr>
              <p:nvPr/>
            </p:nvSpPr>
            <p:spPr bwMode="auto">
              <a:xfrm>
                <a:off x="341" y="91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dirty="0" smtClean="0">
                    <a:solidFill>
                      <a:srgbClr val="C00000"/>
                    </a:solidFill>
                  </a:rPr>
                  <a:t>—</a:t>
                </a:r>
                <a:endParaRPr lang="zh-CN" altLang="en-US" sz="36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9" name="Line 31"/>
              <p:cNvSpPr>
                <a:spLocks noChangeShapeType="1"/>
              </p:cNvSpPr>
              <p:nvPr/>
            </p:nvSpPr>
            <p:spPr bwMode="auto">
              <a:xfrm>
                <a:off x="680" y="30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" name="Text Box 32"/>
              <p:cNvSpPr txBox="1">
                <a:spLocks noChangeArrowheads="1"/>
              </p:cNvSpPr>
              <p:nvPr/>
            </p:nvSpPr>
            <p:spPr bwMode="auto">
              <a:xfrm>
                <a:off x="771" y="28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1" name="Text Box 33"/>
              <p:cNvSpPr txBox="1">
                <a:spLocks noChangeArrowheads="1"/>
              </p:cNvSpPr>
              <p:nvPr/>
            </p:nvSpPr>
            <p:spPr bwMode="auto">
              <a:xfrm>
                <a:off x="771" y="-67"/>
                <a:ext cx="31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18</a:t>
                </a:r>
              </a:p>
            </p:txBody>
          </p:sp>
          <p:sp>
            <p:nvSpPr>
              <p:cNvPr id="62" name="Rectangle 34"/>
              <p:cNvSpPr>
                <a:spLocks noChangeArrowheads="1"/>
              </p:cNvSpPr>
              <p:nvPr/>
            </p:nvSpPr>
            <p:spPr bwMode="auto">
              <a:xfrm>
                <a:off x="1066" y="12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3" name="Line 35"/>
              <p:cNvSpPr>
                <a:spLocks noChangeShapeType="1"/>
              </p:cNvSpPr>
              <p:nvPr/>
            </p:nvSpPr>
            <p:spPr bwMode="auto">
              <a:xfrm flipV="1">
                <a:off x="1409" y="302"/>
                <a:ext cx="907" cy="5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4" name="Text Box 36"/>
              <p:cNvSpPr txBox="1">
                <a:spLocks noChangeArrowheads="1"/>
              </p:cNvSpPr>
              <p:nvPr/>
            </p:nvSpPr>
            <p:spPr bwMode="auto">
              <a:xfrm>
                <a:off x="1729" y="291"/>
                <a:ext cx="317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5" name="Rectangle 37"/>
              <p:cNvSpPr>
                <a:spLocks noChangeArrowheads="1"/>
              </p:cNvSpPr>
              <p:nvPr/>
            </p:nvSpPr>
            <p:spPr bwMode="auto">
              <a:xfrm>
                <a:off x="2325" y="13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6" name="Line 38"/>
              <p:cNvSpPr>
                <a:spLocks noChangeShapeType="1"/>
              </p:cNvSpPr>
              <p:nvPr/>
            </p:nvSpPr>
            <p:spPr bwMode="auto">
              <a:xfrm>
                <a:off x="2677" y="31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Text Box 39"/>
              <p:cNvSpPr txBox="1">
                <a:spLocks noChangeArrowheads="1"/>
              </p:cNvSpPr>
              <p:nvPr/>
            </p:nvSpPr>
            <p:spPr bwMode="auto">
              <a:xfrm>
                <a:off x="2720" y="29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796013" y="2594502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69" name="Group 68"/>
          <p:cNvGrpSpPr/>
          <p:nvPr/>
        </p:nvGrpSpPr>
        <p:grpSpPr bwMode="auto">
          <a:xfrm>
            <a:off x="6194375" y="2233149"/>
            <a:ext cx="538163" cy="1154110"/>
            <a:chOff x="0" y="-136"/>
            <a:chExt cx="339" cy="727"/>
          </a:xfrm>
        </p:grpSpPr>
        <p:sp>
          <p:nvSpPr>
            <p:cNvPr id="70" name="Text Box 7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rgbClr val="C00000"/>
                  </a:solidFill>
                </a:rPr>
                <a:t>4</a:t>
              </a:r>
              <a:endParaRPr lang="en-US" sz="3600" dirty="0">
                <a:solidFill>
                  <a:srgbClr val="C00000"/>
                </a:solidFill>
              </a:endParaRPr>
            </a:p>
          </p:txBody>
        </p:sp>
        <p:sp>
          <p:nvSpPr>
            <p:cNvPr id="71" name="Text Box 71"/>
            <p:cNvSpPr txBox="1">
              <a:spLocks noChangeArrowheads="1"/>
            </p:cNvSpPr>
            <p:nvPr/>
          </p:nvSpPr>
          <p:spPr bwMode="auto">
            <a:xfrm>
              <a:off x="14" y="-136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72" name="Line 6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grpSp>
        <p:nvGrpSpPr>
          <p:cNvPr id="92" name="Group 24"/>
          <p:cNvGrpSpPr/>
          <p:nvPr/>
        </p:nvGrpSpPr>
        <p:grpSpPr bwMode="auto">
          <a:xfrm>
            <a:off x="971600" y="535098"/>
            <a:ext cx="6985001" cy="1216026"/>
            <a:chOff x="0" y="-67"/>
            <a:chExt cx="4400" cy="766"/>
          </a:xfrm>
        </p:grpSpPr>
        <p:sp>
          <p:nvSpPr>
            <p:cNvPr id="93" name="Text Box 40"/>
            <p:cNvSpPr txBox="1">
              <a:spLocks noChangeArrowheads="1"/>
            </p:cNvSpPr>
            <p:nvPr/>
          </p:nvSpPr>
          <p:spPr bwMode="auto">
            <a:xfrm>
              <a:off x="2359" y="-45"/>
              <a:ext cx="204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C00000"/>
                  </a:solidFill>
                </a:rPr>
                <a:t> </a:t>
              </a:r>
              <a:r>
                <a:rPr lang="zh-CN" altLang="en-US" sz="3600" dirty="0">
                  <a:solidFill>
                    <a:srgbClr val="C00000"/>
                  </a:solidFill>
                </a:rPr>
                <a:t>     </a:t>
              </a:r>
              <a:r>
                <a:rPr lang="en-US" sz="3600" dirty="0">
                  <a:solidFill>
                    <a:srgbClr val="C00000"/>
                  </a:solidFill>
                </a:rPr>
                <a:t>4</a:t>
              </a:r>
            </a:p>
          </p:txBody>
        </p:sp>
        <p:grpSp>
          <p:nvGrpSpPr>
            <p:cNvPr id="94" name="Group 25"/>
            <p:cNvGrpSpPr/>
            <p:nvPr/>
          </p:nvGrpSpPr>
          <p:grpSpPr bwMode="auto">
            <a:xfrm>
              <a:off x="0" y="-67"/>
              <a:ext cx="3497" cy="766"/>
              <a:chOff x="0" y="-67"/>
              <a:chExt cx="3497" cy="766"/>
            </a:xfrm>
          </p:grpSpPr>
          <p:sp>
            <p:nvSpPr>
              <p:cNvPr id="95" name="Text Box 26"/>
              <p:cNvSpPr txBox="1">
                <a:spLocks noChangeArrowheads="1"/>
              </p:cNvSpPr>
              <p:nvPr/>
            </p:nvSpPr>
            <p:spPr bwMode="auto">
              <a:xfrm>
                <a:off x="1456" y="-47"/>
                <a:ext cx="2041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 </a:t>
                </a: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  <a:r>
                  <a:rPr lang="en-US" sz="36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96" name="Line 27"/>
              <p:cNvSpPr>
                <a:spLocks noChangeShapeType="1"/>
              </p:cNvSpPr>
              <p:nvPr/>
            </p:nvSpPr>
            <p:spPr bwMode="auto">
              <a:xfrm>
                <a:off x="0" y="291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Text Box 28"/>
              <p:cNvSpPr txBox="1">
                <a:spLocks noChangeArrowheads="1"/>
              </p:cNvSpPr>
              <p:nvPr/>
            </p:nvSpPr>
            <p:spPr bwMode="auto">
              <a:xfrm>
                <a:off x="91" y="273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98" name="Text Box 29"/>
              <p:cNvSpPr txBox="1">
                <a:spLocks noChangeArrowheads="1"/>
              </p:cNvSpPr>
              <p:nvPr/>
            </p:nvSpPr>
            <p:spPr bwMode="auto">
              <a:xfrm>
                <a:off x="91" y="-45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  <p:sp>
            <p:nvSpPr>
              <p:cNvPr id="99" name="Rectangle 30"/>
              <p:cNvSpPr>
                <a:spLocks noChangeArrowheads="1"/>
              </p:cNvSpPr>
              <p:nvPr/>
            </p:nvSpPr>
            <p:spPr bwMode="auto">
              <a:xfrm>
                <a:off x="341" y="91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sp>
            <p:nvSpPr>
              <p:cNvPr id="100" name="Line 31"/>
              <p:cNvSpPr>
                <a:spLocks noChangeShapeType="1"/>
              </p:cNvSpPr>
              <p:nvPr/>
            </p:nvSpPr>
            <p:spPr bwMode="auto">
              <a:xfrm>
                <a:off x="680" y="30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01" name="Text Box 32"/>
              <p:cNvSpPr txBox="1">
                <a:spLocks noChangeArrowheads="1"/>
              </p:cNvSpPr>
              <p:nvPr/>
            </p:nvSpPr>
            <p:spPr bwMode="auto">
              <a:xfrm>
                <a:off x="771" y="28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102" name="Text Box 33"/>
              <p:cNvSpPr txBox="1">
                <a:spLocks noChangeArrowheads="1"/>
              </p:cNvSpPr>
              <p:nvPr/>
            </p:nvSpPr>
            <p:spPr bwMode="auto">
              <a:xfrm>
                <a:off x="771" y="-67"/>
                <a:ext cx="31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18</a:t>
                </a:r>
              </a:p>
            </p:txBody>
          </p:sp>
          <p:sp>
            <p:nvSpPr>
              <p:cNvPr id="103" name="Rectangle 34"/>
              <p:cNvSpPr>
                <a:spLocks noChangeArrowheads="1"/>
              </p:cNvSpPr>
              <p:nvPr/>
            </p:nvSpPr>
            <p:spPr bwMode="auto">
              <a:xfrm>
                <a:off x="1066" y="12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104" name="Line 35"/>
              <p:cNvSpPr>
                <a:spLocks noChangeShapeType="1"/>
              </p:cNvSpPr>
              <p:nvPr/>
            </p:nvSpPr>
            <p:spPr bwMode="auto">
              <a:xfrm flipV="1">
                <a:off x="1409" y="302"/>
                <a:ext cx="907" cy="5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05" name="Text Box 36"/>
              <p:cNvSpPr txBox="1">
                <a:spLocks noChangeArrowheads="1"/>
              </p:cNvSpPr>
              <p:nvPr/>
            </p:nvSpPr>
            <p:spPr bwMode="auto">
              <a:xfrm>
                <a:off x="1729" y="291"/>
                <a:ext cx="317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106" name="Rectangle 37"/>
              <p:cNvSpPr>
                <a:spLocks noChangeArrowheads="1"/>
              </p:cNvSpPr>
              <p:nvPr/>
            </p:nvSpPr>
            <p:spPr bwMode="auto">
              <a:xfrm>
                <a:off x="2325" y="13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107" name="Line 38"/>
              <p:cNvSpPr>
                <a:spLocks noChangeShapeType="1"/>
              </p:cNvSpPr>
              <p:nvPr/>
            </p:nvSpPr>
            <p:spPr bwMode="auto">
              <a:xfrm>
                <a:off x="2677" y="31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108" name="Text Box 39"/>
              <p:cNvSpPr txBox="1">
                <a:spLocks noChangeArrowheads="1"/>
              </p:cNvSpPr>
              <p:nvPr/>
            </p:nvSpPr>
            <p:spPr bwMode="auto">
              <a:xfrm>
                <a:off x="2720" y="29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sp>
        <p:nvSpPr>
          <p:cNvPr id="109" name="Rectangle 67"/>
          <p:cNvSpPr>
            <a:spLocks noChangeArrowheads="1"/>
          </p:cNvSpPr>
          <p:nvPr/>
        </p:nvSpPr>
        <p:spPr bwMode="auto">
          <a:xfrm>
            <a:off x="5854112" y="916378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110" name="Group 68"/>
          <p:cNvGrpSpPr/>
          <p:nvPr/>
        </p:nvGrpSpPr>
        <p:grpSpPr bwMode="auto">
          <a:xfrm>
            <a:off x="6252474" y="555025"/>
            <a:ext cx="538163" cy="1154110"/>
            <a:chOff x="0" y="-136"/>
            <a:chExt cx="339" cy="727"/>
          </a:xfrm>
        </p:grpSpPr>
        <p:sp>
          <p:nvSpPr>
            <p:cNvPr id="111" name="Text Box 7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112" name="Text Box 71"/>
            <p:cNvSpPr txBox="1">
              <a:spLocks noChangeArrowheads="1"/>
            </p:cNvSpPr>
            <p:nvPr/>
          </p:nvSpPr>
          <p:spPr bwMode="auto">
            <a:xfrm>
              <a:off x="14" y="-136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113" name="Line 6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nimBg="1"/>
      <p:bldP spid="645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539750" y="1846784"/>
            <a:ext cx="85693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</a:rPr>
              <a:t>相同分母的分数相加，分母不变，分子相加。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539750" y="2781300"/>
            <a:ext cx="8569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</a:rPr>
              <a:t>相同分母的分数相减，分母不变，分子相减。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612775" y="1918221"/>
            <a:ext cx="2914650" cy="431800"/>
          </a:xfrm>
          <a:prstGeom prst="rect">
            <a:avLst/>
          </a:prstGeom>
          <a:solidFill>
            <a:srgbClr val="00FF00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612775" y="2852738"/>
            <a:ext cx="2914650" cy="431800"/>
          </a:xfrm>
          <a:prstGeom prst="rect">
            <a:avLst/>
          </a:prstGeom>
          <a:solidFill>
            <a:srgbClr val="00FF00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4645025" y="1918221"/>
            <a:ext cx="1943100" cy="431800"/>
          </a:xfrm>
          <a:prstGeom prst="rect">
            <a:avLst/>
          </a:prstGeom>
          <a:solidFill>
            <a:srgbClr val="FF00FF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4645025" y="2852738"/>
            <a:ext cx="1943100" cy="431800"/>
          </a:xfrm>
          <a:prstGeom prst="rect">
            <a:avLst/>
          </a:prstGeom>
          <a:solidFill>
            <a:srgbClr val="FF00FF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4" name="Oval 8"/>
          <p:cNvSpPr>
            <a:spLocks noChangeArrowheads="1"/>
          </p:cNvSpPr>
          <p:nvPr/>
        </p:nvSpPr>
        <p:spPr bwMode="auto">
          <a:xfrm>
            <a:off x="4067175" y="2350021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Oval 9"/>
          <p:cNvSpPr>
            <a:spLocks noChangeArrowheads="1"/>
          </p:cNvSpPr>
          <p:nvPr/>
        </p:nvSpPr>
        <p:spPr bwMode="auto">
          <a:xfrm>
            <a:off x="4054475" y="3286125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0" y="4667250"/>
            <a:ext cx="3241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相同分母的分数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2840037" y="4667250"/>
            <a:ext cx="3241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相加</a:t>
            </a:r>
            <a:r>
              <a:rPr lang="zh-CN" altLang="en-US" sz="3200" dirty="0">
                <a:solidFill>
                  <a:schemeClr val="tx1"/>
                </a:solidFill>
              </a:rPr>
              <a:t>或</a:t>
            </a:r>
            <a:r>
              <a:rPr lang="zh-CN" altLang="en-US" sz="3200" dirty="0">
                <a:solidFill>
                  <a:srgbClr val="FF0000"/>
                </a:solidFill>
              </a:rPr>
              <a:t>相减</a:t>
            </a:r>
            <a:r>
              <a:rPr lang="zh-CN" altLang="en-US" sz="3200" dirty="0">
                <a:solidFill>
                  <a:schemeClr val="tx1"/>
                </a:solidFill>
              </a:rPr>
              <a:t>，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5004742" y="4652963"/>
            <a:ext cx="19435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分母不变，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6734100" y="4652963"/>
            <a:ext cx="2446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分子相</a:t>
            </a:r>
            <a:r>
              <a:rPr lang="zh-CN" altLang="en-US" sz="3200" dirty="0">
                <a:solidFill>
                  <a:srgbClr val="FF0000"/>
                </a:solidFill>
              </a:rPr>
              <a:t>加减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65550" name="Oval 14"/>
          <p:cNvSpPr>
            <a:spLocks noChangeArrowheads="1"/>
          </p:cNvSpPr>
          <p:nvPr/>
        </p:nvSpPr>
        <p:spPr bwMode="auto">
          <a:xfrm>
            <a:off x="8099425" y="2350021"/>
            <a:ext cx="146050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1" name="Oval 15"/>
          <p:cNvSpPr>
            <a:spLocks noChangeArrowheads="1"/>
          </p:cNvSpPr>
          <p:nvPr/>
        </p:nvSpPr>
        <p:spPr bwMode="auto">
          <a:xfrm>
            <a:off x="8115300" y="3300413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2" name="WordArt 16"/>
          <p:cNvSpPr>
            <a:spLocks noChangeArrowheads="1" noChangeShapeType="1"/>
          </p:cNvSpPr>
          <p:nvPr/>
        </p:nvSpPr>
        <p:spPr bwMode="auto">
          <a:xfrm>
            <a:off x="1260474" y="2149562"/>
            <a:ext cx="6400800" cy="2092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000" dirty="0">
                <a:ln w="9525">
                  <a:solidFill>
                    <a:srgbClr val="FF00FF"/>
                  </a:solidFill>
                  <a:rou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</a:rPr>
              <a:t>你们真棒！</a:t>
            </a:r>
          </a:p>
        </p:txBody>
      </p:sp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2339975" y="3357563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4" name="Line 18"/>
          <p:cNvSpPr>
            <a:spLocks noChangeShapeType="1"/>
          </p:cNvSpPr>
          <p:nvPr/>
        </p:nvSpPr>
        <p:spPr bwMode="auto">
          <a:xfrm>
            <a:off x="5508625" y="3357563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19375" y="5289861"/>
            <a:ext cx="70469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计算结果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能约分的要约成最简分数。</a:t>
            </a:r>
          </a:p>
        </p:txBody>
      </p:sp>
      <p:sp>
        <p:nvSpPr>
          <p:cNvPr id="23" name="前凸带形 22"/>
          <p:cNvSpPr/>
          <p:nvPr/>
        </p:nvSpPr>
        <p:spPr>
          <a:xfrm>
            <a:off x="897682" y="721900"/>
            <a:ext cx="6554638" cy="1013502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同分母分数加减法计算方法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2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539" grpId="0" autoUpdateAnimBg="0"/>
      <p:bldP spid="65540" grpId="0" animBg="1"/>
      <p:bldP spid="65540" grpId="1" animBg="1"/>
      <p:bldP spid="65541" grpId="0" animBg="1"/>
      <p:bldP spid="65541" grpId="1" animBg="1"/>
      <p:bldP spid="65542" grpId="0" animBg="1"/>
      <p:bldP spid="65542" grpId="1" animBg="1"/>
      <p:bldP spid="65543" grpId="0" animBg="1"/>
      <p:bldP spid="65543" grpId="1" animBg="1"/>
      <p:bldP spid="65544" grpId="0" animBg="1"/>
      <p:bldP spid="65544" grpId="1" animBg="1"/>
      <p:bldP spid="65545" grpId="0" animBg="1"/>
      <p:bldP spid="65545" grpId="1" animBg="1"/>
      <p:bldP spid="65546" grpId="0" autoUpdateAnimBg="0"/>
      <p:bldP spid="65547" grpId="0" autoUpdateAnimBg="0"/>
      <p:bldP spid="65548" grpId="0" autoUpdateAnimBg="0"/>
      <p:bldP spid="65549" grpId="0" autoUpdateAnimBg="0"/>
      <p:bldP spid="65550" grpId="0" animBg="1"/>
      <p:bldP spid="65550" grpId="1" animBg="1"/>
      <p:bldP spid="65551" grpId="0" animBg="1"/>
      <p:bldP spid="65551" grpId="1" animBg="1"/>
      <p:bldP spid="65552" grpId="0" animBg="1"/>
      <p:bldP spid="65553" grpId="0" animBg="1"/>
      <p:bldP spid="65553" grpId="1" animBg="1"/>
      <p:bldP spid="65554" grpId="0" animBg="1"/>
      <p:bldP spid="65554" grpId="1" animBg="1"/>
      <p:bldP spid="2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560" y="692696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1.</a:t>
            </a:r>
            <a:r>
              <a:rPr lang="zh-CN" altLang="zh-CN" sz="3200" dirty="0" smtClean="0">
                <a:latin typeface="+mn-ea"/>
                <a:ea typeface="+mn-ea"/>
              </a:rPr>
              <a:t>完成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90</a:t>
            </a:r>
            <a:r>
              <a:rPr lang="zh-CN" altLang="zh-CN" sz="3200" dirty="0">
                <a:latin typeface="+mn-ea"/>
                <a:ea typeface="+mn-ea"/>
              </a:rPr>
              <a:t>页“做一做”第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4915" y="44570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4915" y="48625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04914" y="496421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136962" y="466439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69011" y="44570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9011" y="48625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569010" y="496421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001058" y="46731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2433107" y="4457086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49130" y="48625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433106" y="4964213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297202" y="46731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3696234" y="44570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96234" y="48625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696233" y="496421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64089" y="44902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64089" y="48957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364088" y="499738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796136" y="469757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28185" y="44902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28185" y="48957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228184" y="499738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660232" y="47062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7" name="TextBox 46"/>
          <p:cNvSpPr txBox="1"/>
          <p:nvPr/>
        </p:nvSpPr>
        <p:spPr>
          <a:xfrm>
            <a:off x="7157887" y="4490262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6-2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08304" y="48957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092280" y="4997389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7956376" y="47062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4" name="TextBox 53"/>
          <p:cNvSpPr txBox="1"/>
          <p:nvPr/>
        </p:nvSpPr>
        <p:spPr>
          <a:xfrm>
            <a:off x="8355408" y="44902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355408" y="48957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355407" y="499738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467544" y="1268760"/>
            <a:ext cx="2670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列式</a:t>
            </a:r>
            <a:r>
              <a:rPr lang="zh-CN" altLang="zh-CN" sz="3200" dirty="0">
                <a:solidFill>
                  <a:schemeClr val="tx1"/>
                </a:solidFill>
              </a:rPr>
              <a:t>并</a:t>
            </a:r>
            <a:r>
              <a:rPr lang="zh-CN" altLang="zh-CN" sz="3200" dirty="0" smtClean="0">
                <a:solidFill>
                  <a:schemeClr val="tx1"/>
                </a:solidFill>
              </a:rPr>
              <a:t>计算</a:t>
            </a:r>
            <a:r>
              <a:rPr lang="en-US" altLang="zh-CN" sz="3200" dirty="0" smtClean="0">
                <a:solidFill>
                  <a:schemeClr val="tx1"/>
                </a:solidFill>
              </a:rPr>
              <a:t>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7544" y="5480510"/>
            <a:ext cx="37444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220072" y="5517232"/>
            <a:ext cx="37444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783" y="2554150"/>
            <a:ext cx="391723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1082600" y="32129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82600" y="3618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082599" y="3720103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483769" y="32129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83769" y="3618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483768" y="3720103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835696" y="2052137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54150"/>
            <a:ext cx="4076351" cy="50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6516217" y="16288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16217" y="2034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6516216" y="2135927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436097" y="29428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436097" y="3348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436096" y="3449935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072139" y="3068960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5" grpId="0"/>
      <p:bldP spid="29" grpId="0"/>
      <p:bldP spid="30" grpId="0"/>
      <p:bldP spid="6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51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5560" y="692696"/>
            <a:ext cx="6500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2.</a:t>
            </a:r>
            <a:r>
              <a:rPr lang="zh-CN" altLang="en-US" sz="2800" dirty="0">
                <a:latin typeface="+mn-ea"/>
                <a:ea typeface="+mn-ea"/>
              </a:rPr>
              <a:t>完成教材第</a:t>
            </a:r>
            <a:r>
              <a:rPr lang="en-US" altLang="zh-CN" sz="2800" dirty="0">
                <a:latin typeface="+mn-ea"/>
                <a:ea typeface="+mn-ea"/>
              </a:rPr>
              <a:t>91</a:t>
            </a:r>
            <a:r>
              <a:rPr lang="zh-CN" altLang="en-US" sz="2800" dirty="0">
                <a:latin typeface="+mn-ea"/>
                <a:ea typeface="+mn-ea"/>
              </a:rPr>
              <a:t>页“练习二十三”第</a:t>
            </a:r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zh-CN" altLang="en-US" sz="2800" dirty="0">
                <a:latin typeface="+mn-ea"/>
                <a:ea typeface="+mn-ea"/>
              </a:rPr>
              <a:t>题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57343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57343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257342" y="22270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660232" y="19015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57342" y="29440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57342" y="33495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257341" y="345121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753045" y="291751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3045" y="33229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753044" y="342464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267745" y="40962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67745" y="45016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267744" y="460334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732241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732241" y="4482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732240" y="45841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294995" y="5319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94995" y="5724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294994" y="58261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42643" y="53299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42643" y="57353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742642" y="5837030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-78605" y="1203052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 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349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142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03767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003396" y="19259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65254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67863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367863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867492" y="19346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46247" y="17008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43040" y="2106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4978665" y="22079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478294" y="19081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940152" y="17008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40152" y="2106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5842761" y="22079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6342390" y="19168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1751" y="29428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8544" y="3348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514169" y="34499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1013798" y="31501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475656" y="29428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75656" y="3348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1378265" y="34499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1877894" y="31588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56649" y="29249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978665" y="33304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89067" y="343207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5488696" y="31322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950554" y="29249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42761" y="33304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5853163" y="343207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6352792" y="31409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1751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78544" y="4500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514169" y="460206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1013798" y="430224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75656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475656" y="4500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1378265" y="460206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1877894" y="43109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56649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932040" y="4482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4989067" y="45841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5488696" y="42843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940152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842761" y="4482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5853163" y="45841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6352792" y="42930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67544" y="53190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67544" y="5724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492927" y="58261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1024200" y="55263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403648" y="5319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331640" y="5724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1388667" y="58261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1888296" y="55350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978665" y="5301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89067" y="57066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999469" y="58083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矩形 123"/>
          <p:cNvSpPr/>
          <p:nvPr/>
        </p:nvSpPr>
        <p:spPr>
          <a:xfrm>
            <a:off x="5499098" y="55085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960956" y="5301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853163" y="57066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7" name="直接连接符 126"/>
          <p:cNvCxnSpPr/>
          <p:nvPr/>
        </p:nvCxnSpPr>
        <p:spPr>
          <a:xfrm>
            <a:off x="5863565" y="580833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27"/>
          <p:cNvSpPr/>
          <p:nvPr/>
        </p:nvSpPr>
        <p:spPr>
          <a:xfrm>
            <a:off x="6363194" y="55172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40" grpId="0"/>
      <p:bldP spid="41" grpId="0"/>
      <p:bldP spid="43" grpId="0"/>
      <p:bldP spid="44" grpId="0"/>
      <p:bldP spid="46" grpId="0"/>
      <p:bldP spid="47" grpId="0"/>
      <p:bldP spid="52" grpId="0"/>
      <p:bldP spid="53" grpId="0"/>
      <p:bldP spid="55" grpId="0"/>
      <p:bldP spid="56" grpId="0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5560" y="692696"/>
            <a:ext cx="6500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2.</a:t>
            </a:r>
            <a:r>
              <a:rPr lang="zh-CN" altLang="en-US" sz="2800" dirty="0">
                <a:latin typeface="+mn-ea"/>
                <a:ea typeface="+mn-ea"/>
              </a:rPr>
              <a:t>完成教材第</a:t>
            </a:r>
            <a:r>
              <a:rPr lang="en-US" altLang="zh-CN" sz="2800" dirty="0">
                <a:latin typeface="+mn-ea"/>
                <a:ea typeface="+mn-ea"/>
              </a:rPr>
              <a:t>91</a:t>
            </a:r>
            <a:r>
              <a:rPr lang="zh-CN" altLang="en-US" sz="2800" dirty="0">
                <a:latin typeface="+mn-ea"/>
                <a:ea typeface="+mn-ea"/>
              </a:rPr>
              <a:t>页“练习二十三”</a:t>
            </a:r>
            <a:r>
              <a:rPr lang="zh-CN" altLang="en-US" sz="2800" dirty="0" smtClean="0">
                <a:latin typeface="+mn-ea"/>
                <a:ea typeface="+mn-ea"/>
              </a:rPr>
              <a:t>第</a:t>
            </a: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en-US" sz="2800" dirty="0" smtClean="0">
                <a:latin typeface="+mn-ea"/>
                <a:ea typeface="+mn-ea"/>
              </a:rPr>
              <a:t>题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156592" y="19616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343154" y="17199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343154" y="21254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6343153" y="22270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2183842" y="2798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183842" y="3204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>
            <a:off x="2183841" y="330591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6402649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6402649" y="31143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>
            <a:off x="6402648" y="321604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2211276" y="38666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211276" y="42721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2211275" y="437381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6389023" y="40352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170217" y="50020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170217" y="54075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2170216" y="550916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6380171" y="49657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6380171" y="53712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6380170" y="547288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-78605" y="1203052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</a:rPr>
              <a:t> 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384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2177" y="2178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97802" y="22799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99592" y="195791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59289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9289" y="2178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261898" y="22799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61527" y="19888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72000" y="17186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72000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618625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120415" y="190376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80112" y="1718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82721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482721" y="2225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982350" y="19346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3118" y="2763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23528" y="3168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95536" y="32701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897326" y="294815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57023" y="2763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34249" y="3168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259632" y="32701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759261" y="2979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69734" y="270892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69734" y="31143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4616359" y="321604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118149" y="289401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77846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80455" y="31143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480455" y="321604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5980084" y="29249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65384" y="3843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62177" y="4248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97802" y="4350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899592" y="402827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59289" y="3843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359289" y="4248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1261898" y="4350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1761527" y="4059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83000" y="3789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683000" y="4194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18625" y="42961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5120415" y="397413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47096" y="3789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47096" y="4194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5482721" y="42961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5982350" y="40050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70153" y="49953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0153" y="54007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395536" y="55024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897326" y="518040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357023" y="49953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234249" y="54365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259632" y="55024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1759261" y="521133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569734" y="49411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569734" y="53466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4616359" y="544829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5118149" y="512626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77846" y="49411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480455" y="53645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480455" y="544829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5980084" y="51571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7" grpId="0"/>
      <p:bldP spid="138" grpId="0"/>
      <p:bldP spid="140" grpId="0"/>
      <p:bldP spid="141" grpId="0"/>
      <p:bldP spid="143" grpId="0"/>
      <p:bldP spid="144" grpId="0"/>
      <p:bldP spid="146" grpId="0"/>
      <p:bldP spid="147" grpId="0"/>
      <p:bldP spid="148" grpId="0"/>
      <p:bldP spid="150" grpId="0"/>
      <p:bldP spid="1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909441"/>
            <a:ext cx="8465523" cy="16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分数加法的意义和整数加法的意义相同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就是把两个数合并成一个数的运算。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967" y="2376489"/>
            <a:ext cx="8715513" cy="249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分数减法的意义和整数减法的意义相同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就是已知两个数的和与其中的一个加数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求另一个加数的运算</a:t>
            </a:r>
            <a:r>
              <a:rPr lang="zh-CN" altLang="en-US" sz="3600" dirty="0" smtClean="0">
                <a:solidFill>
                  <a:srgbClr val="000000"/>
                </a:solidFill>
              </a:rPr>
              <a:t>。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6967" y="4719654"/>
            <a:ext cx="8715513" cy="16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 smtClean="0">
                <a:solidFill>
                  <a:srgbClr val="000000"/>
                </a:solidFill>
              </a:rPr>
              <a:t>同</a:t>
            </a:r>
            <a:r>
              <a:rPr lang="zh-CN" altLang="en-US" sz="3600" dirty="0">
                <a:solidFill>
                  <a:srgbClr val="000000"/>
                </a:solidFill>
              </a:rPr>
              <a:t>分母分数加、减法的计算方法</a:t>
            </a:r>
            <a:r>
              <a:rPr lang="en-US" altLang="zh-CN" sz="3600" dirty="0">
                <a:solidFill>
                  <a:srgbClr val="000000"/>
                </a:solidFill>
              </a:rPr>
              <a:t>:</a:t>
            </a:r>
            <a:r>
              <a:rPr lang="zh-CN" altLang="en-US" sz="3600" dirty="0">
                <a:solidFill>
                  <a:srgbClr val="000000"/>
                </a:solidFill>
              </a:rPr>
              <a:t>分母不变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分子相加减。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6141" y="1502145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填空。</a:t>
            </a:r>
            <a:endParaRPr lang="zh-CN" alt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2627784" y="2145911"/>
            <a:ext cx="433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26310" y="255138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580613" y="2653038"/>
            <a:ext cx="532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5719" y="961564"/>
            <a:ext cx="5243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教材第</a:t>
            </a:r>
            <a:r>
              <a:rPr lang="en-US" altLang="zh-CN" sz="2800" dirty="0"/>
              <a:t>91</a:t>
            </a:r>
            <a:r>
              <a:rPr lang="zh-CN" altLang="zh-CN" sz="2800" dirty="0"/>
              <a:t>页练习二十三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68344" y="2113623"/>
            <a:ext cx="433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8344" y="2519095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596336" y="2620750"/>
            <a:ext cx="532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82713" y="3583453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82713" y="398892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626505" y="4090580"/>
            <a:ext cx="532272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796136" y="3780329"/>
            <a:ext cx="477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19896" y="5013176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19896" y="5418649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691680" y="5520303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615161" y="5023613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15161" y="542908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586945" y="5530740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88529" y="21575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7544" y="25630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20947" y="266466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020576" y="23648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03648" y="21575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331640" y="25630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385043" y="266466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884672" y="23735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79597" y="2373565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75686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57831" y="2538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508104" y="26399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040219" y="227687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90805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388911" y="2538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6372200" y="26399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6871829" y="23488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066754" y="2348880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8529" y="3590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67544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20947" y="409800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0576" y="37981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403648" y="3590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331640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1385043" y="409800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884672" y="38069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079597" y="3806904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740352" y="361821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40352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7765735" y="409800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6518892" y="373489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936490" y="3590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825490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850873" y="409800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7350502" y="38069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139997" y="3805014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50552" y="50323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26469" y="54377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35045" y="553945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1020576" y="523835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915816" y="503232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026816" y="54377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945857" y="553945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556007" y="52313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115616" y="5229200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34659" y="5031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510576" y="5436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419152" y="55381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5904683" y="523706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23360" y="50310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910923" y="5436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7829964" y="55381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7440114" y="523002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999723" y="5227916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（       ）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3" grpId="0"/>
      <p:bldP spid="34" grpId="0"/>
      <p:bldP spid="36" grpId="0"/>
      <p:bldP spid="37" grpId="0"/>
      <p:bldP spid="39" grpId="0"/>
      <p:bldP spid="40" grpId="0"/>
      <p:bldP spid="41" grpId="0"/>
      <p:bldP spid="43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357298"/>
            <a:ext cx="7189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通过口算把算式填在右面的方框里。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857224" y="571480"/>
            <a:ext cx="5061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教材第</a:t>
            </a:r>
            <a:r>
              <a:rPr lang="en-US" altLang="zh-CN" sz="2800" dirty="0"/>
              <a:t>91</a:t>
            </a:r>
            <a:r>
              <a:rPr lang="zh-CN" altLang="zh-CN" sz="2800" dirty="0"/>
              <a:t>页练习二十三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4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19116" y="22405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9116" y="2646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419115" y="274771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851163" y="24479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83212" y="22405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83212" y="2646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283211" y="274771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449661" y="31046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49661" y="35101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449660" y="361181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4881708" y="331200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13757" y="31046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13757" y="35101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313756" y="361181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432724" y="38967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21724" y="4302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432723" y="440390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864771" y="41040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96820" y="38967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185820" y="4302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220072" y="5237911"/>
            <a:ext cx="50095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389036" y="47430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389036" y="51484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4432056" y="5234419"/>
            <a:ext cx="515405" cy="7426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4922674" y="490993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148064" y="47430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48064" y="5157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08961" y="2368832"/>
          <a:ext cx="1722322" cy="324742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722322"/>
              </a:tblGrid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107505" y="20913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7505" y="24968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07504" y="25984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437734" y="229868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55577" y="20913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5577" y="24968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755576" y="25984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1547665" y="20950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47665" y="25005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547664" y="26021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1890347" y="230238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28040" y="20950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128040" y="25005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128039" y="26021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893433" y="20950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96041" y="25005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2893432" y="26021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250473" y="230238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49505" y="20950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538505" y="25005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649504" y="260219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146496" y="3302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6141" y="37083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79161" y="3794259"/>
            <a:ext cx="515405" cy="742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569779" y="34697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0237" y="3302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02201" y="37083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900236" y="3809975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5933719" y="3714345"/>
            <a:ext cx="3304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264177" y="35474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264177" y="39528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264176" y="405454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6870387" y="2276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778865" y="26823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6870386" y="27839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7302434" y="24841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734483" y="22768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642961" y="26823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7734482" y="278399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6900932" y="3140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900932" y="3546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6900931" y="36480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7332979" y="3348281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765028" y="3140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765028" y="3546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7765027" y="36480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6778865" y="393305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772995" y="4338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6883994" y="44401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7316042" y="414036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748091" y="3933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637091" y="4338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7748090" y="44401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948264" y="47792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840307" y="51847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 flipV="1">
            <a:off x="6883327" y="5270699"/>
            <a:ext cx="515405" cy="7426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7373945" y="49462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779344" y="47792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642961" y="51847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8" name="直接连接符 127"/>
          <p:cNvCxnSpPr/>
          <p:nvPr/>
        </p:nvCxnSpPr>
        <p:spPr>
          <a:xfrm>
            <a:off x="7704402" y="5286415"/>
            <a:ext cx="53413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9" name="表格 128"/>
          <p:cNvGraphicFramePr>
            <a:graphicFrameLocks noGrp="1"/>
          </p:cNvGraphicFramePr>
          <p:nvPr/>
        </p:nvGraphicFramePr>
        <p:xfrm>
          <a:off x="6660232" y="2405112"/>
          <a:ext cx="1722322" cy="324742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722322"/>
              </a:tblGrid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18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0" name="矩形 129"/>
          <p:cNvSpPr/>
          <p:nvPr/>
        </p:nvSpPr>
        <p:spPr>
          <a:xfrm>
            <a:off x="8384990" y="3750625"/>
            <a:ext cx="3304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8715448" y="35837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8715448" y="39891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8715447" y="409082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1654353" y="3284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654353" y="36904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1654352" y="3792111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1997035" y="349229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34728" y="3284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34728" y="36904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2234727" y="3792111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2915816" y="328498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915816" y="3690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3022504" y="3792111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矩形 143"/>
          <p:cNvSpPr/>
          <p:nvPr/>
        </p:nvSpPr>
        <p:spPr>
          <a:xfrm>
            <a:off x="3365187" y="349229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3602880" y="3284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491880" y="3690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7" name="直接连接符 146"/>
          <p:cNvCxnSpPr/>
          <p:nvPr/>
        </p:nvCxnSpPr>
        <p:spPr>
          <a:xfrm>
            <a:off x="3602879" y="3792111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145851" y="4671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5496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 flipV="1">
            <a:off x="78516" y="5162411"/>
            <a:ext cx="515405" cy="742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矩形 150"/>
          <p:cNvSpPr/>
          <p:nvPr/>
        </p:nvSpPr>
        <p:spPr>
          <a:xfrm>
            <a:off x="569134" y="48379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99592" y="4671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801556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4" name="直接连接符 153"/>
          <p:cNvCxnSpPr/>
          <p:nvPr/>
        </p:nvCxnSpPr>
        <p:spPr>
          <a:xfrm>
            <a:off x="899591" y="5178127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1547664" y="4671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548309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7" name="直接连接符 156"/>
          <p:cNvCxnSpPr/>
          <p:nvPr/>
        </p:nvCxnSpPr>
        <p:spPr>
          <a:xfrm flipV="1">
            <a:off x="1591329" y="5162411"/>
            <a:ext cx="515405" cy="742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矩形 157"/>
          <p:cNvSpPr/>
          <p:nvPr/>
        </p:nvSpPr>
        <p:spPr>
          <a:xfrm>
            <a:off x="2081947" y="483792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314369" y="4671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314369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1" name="直接连接符 160"/>
          <p:cNvCxnSpPr/>
          <p:nvPr/>
        </p:nvCxnSpPr>
        <p:spPr>
          <a:xfrm>
            <a:off x="2412404" y="5178127"/>
            <a:ext cx="36580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3" grpId="0"/>
      <p:bldP spid="34" grpId="0"/>
      <p:bldP spid="36" grpId="0"/>
      <p:bldP spid="37" grpId="0"/>
      <p:bldP spid="39" grpId="0"/>
      <p:bldP spid="40" grpId="0"/>
      <p:bldP spid="41" grpId="0"/>
      <p:bldP spid="43" grpId="0"/>
      <p:bldP spid="44" grpId="0"/>
      <p:bldP spid="46" grpId="0"/>
      <p:bldP spid="47" grpId="0"/>
      <p:bldP spid="48" grpId="0"/>
      <p:bldP spid="50" grpId="0"/>
      <p:bldP spid="51" grpId="0"/>
      <p:bldP spid="53" grpId="0"/>
      <p:bldP spid="54" grpId="0"/>
      <p:bldP spid="55" grpId="0"/>
      <p:bldP spid="101" grpId="0"/>
      <p:bldP spid="102" grpId="0"/>
      <p:bldP spid="104" grpId="0"/>
      <p:bldP spid="105" grpId="0"/>
      <p:bldP spid="106" grpId="0"/>
      <p:bldP spid="108" grpId="0"/>
      <p:bldP spid="109" grpId="0"/>
      <p:bldP spid="111" grpId="0"/>
      <p:bldP spid="112" grpId="0"/>
      <p:bldP spid="113" grpId="0"/>
      <p:bldP spid="115" grpId="0"/>
      <p:bldP spid="116" grpId="0"/>
      <p:bldP spid="118" grpId="0"/>
      <p:bldP spid="119" grpId="0"/>
      <p:bldP spid="120" grpId="0"/>
      <p:bldP spid="122" grpId="0"/>
      <p:bldP spid="123" grpId="0"/>
      <p:bldP spid="125" grpId="0"/>
      <p:bldP spid="126" grpId="0"/>
      <p:bldP spid="1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1" name="Picture 63" descr="u6jx01_4_2345看图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157" y="980728"/>
            <a:ext cx="4833937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603376" y="1149797"/>
            <a:ext cx="2300931" cy="479425"/>
          </a:xfrm>
          <a:prstGeom prst="wedgeRoundRectCallout">
            <a:avLst>
              <a:gd name="adj1" fmla="val 50764"/>
              <a:gd name="adj2" fmla="val 841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64"/>
          <p:cNvSpPr>
            <a:spLocks noChangeArrowheads="1"/>
          </p:cNvSpPr>
          <p:nvPr/>
        </p:nvSpPr>
        <p:spPr bwMode="auto">
          <a:xfrm>
            <a:off x="1603376" y="1140272"/>
            <a:ext cx="2248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6618072" y="1292672"/>
            <a:ext cx="2381465" cy="479425"/>
          </a:xfrm>
          <a:prstGeom prst="wedgeRoundRectCallout">
            <a:avLst>
              <a:gd name="adj1" fmla="val -57306"/>
              <a:gd name="adj2" fmla="val 3512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72"/>
          <p:cNvSpPr>
            <a:spLocks noChangeArrowheads="1"/>
          </p:cNvSpPr>
          <p:nvPr/>
        </p:nvSpPr>
        <p:spPr bwMode="auto">
          <a:xfrm>
            <a:off x="6689464" y="1255437"/>
            <a:ext cx="2549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0" y="177209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Group 93"/>
          <p:cNvGrpSpPr/>
          <p:nvPr/>
        </p:nvGrpSpPr>
        <p:grpSpPr bwMode="auto">
          <a:xfrm>
            <a:off x="36070" y="1576834"/>
            <a:ext cx="2813050" cy="1643063"/>
            <a:chOff x="-188" y="1215"/>
            <a:chExt cx="1805" cy="1035"/>
          </a:xfrm>
        </p:grpSpPr>
        <p:sp>
          <p:nvSpPr>
            <p:cNvPr id="18" name="Text Box 75"/>
            <p:cNvSpPr txBox="1">
              <a:spLocks noChangeArrowheads="1"/>
            </p:cNvSpPr>
            <p:nvPr/>
          </p:nvSpPr>
          <p:spPr bwMode="auto">
            <a:xfrm>
              <a:off x="-188" y="1215"/>
              <a:ext cx="1805" cy="10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19" name="Group 80"/>
            <p:cNvGrpSpPr/>
            <p:nvPr/>
          </p:nvGrpSpPr>
          <p:grpSpPr bwMode="auto">
            <a:xfrm>
              <a:off x="753" y="1291"/>
              <a:ext cx="322" cy="499"/>
              <a:chOff x="3420" y="1344"/>
              <a:chExt cx="322" cy="499"/>
            </a:xfrm>
          </p:grpSpPr>
          <p:sp>
            <p:nvSpPr>
              <p:cNvPr id="27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8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44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9" name="Line 83"/>
              <p:cNvSpPr>
                <a:spLocks noChangeShapeType="1"/>
              </p:cNvSpPr>
              <p:nvPr/>
            </p:nvSpPr>
            <p:spPr bwMode="auto">
              <a:xfrm>
                <a:off x="3430" y="1592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0" name="Group 88"/>
            <p:cNvGrpSpPr/>
            <p:nvPr/>
          </p:nvGrpSpPr>
          <p:grpSpPr bwMode="auto">
            <a:xfrm>
              <a:off x="747" y="1699"/>
              <a:ext cx="322" cy="499"/>
              <a:chOff x="3420" y="1377"/>
              <a:chExt cx="322" cy="499"/>
            </a:xfrm>
          </p:grpSpPr>
          <p:sp>
            <p:nvSpPr>
              <p:cNvPr id="21" name="Text Box 89"/>
              <p:cNvSpPr txBox="1">
                <a:spLocks noChangeArrowheads="1"/>
              </p:cNvSpPr>
              <p:nvPr/>
            </p:nvSpPr>
            <p:spPr bwMode="auto">
              <a:xfrm>
                <a:off x="3424" y="158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5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6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-16552" y="5582385"/>
            <a:ext cx="871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 smtClean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将一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张饼平均分成了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块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妈妈吃了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块饼</a:t>
            </a:r>
            <a:r>
              <a:rPr lang="en-US" altLang="zh-CN" sz="2800" dirty="0">
                <a:solidFill>
                  <a:srgbClr val="FF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所以</a:t>
            </a:r>
            <a:r>
              <a:rPr lang="zh-CN" altLang="zh-CN" sz="2800" dirty="0" smtClean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是</a:t>
            </a:r>
            <a:r>
              <a:rPr lang="en-US" altLang="zh-CN" sz="2800" dirty="0" smtClean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张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4143380"/>
            <a:ext cx="59770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和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是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怎么来的</a:t>
            </a:r>
            <a:r>
              <a:rPr lang="en-US" altLang="zh-CN" sz="28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6512" y="4826251"/>
            <a:ext cx="8915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将一张饼平均分成了</a:t>
            </a:r>
            <a:r>
              <a:rPr lang="en-US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zh-CN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块</a:t>
            </a:r>
            <a:r>
              <a:rPr lang="en-US" altLang="zh-CN" sz="28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爸爸吃了</a:t>
            </a:r>
            <a:r>
              <a:rPr lang="en-US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块饼</a:t>
            </a:r>
            <a:r>
              <a:rPr lang="en-US" altLang="zh-CN" sz="28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所以</a:t>
            </a:r>
            <a:r>
              <a:rPr lang="zh-CN" altLang="zh-CN" sz="28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是</a:t>
            </a:r>
            <a:r>
              <a:rPr lang="en-US" altLang="zh-CN" sz="28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张。</a:t>
            </a:r>
            <a:endParaRPr lang="zh-CN" altLang="zh-CN" sz="28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0" name="Text Box 81"/>
          <p:cNvSpPr txBox="1">
            <a:spLocks noChangeArrowheads="1"/>
          </p:cNvSpPr>
          <p:nvPr/>
        </p:nvSpPr>
        <p:spPr bwMode="auto">
          <a:xfrm>
            <a:off x="819546" y="4383181"/>
            <a:ext cx="49559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1" name="Text Box 82"/>
          <p:cNvSpPr txBox="1">
            <a:spLocks noChangeArrowheads="1"/>
          </p:cNvSpPr>
          <p:nvPr/>
        </p:nvSpPr>
        <p:spPr bwMode="auto">
          <a:xfrm>
            <a:off x="813312" y="4052981"/>
            <a:ext cx="353774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2" name="Line 83"/>
          <p:cNvSpPr>
            <a:spLocks noChangeShapeType="1"/>
          </p:cNvSpPr>
          <p:nvPr/>
        </p:nvSpPr>
        <p:spPr bwMode="auto">
          <a:xfrm>
            <a:off x="828897" y="4446681"/>
            <a:ext cx="282084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/>
          </a:p>
        </p:txBody>
      </p:sp>
      <p:sp>
        <p:nvSpPr>
          <p:cNvPr id="33" name="Text Box 89"/>
          <p:cNvSpPr txBox="1">
            <a:spLocks noChangeArrowheads="1"/>
          </p:cNvSpPr>
          <p:nvPr/>
        </p:nvSpPr>
        <p:spPr bwMode="auto">
          <a:xfrm>
            <a:off x="1599396" y="4347459"/>
            <a:ext cx="49559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4" name="Text Box 90"/>
          <p:cNvSpPr txBox="1">
            <a:spLocks noChangeArrowheads="1"/>
          </p:cNvSpPr>
          <p:nvPr/>
        </p:nvSpPr>
        <p:spPr bwMode="auto">
          <a:xfrm>
            <a:off x="1593162" y="4017259"/>
            <a:ext cx="353774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5" name="Line 91"/>
          <p:cNvSpPr>
            <a:spLocks noChangeShapeType="1"/>
          </p:cNvSpPr>
          <p:nvPr/>
        </p:nvSpPr>
        <p:spPr bwMode="auto">
          <a:xfrm>
            <a:off x="1608747" y="4410959"/>
            <a:ext cx="282084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/>
          </a:p>
        </p:txBody>
      </p:sp>
      <p:sp>
        <p:nvSpPr>
          <p:cNvPr id="36" name="Text Box 81"/>
          <p:cNvSpPr txBox="1">
            <a:spLocks noChangeArrowheads="1"/>
          </p:cNvSpPr>
          <p:nvPr/>
        </p:nvSpPr>
        <p:spPr bwMode="auto">
          <a:xfrm>
            <a:off x="7818594" y="5094377"/>
            <a:ext cx="49559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37" name="Text Box 82"/>
          <p:cNvSpPr txBox="1">
            <a:spLocks noChangeArrowheads="1"/>
          </p:cNvSpPr>
          <p:nvPr/>
        </p:nvSpPr>
        <p:spPr bwMode="auto">
          <a:xfrm>
            <a:off x="7812360" y="4764177"/>
            <a:ext cx="353774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8" name="Line 83"/>
          <p:cNvSpPr>
            <a:spLocks noChangeShapeType="1"/>
          </p:cNvSpPr>
          <p:nvPr/>
        </p:nvSpPr>
        <p:spPr bwMode="auto">
          <a:xfrm>
            <a:off x="7827945" y="5157877"/>
            <a:ext cx="28208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9" name="Text Box 89"/>
          <p:cNvSpPr txBox="1">
            <a:spLocks noChangeArrowheads="1"/>
          </p:cNvSpPr>
          <p:nvPr/>
        </p:nvSpPr>
        <p:spPr bwMode="auto">
          <a:xfrm>
            <a:off x="7834179" y="5775349"/>
            <a:ext cx="49559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40" name="Text Box 90"/>
          <p:cNvSpPr txBox="1">
            <a:spLocks noChangeArrowheads="1"/>
          </p:cNvSpPr>
          <p:nvPr/>
        </p:nvSpPr>
        <p:spPr bwMode="auto">
          <a:xfrm>
            <a:off x="7827945" y="5445149"/>
            <a:ext cx="353774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1" name="Line 91"/>
          <p:cNvSpPr>
            <a:spLocks noChangeShapeType="1"/>
          </p:cNvSpPr>
          <p:nvPr/>
        </p:nvSpPr>
        <p:spPr bwMode="auto">
          <a:xfrm>
            <a:off x="7843530" y="5838849"/>
            <a:ext cx="28208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2" name="AutoShape 13"/>
          <p:cNvSpPr>
            <a:spLocks noChangeArrowheads="1"/>
          </p:cNvSpPr>
          <p:nvPr/>
        </p:nvSpPr>
        <p:spPr bwMode="auto">
          <a:xfrm>
            <a:off x="0" y="705644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3" grpId="0"/>
      <p:bldP spid="4" grpId="0"/>
      <p:bldP spid="5" grpId="0"/>
      <p:bldP spid="30" grpId="0"/>
      <p:bldP spid="31" grpId="0"/>
      <p:bldP spid="32" grpId="0" animBg="1"/>
      <p:bldP spid="33" grpId="0" bldLvl="0" animBg="1"/>
      <p:bldP spid="34" grpId="0" bldLvl="0" animBg="1"/>
      <p:bldP spid="35" grpId="0" bldLvl="0" animBg="1"/>
      <p:bldP spid="36" grpId="0"/>
      <p:bldP spid="37" grpId="0"/>
      <p:bldP spid="38" grpId="0" animBg="1"/>
      <p:bldP spid="39" grpId="0"/>
      <p:bldP spid="40" grpId="0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887" y="2086920"/>
            <a:ext cx="4300658" cy="1846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1285860"/>
            <a:ext cx="8013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新风小学各年级学生人数分布情况如下。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571472" y="642918"/>
            <a:ext cx="5061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教材第</a:t>
            </a:r>
            <a:r>
              <a:rPr lang="en-US" altLang="zh-CN" sz="2800" dirty="0"/>
              <a:t>91</a:t>
            </a:r>
            <a:r>
              <a:rPr lang="zh-CN" altLang="zh-CN" sz="2800" dirty="0"/>
              <a:t>页练习二十三</a:t>
            </a:r>
            <a:r>
              <a:rPr lang="zh-CN" altLang="zh-CN" sz="2800" dirty="0" smtClean="0"/>
              <a:t>第</a:t>
            </a:r>
            <a:r>
              <a:rPr lang="en-US" altLang="zh-CN" sz="2800" dirty="0" smtClean="0"/>
              <a:t>5</a:t>
            </a:r>
            <a:r>
              <a:rPr lang="zh-CN" altLang="zh-CN" sz="2800" dirty="0" smtClean="0"/>
              <a:t>题</a:t>
            </a:r>
            <a:r>
              <a:rPr lang="zh-CN" altLang="zh-CN" sz="2800" dirty="0"/>
              <a:t>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851921" y="2510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851921" y="29162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97977" y="35908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786977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7858985" y="4098007"/>
            <a:ext cx="490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264144" y="2086920"/>
            <a:ext cx="4879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）六年级学生人数占几分之几？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02545" y="3195199"/>
            <a:ext cx="46339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）一、二年级学生人数共占几分之几？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887" y="4437112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）你还能提出其他问题并解答吗？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9676" y="5009829"/>
            <a:ext cx="8522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四年级学生人数比三年级学生人数多几分之几？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39283" y="53910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28283" y="57965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000291" y="5898207"/>
            <a:ext cx="490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0" grpId="0"/>
      <p:bldP spid="71" grpId="0"/>
      <p:bldP spid="23" grpId="0"/>
      <p:bldP spid="27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641" y="548680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3799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9592" y="1962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946217" y="20639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445846" y="17641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07704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10313" y="1962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810313" y="20639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2309942" y="1772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22311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08104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554729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054358" y="178196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16216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18825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418825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918454" y="17906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61848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761848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761847" y="20817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380313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2921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380312" y="20817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190831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87624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123249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631020" y="314096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12728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979712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915337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2414966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1791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7584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874209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453988" y="480630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835696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38305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73830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2237934" y="4815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761848" y="32129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699793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9792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2699792" y="510611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539552" y="3204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88592" y="320426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99343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724128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731761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6239532" y="314096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621240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516216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6523849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7023478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436096" y="314096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906657" y="29895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906657" y="339499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32040" y="3496652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7354929" y="3014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354929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7380312" y="3521943"/>
            <a:ext cx="50157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169097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165890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510151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5601144" y="4806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063002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063002" y="5004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5965611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7041304" y="47971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465240" y="47971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750066" y="4788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347296" y="48191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2" grpId="0"/>
      <p:bldP spid="80" grpId="0"/>
      <p:bldP spid="83" grpId="0"/>
      <p:bldP spid="84" grpId="0"/>
      <p:bldP spid="102" grpId="0"/>
      <p:bldP spid="103" grpId="0"/>
      <p:bldP spid="1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641" y="548680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里填上合适的数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525996" y="176410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07704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10313" y="1962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810313" y="20639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2309942" y="1772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22311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08104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554729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054358" y="17819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16216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18825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418825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6918454" y="17906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66576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5576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59761" y="2081783"/>
            <a:ext cx="5497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24329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24328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524328" y="20817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2535918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1791" y="4598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7584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874209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403648" y="48063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91680" y="45989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691680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738305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2237934" y="4815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882800" y="4653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71800" y="50586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2771800" y="5160263"/>
            <a:ext cx="57606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7134478" y="321297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957476" y="314839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428037" y="29969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428037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5453420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6411192" y="3014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11192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6436149" y="3521943"/>
            <a:ext cx="50157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6295841" y="47884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757699" y="45811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634849" y="49866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660308" y="508825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7185320" y="47971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208" y="1836113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41991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27784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674409" y="20817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6986952" y="1836113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16408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02201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848826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/>
          <p:cNvSpPr/>
          <p:nvPr/>
        </p:nvSpPr>
        <p:spPr>
          <a:xfrm>
            <a:off x="1373838" y="32116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403648" y="3267120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882800" y="32129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940152" y="3212976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584988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473988" y="34024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7499371" y="350407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2285466" y="4842585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004048" y="4842585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498945" y="45989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498945" y="5004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7524404" y="51061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1882321" y="3014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882321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1886506" y="3521943"/>
            <a:ext cx="54970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5482721" y="45811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482721" y="49866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5482721" y="5088255"/>
            <a:ext cx="57606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2" grpId="0"/>
      <p:bldP spid="83" grpId="0"/>
      <p:bldP spid="84" grpId="0"/>
      <p:bldP spid="102" grpId="0"/>
      <p:bldP spid="103" grpId="0"/>
      <p:bldP spid="131" grpId="0"/>
      <p:bldP spid="132" grpId="0"/>
      <p:bldP spid="134" grpId="0"/>
      <p:bldP spid="1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71968" y="893403"/>
            <a:ext cx="8887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在○里填上“﹥”“﹤”或“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134" y="19346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3927" y="2340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39552" y="244182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039181" y="21420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62047" y="19346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62047" y="2340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403648" y="2441823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19"/>
          <p:cNvSpPr>
            <a:spLocks noChangeArrowheads="1"/>
          </p:cNvSpPr>
          <p:nvPr/>
        </p:nvSpPr>
        <p:spPr bwMode="auto">
          <a:xfrm>
            <a:off x="2010180" y="2132857"/>
            <a:ext cx="578612" cy="576064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728382" y="19346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25175" y="2340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660800" y="244182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3160429" y="21420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22287" y="19346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2287" y="23401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563888" y="2441823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359662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56455" y="2322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292080" y="242395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91709" y="21241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14575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14575" y="2322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156176" y="242395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19"/>
          <p:cNvSpPr>
            <a:spLocks noChangeArrowheads="1"/>
          </p:cNvSpPr>
          <p:nvPr/>
        </p:nvSpPr>
        <p:spPr bwMode="auto">
          <a:xfrm>
            <a:off x="6765256" y="2114993"/>
            <a:ext cx="578612" cy="576064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480910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80312" y="23223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413328" y="242395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7912957" y="21241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74815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77424" y="23223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8316416" y="242395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14169" y="40949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4169" y="4500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539552" y="460206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039181" y="4302249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42640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31640" y="4500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403648" y="4602063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19"/>
          <p:cNvSpPr>
            <a:spLocks noChangeArrowheads="1"/>
          </p:cNvSpPr>
          <p:nvPr/>
        </p:nvSpPr>
        <p:spPr bwMode="auto">
          <a:xfrm>
            <a:off x="2010180" y="4293097"/>
            <a:ext cx="578612" cy="576064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2728382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27784" y="4500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2660800" y="460206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3203848" y="430224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622287" y="40949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91880" y="4500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3563888" y="4602063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478295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475088" y="4482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5410713" y="45841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5910342" y="428438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333208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333208" y="44825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274809" y="458419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19"/>
          <p:cNvSpPr>
            <a:spLocks noChangeArrowheads="1"/>
          </p:cNvSpPr>
          <p:nvPr/>
        </p:nvSpPr>
        <p:spPr bwMode="auto">
          <a:xfrm>
            <a:off x="6883889" y="4275233"/>
            <a:ext cx="578612" cy="576064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7599543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930993" y="428438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316416" y="40770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219025" y="44825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258017" y="4584199"/>
            <a:ext cx="490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 Box 18"/>
          <p:cNvSpPr txBox="1">
            <a:spLocks noChangeArrowheads="1"/>
          </p:cNvSpPr>
          <p:nvPr/>
        </p:nvSpPr>
        <p:spPr bwMode="auto">
          <a:xfrm>
            <a:off x="2051720" y="1988840"/>
            <a:ext cx="7207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dirty="0">
                <a:latin typeface="+mn-lt"/>
              </a:rPr>
              <a:t>=</a:t>
            </a:r>
          </a:p>
        </p:txBody>
      </p:sp>
      <p:sp>
        <p:nvSpPr>
          <p:cNvPr id="87" name="Text Box 26"/>
          <p:cNvSpPr txBox="1">
            <a:spLocks noChangeArrowheads="1"/>
          </p:cNvSpPr>
          <p:nvPr/>
        </p:nvSpPr>
        <p:spPr bwMode="auto">
          <a:xfrm>
            <a:off x="6660232" y="2060848"/>
            <a:ext cx="7207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+mn-lt"/>
                <a:ea typeface="楷体_GB2312" pitchFamily="49" charset="-122"/>
              </a:rPr>
              <a:t>＜</a:t>
            </a:r>
            <a:endParaRPr lang="en-US" altLang="zh-CN" sz="4000" dirty="0">
              <a:latin typeface="+mn-lt"/>
              <a:ea typeface="楷体_GB2312" pitchFamily="49" charset="-122"/>
            </a:endParaRPr>
          </a:p>
        </p:txBody>
      </p:sp>
      <p:sp>
        <p:nvSpPr>
          <p:cNvPr id="88" name="Text Box 35"/>
          <p:cNvSpPr txBox="1">
            <a:spLocks noChangeArrowheads="1"/>
          </p:cNvSpPr>
          <p:nvPr/>
        </p:nvSpPr>
        <p:spPr bwMode="auto">
          <a:xfrm>
            <a:off x="1907704" y="4233282"/>
            <a:ext cx="7207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+mn-lt"/>
                <a:ea typeface="楷体_GB2312" pitchFamily="49" charset="-122"/>
              </a:rPr>
              <a:t>＜</a:t>
            </a:r>
            <a:endParaRPr lang="en-US" altLang="zh-CN" sz="4000" dirty="0">
              <a:latin typeface="+mn-lt"/>
              <a:ea typeface="楷体_GB2312" pitchFamily="49" charset="-122"/>
            </a:endParaRPr>
          </a:p>
        </p:txBody>
      </p:sp>
      <p:sp>
        <p:nvSpPr>
          <p:cNvPr id="89" name="Text Box 39"/>
          <p:cNvSpPr txBox="1">
            <a:spLocks noChangeArrowheads="1"/>
          </p:cNvSpPr>
          <p:nvPr/>
        </p:nvSpPr>
        <p:spPr bwMode="auto">
          <a:xfrm>
            <a:off x="6875611" y="4209322"/>
            <a:ext cx="7207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dirty="0">
                <a:latin typeface="+mn-lt"/>
                <a:ea typeface="楷体_GB2312" pitchFamily="49" charset="-122"/>
              </a:rPr>
              <a:t>＞</a:t>
            </a:r>
            <a:endParaRPr lang="en-US" altLang="zh-CN" sz="4000" dirty="0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14282" y="714356"/>
            <a:ext cx="792958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在括号里填上不同的数，使每个分数都是最简分数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4209" y="2124145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</a:rPr>
              <a:t>(1)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82321" y="23888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630095" y="2490535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986777" y="218156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95987" y="1980129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18825" y="19888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18825" y="23943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448635" y="249596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2788615" y="219615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66497" y="23975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214271" y="2499246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2980163" y="1988840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372791" y="22048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50673" y="23975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4798447" y="2499246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4564339" y="1988840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5" name="Text Box 45"/>
          <p:cNvSpPr txBox="1">
            <a:spLocks noChangeArrowheads="1"/>
          </p:cNvSpPr>
          <p:nvPr/>
        </p:nvSpPr>
        <p:spPr bwMode="auto">
          <a:xfrm>
            <a:off x="1954329" y="1920007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+mn-lt"/>
              </a:rPr>
              <a:t>1</a:t>
            </a:r>
          </a:p>
        </p:txBody>
      </p:sp>
      <p:sp>
        <p:nvSpPr>
          <p:cNvPr id="66" name="Text Box 46"/>
          <p:cNvSpPr txBox="1">
            <a:spLocks noChangeArrowheads="1"/>
          </p:cNvSpPr>
          <p:nvPr/>
        </p:nvSpPr>
        <p:spPr bwMode="auto">
          <a:xfrm>
            <a:off x="3563888" y="1980129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+mn-lt"/>
              </a:rPr>
              <a:t>5</a:t>
            </a:r>
          </a:p>
        </p:txBody>
      </p:sp>
      <p:sp>
        <p:nvSpPr>
          <p:cNvPr id="67" name="Text Box 47"/>
          <p:cNvSpPr txBox="1">
            <a:spLocks noChangeArrowheads="1"/>
          </p:cNvSpPr>
          <p:nvPr/>
        </p:nvSpPr>
        <p:spPr bwMode="auto">
          <a:xfrm>
            <a:off x="5050673" y="1980129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+mn-lt"/>
              </a:rPr>
              <a:t>11</a:t>
            </a:r>
          </a:p>
        </p:txBody>
      </p:sp>
      <p:sp>
        <p:nvSpPr>
          <p:cNvPr id="68" name="矩形 67"/>
          <p:cNvSpPr/>
          <p:nvPr/>
        </p:nvSpPr>
        <p:spPr>
          <a:xfrm>
            <a:off x="874209" y="3866922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</a:rPr>
              <a:t>(2)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82321" y="413165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630095" y="4233312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5986777" y="392434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95987" y="3722906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18825" y="373161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418825" y="41370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6448635" y="423874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2788615" y="393893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466497" y="4140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14271" y="4242023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2980163" y="3731617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372791" y="39476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050673" y="41403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798447" y="4242023"/>
            <a:ext cx="10865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4564339" y="3731617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（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    ）</a:t>
            </a:r>
            <a:endParaRPr lang="zh-CN" altLang="en-US" sz="3200" dirty="0">
              <a:latin typeface="+mn-lt"/>
            </a:endParaRPr>
          </a:p>
        </p:txBody>
      </p:sp>
      <p:sp>
        <p:nvSpPr>
          <p:cNvPr id="84" name="Text Box 45"/>
          <p:cNvSpPr txBox="1">
            <a:spLocks noChangeArrowheads="1"/>
          </p:cNvSpPr>
          <p:nvPr/>
        </p:nvSpPr>
        <p:spPr bwMode="auto">
          <a:xfrm>
            <a:off x="1954329" y="3662784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+mn-lt"/>
              </a:rPr>
              <a:t>1</a:t>
            </a:r>
          </a:p>
        </p:txBody>
      </p:sp>
      <p:sp>
        <p:nvSpPr>
          <p:cNvPr id="85" name="Text Box 46"/>
          <p:cNvSpPr txBox="1">
            <a:spLocks noChangeArrowheads="1"/>
          </p:cNvSpPr>
          <p:nvPr/>
        </p:nvSpPr>
        <p:spPr bwMode="auto">
          <a:xfrm>
            <a:off x="3563888" y="3708321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 smtClean="0">
                <a:latin typeface="+mn-lt"/>
              </a:rPr>
              <a:t>7</a:t>
            </a:r>
            <a:endParaRPr lang="en-US" altLang="zh-CN" sz="3200" dirty="0">
              <a:latin typeface="+mn-lt"/>
            </a:endParaRPr>
          </a:p>
        </p:txBody>
      </p:sp>
      <p:sp>
        <p:nvSpPr>
          <p:cNvPr id="86" name="Text Box 47"/>
          <p:cNvSpPr txBox="1">
            <a:spLocks noChangeArrowheads="1"/>
          </p:cNvSpPr>
          <p:nvPr/>
        </p:nvSpPr>
        <p:spPr bwMode="auto">
          <a:xfrm>
            <a:off x="5050673" y="3722906"/>
            <a:ext cx="719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+mn-lt"/>
              </a:rPr>
              <a:t>11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84" grpId="0"/>
      <p:bldP spid="85" grpId="0"/>
      <p:bldP spid="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6336" y="4378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35496" y="459322"/>
            <a:ext cx="763284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>
                <a:solidFill>
                  <a:srgbClr val="FF3399"/>
                </a:solidFill>
                <a:latin typeface="+mn-ea"/>
                <a:ea typeface="+mn-ea"/>
              </a:rPr>
              <a:t>（难点题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一项工程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第一个月完成全部工程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第二个月比第一个月多完成全部工程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两个月共完成全部工程的几分之几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7895" y="10432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14486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810313" y="15503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284560" y="18894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70353" y="22949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216978" y="239657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54069" y="35010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77" y="39064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382060" y="4008135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928314" y="37157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69074" y="3508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71682" y="39136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297065" y="401526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843462" y="37157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6277" y="3508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28885" y="39136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254268" y="401526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4830332" y="37241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87764" y="3508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86380" y="39290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215755" y="401526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27584" y="4732272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</a:rPr>
              <a:t>两个月</a:t>
            </a:r>
            <a:r>
              <a:rPr lang="zh-CN" altLang="zh-CN" sz="3200" dirty="0">
                <a:solidFill>
                  <a:srgbClr val="FF0000"/>
                </a:solidFill>
                <a:latin typeface="+mn-ea"/>
              </a:rPr>
              <a:t>共完成全部工程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5275" y="45162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29388" y="49291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429388" y="5000636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46" grpId="0"/>
      <p:bldP spid="5" grpId="0"/>
      <p:bldP spid="48" grpId="0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5496" y="923236"/>
            <a:ext cx="79928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（情景题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小丽有一些钱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如果她给小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红  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两人的钱数就相等。原来小丽比小红多多少元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钱？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63320" y="6989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63320" y="11044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570953" y="1206074"/>
            <a:ext cx="34643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13559" y="30178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21299" y="34233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041550" y="352501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587947" y="3225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70762" y="30178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57403" y="34233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998753" y="352501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3574817" y="32339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9132" y="30178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26523" y="34233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960240" y="352501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314555" y="3209987"/>
            <a:ext cx="14815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（元）</a:t>
            </a: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970681" y="4509120"/>
            <a:ext cx="6697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答：原来小丽比小红多   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元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194689" y="42930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92080" y="46985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225797" y="4800223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0570" y="363428"/>
            <a:ext cx="799306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小刚、小红、小明三人做家庭作业。小刚比小红多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用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小时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小明比小红少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用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小时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小刚和小明相差多长时间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如果小明比小红多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用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小时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小刚和小明相差多长时间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80083" y="9985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5876" y="14040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12501" y="150571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61557" y="17491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7350" y="21546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993975" y="225625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34079" y="24931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28985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466497" y="30002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20920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3528" y="4410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48911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95308" y="421267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378123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80731" y="4410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306114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1882178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339610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39752" y="4410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2267601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2555776" y="4212675"/>
            <a:ext cx="1786071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（小时）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45456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48064" y="4410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173447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774468" y="4212675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-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02659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05267" y="4410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130650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706714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64146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64288" y="4410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7092137" y="451219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7394441" y="4212675"/>
            <a:ext cx="1786071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（小时）</a:t>
            </a:r>
          </a:p>
        </p:txBody>
      </p:sp>
      <p:sp>
        <p:nvSpPr>
          <p:cNvPr id="67" name="Text Box 7"/>
          <p:cNvSpPr txBox="1">
            <a:spLocks noChangeArrowheads="1"/>
          </p:cNvSpPr>
          <p:nvPr/>
        </p:nvSpPr>
        <p:spPr bwMode="auto">
          <a:xfrm>
            <a:off x="305857" y="5008542"/>
            <a:ext cx="883814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答：小刚和小明相差      小时；小刚和小明相差     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小时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211961" y="4959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212103" y="53645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139952" y="5466159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27585" y="56071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27727" y="60125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55576" y="6114231"/>
            <a:ext cx="50405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8" grpId="0"/>
      <p:bldP spid="59" grpId="0"/>
      <p:bldP spid="60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1" grpId="0"/>
      <p:bldP spid="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8725" y="830559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（创新题）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4568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5802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55576" y="2081783"/>
            <a:ext cx="43204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229822" y="1772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577474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946696" y="15746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970946" y="19801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1907704" y="2081783"/>
            <a:ext cx="43204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2285692" y="17549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33344" y="17549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146582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70832" y="1962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3131840" y="2063919"/>
            <a:ext cx="43204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509828" y="17549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857480" y="175495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999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586742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610992" y="1962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4572000" y="2063919"/>
            <a:ext cx="43204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4949988" y="17549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97640" y="1754952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9999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242926" y="15567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267176" y="1962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228184" y="2063919"/>
            <a:ext cx="43204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323528" y="2844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95536" y="2844225"/>
            <a:ext cx="8642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9+99+999+9999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+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（                                        ）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683000" y="25661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674234" y="29716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4644008" y="307331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5028298" y="27643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427330" y="25649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418564" y="29703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5388338" y="3072031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5820386" y="27630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219418" y="25649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210652" y="297037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6180426" y="3072031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6612474" y="27630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972514" y="25827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002740" y="29882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6972514" y="308989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7404562" y="27809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+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803594" y="25827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794828" y="29882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7764602" y="3089895"/>
            <a:ext cx="4320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323528" y="40683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95536" y="4068361"/>
            <a:ext cx="4214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9+99+999+9999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+ 4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23528" y="514848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83568" y="5148481"/>
            <a:ext cx="1226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11110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5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5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1" grpId="0"/>
      <p:bldP spid="102" grpId="0"/>
      <p:bldP spid="103" grpId="0"/>
      <p:bldP spid="105" grpId="0"/>
      <p:bldP spid="106" grpId="0"/>
      <p:bldP spid="107" grpId="0"/>
      <p:bldP spid="109" grpId="0"/>
      <p:bldP spid="110" grpId="0"/>
      <p:bldP spid="111" grpId="0"/>
      <p:bldP spid="113" grpId="0"/>
      <p:bldP spid="114" grpId="0"/>
      <p:bldP spid="115" grpId="0"/>
      <p:bldP spid="122" grpId="0"/>
      <p:bldP spid="123" grpId="0"/>
      <p:bldP spid="124" grpId="0"/>
      <p:bldP spid="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571472" y="4572008"/>
            <a:ext cx="77054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（</a:t>
            </a:r>
            <a:r>
              <a:rPr lang="en-US" altLang="zh-CN" sz="3600" dirty="0">
                <a:solidFill>
                  <a:schemeClr val="tx1"/>
                </a:solidFill>
              </a:rPr>
              <a:t>1</a:t>
            </a:r>
            <a:r>
              <a:rPr lang="zh-CN" altLang="en-US" sz="3600" dirty="0">
                <a:solidFill>
                  <a:schemeClr val="tx1"/>
                </a:solidFill>
              </a:rPr>
              <a:t>）爸爸和</a:t>
            </a:r>
            <a:r>
              <a:rPr lang="zh-CN" altLang="en-US" sz="3600" dirty="0" smtClean="0">
                <a:solidFill>
                  <a:schemeClr val="tx1"/>
                </a:solidFill>
              </a:rPr>
              <a:t>妈妈一共</a:t>
            </a:r>
            <a:r>
              <a:rPr lang="zh-CN" altLang="en-US" sz="3600" dirty="0">
                <a:solidFill>
                  <a:schemeClr val="tx1"/>
                </a:solidFill>
              </a:rPr>
              <a:t>吃了多少张饼？</a:t>
            </a:r>
          </a:p>
        </p:txBody>
      </p:sp>
      <p:sp>
        <p:nvSpPr>
          <p:cNvPr id="59405" name="AutoShape 13"/>
          <p:cNvSpPr>
            <a:spLocks noChangeArrowheads="1"/>
          </p:cNvSpPr>
          <p:nvPr/>
        </p:nvSpPr>
        <p:spPr bwMode="auto">
          <a:xfrm>
            <a:off x="0" y="705644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例1</a:t>
            </a:r>
          </a:p>
        </p:txBody>
      </p:sp>
      <p:pic>
        <p:nvPicPr>
          <p:cNvPr id="14" name="Picture 63" descr="u6jx01_4_2345看图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157" y="980728"/>
            <a:ext cx="4833937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603376" y="1149797"/>
            <a:ext cx="2300931" cy="479425"/>
          </a:xfrm>
          <a:prstGeom prst="wedgeRoundRectCallout">
            <a:avLst>
              <a:gd name="adj1" fmla="val 50764"/>
              <a:gd name="adj2" fmla="val 841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Rectangle 64"/>
          <p:cNvSpPr>
            <a:spLocks noChangeArrowheads="1"/>
          </p:cNvSpPr>
          <p:nvPr/>
        </p:nvSpPr>
        <p:spPr bwMode="auto">
          <a:xfrm>
            <a:off x="1603376" y="1140272"/>
            <a:ext cx="2248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6618072" y="1292672"/>
            <a:ext cx="2381465" cy="479425"/>
          </a:xfrm>
          <a:prstGeom prst="wedgeRoundRectCallout">
            <a:avLst>
              <a:gd name="adj1" fmla="val -57306"/>
              <a:gd name="adj2" fmla="val 3512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Rectangle 72"/>
          <p:cNvSpPr>
            <a:spLocks noChangeArrowheads="1"/>
          </p:cNvSpPr>
          <p:nvPr/>
        </p:nvSpPr>
        <p:spPr bwMode="auto">
          <a:xfrm>
            <a:off x="6689464" y="1255437"/>
            <a:ext cx="2549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0" y="177209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" name="Group 93"/>
          <p:cNvGrpSpPr/>
          <p:nvPr/>
        </p:nvGrpSpPr>
        <p:grpSpPr bwMode="auto">
          <a:xfrm>
            <a:off x="36070" y="1576834"/>
            <a:ext cx="2813050" cy="1643063"/>
            <a:chOff x="-188" y="1215"/>
            <a:chExt cx="1805" cy="1035"/>
          </a:xfrm>
        </p:grpSpPr>
        <p:sp>
          <p:nvSpPr>
            <p:cNvPr id="21" name="Text Box 75"/>
            <p:cNvSpPr txBox="1">
              <a:spLocks noChangeArrowheads="1"/>
            </p:cNvSpPr>
            <p:nvPr/>
          </p:nvSpPr>
          <p:spPr bwMode="auto">
            <a:xfrm>
              <a:off x="-188" y="1215"/>
              <a:ext cx="1805" cy="10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22" name="Group 80"/>
            <p:cNvGrpSpPr/>
            <p:nvPr/>
          </p:nvGrpSpPr>
          <p:grpSpPr bwMode="auto">
            <a:xfrm>
              <a:off x="753" y="1291"/>
              <a:ext cx="322" cy="499"/>
              <a:chOff x="3420" y="1344"/>
              <a:chExt cx="322" cy="499"/>
            </a:xfrm>
          </p:grpSpPr>
          <p:sp>
            <p:nvSpPr>
              <p:cNvPr id="27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8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44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9" name="Line 83"/>
              <p:cNvSpPr>
                <a:spLocks noChangeShapeType="1"/>
              </p:cNvSpPr>
              <p:nvPr/>
            </p:nvSpPr>
            <p:spPr bwMode="auto">
              <a:xfrm>
                <a:off x="3430" y="1592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3" name="Group 88"/>
            <p:cNvGrpSpPr/>
            <p:nvPr/>
          </p:nvGrpSpPr>
          <p:grpSpPr bwMode="auto">
            <a:xfrm>
              <a:off x="747" y="1699"/>
              <a:ext cx="322" cy="499"/>
              <a:chOff x="3420" y="1377"/>
              <a:chExt cx="322" cy="499"/>
            </a:xfrm>
          </p:grpSpPr>
          <p:sp>
            <p:nvSpPr>
              <p:cNvPr id="24" name="Text Box 89"/>
              <p:cNvSpPr txBox="1">
                <a:spLocks noChangeArrowheads="1"/>
              </p:cNvSpPr>
              <p:nvPr/>
            </p:nvSpPr>
            <p:spPr bwMode="auto">
              <a:xfrm>
                <a:off x="3424" y="158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5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6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505224" y="5733256"/>
            <a:ext cx="79216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2678262" y="558924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2679849" y="5087853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379937" y="5403504"/>
            <a:ext cx="6992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C00000"/>
                </a:solidFill>
              </a:rPr>
              <a:t>＋</a:t>
            </a:r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>
            <a:off x="3983187" y="5733256"/>
            <a:ext cx="79216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4168925" y="5598765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4157812" y="5097378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autoUpdateAnimBg="0"/>
      <p:bldP spid="32" grpId="0" animBg="1"/>
      <p:bldP spid="33" grpId="0"/>
      <p:bldP spid="34" grpId="0"/>
      <p:bldP spid="35" grpId="0"/>
      <p:bldP spid="36" grpId="0" animBg="1"/>
      <p:bldP spid="37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38645" y="692696"/>
            <a:ext cx="828305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9.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（竞赛题）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计算下面前四个算式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你从中发现了什么规律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再直接写出第五个算式的结果。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2046039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(1)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9783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6576" y="2250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02201" y="235195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301830" y="205213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0672" y="18448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30672" y="2250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66297" y="235195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165926" y="20608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83768" y="20521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512" y="2838127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(2)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9783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6576" y="3042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02201" y="31440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301830" y="2844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30672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30672" y="3042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66297" y="31440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987824" y="285293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39730" y="26547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39730" y="3060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9729" y="316190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2165926" y="2844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94768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94768" y="3042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530393" y="314403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79512" y="3630215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(3)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69783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66576" y="3834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02201" y="3936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301830" y="36363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30672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30672" y="3834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666297" y="3936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3871054" y="36450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250952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165926" y="36363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94768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594768" y="3834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530393" y="3936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987824" y="363631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16666" y="342900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16666" y="3834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352291" y="393612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179512" y="4422303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(4)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69783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6576" y="4626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02201" y="47282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301830" y="44284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0672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730672" y="4626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1666297" y="47282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4663142" y="44371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15048" y="4238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115048" y="4644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115047" y="474607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2165926" y="44284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94768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94768" y="4626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2530393" y="47282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2987824" y="44284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416666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416666" y="4626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3352291" y="47282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4250952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250952" y="4626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4186577" y="472821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3822110" y="443711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79512" y="5286399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(5)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69783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66576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802201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1301830" y="5292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730672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730672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1666297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5550302" y="5301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845080" y="53012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165926" y="5292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594768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94768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2530393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2987824" y="5292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416666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416666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8" name="直接连接符 127"/>
          <p:cNvCxnSpPr/>
          <p:nvPr/>
        </p:nvCxnSpPr>
        <p:spPr>
          <a:xfrm>
            <a:off x="3352291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4250952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250952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4186577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3822110" y="5301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115048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15048" y="54906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5050673" y="559231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/>
          <p:cNvSpPr/>
          <p:nvPr/>
        </p:nvSpPr>
        <p:spPr>
          <a:xfrm>
            <a:off x="4686206" y="5301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7" name="Text Box 32"/>
          <p:cNvSpPr txBox="1">
            <a:spLocks noChangeArrowheads="1"/>
          </p:cNvSpPr>
          <p:nvPr/>
        </p:nvSpPr>
        <p:spPr bwMode="auto">
          <a:xfrm>
            <a:off x="4102881" y="2429599"/>
            <a:ext cx="2305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规律：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和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8" name="TextBox 137"/>
              <p:cNvSpPr txBox="1"/>
              <p:nvPr/>
            </p:nvSpPr>
            <p:spPr>
              <a:xfrm>
                <a:off x="6228184" y="2204864"/>
                <a:ext cx="274947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zh-CN" sz="3200" smtClean="0">
                          <a:solidFill>
                            <a:srgbClr val="FF0000"/>
                          </a:solidFill>
                        </a:rPr>
                        <m:t>真分数的个数</m:t>
                      </m:r>
                    </m:oMath>
                  </m:oMathPara>
                </a14:m>
                <a:endParaRPr lang="zh-CN" altLang="en-US" sz="3200" dirty="0">
                  <a:solidFill>
                    <a:srgbClr val="FF0000"/>
                  </a:solidFill>
                  <a:latin typeface="+mn-lt"/>
                  <a:ea typeface="+mn-ea"/>
                </a:endParaRPr>
              </a:p>
            </p:txBody>
          </p:sp>
        </mc:Choice>
        <mc:Fallback>
          <p:sp>
            <p:nvSpPr>
              <p:cNvPr id="138" name="TextBox 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2204864"/>
                <a:ext cx="2749471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TextBox 138"/>
          <p:cNvSpPr txBox="1"/>
          <p:nvPr/>
        </p:nvSpPr>
        <p:spPr>
          <a:xfrm>
            <a:off x="7452320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300192" y="2763693"/>
            <a:ext cx="2677463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  <p:bldP spid="39" grpId="0"/>
      <p:bldP spid="55" grpId="0"/>
      <p:bldP spid="74" grpId="0"/>
      <p:bldP spid="75" grpId="0"/>
      <p:bldP spid="118" grpId="0"/>
      <p:bldP spid="137" grpId="0"/>
      <p:bldP spid="138" grpId="0" animBg="1"/>
      <p:bldP spid="1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40" name="Group 24"/>
          <p:cNvGrpSpPr/>
          <p:nvPr/>
        </p:nvGrpSpPr>
        <p:grpSpPr bwMode="auto">
          <a:xfrm>
            <a:off x="1345251" y="4593549"/>
            <a:ext cx="6985001" cy="1216026"/>
            <a:chOff x="0" y="-67"/>
            <a:chExt cx="4400" cy="766"/>
          </a:xfrm>
        </p:grpSpPr>
        <p:sp>
          <p:nvSpPr>
            <p:cNvPr id="60456" name="Text Box 40"/>
            <p:cNvSpPr txBox="1">
              <a:spLocks noChangeArrowheads="1"/>
            </p:cNvSpPr>
            <p:nvPr/>
          </p:nvSpPr>
          <p:spPr bwMode="auto">
            <a:xfrm>
              <a:off x="2359" y="-45"/>
              <a:ext cx="204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C00000"/>
                  </a:solidFill>
                </a:rPr>
                <a:t> </a:t>
              </a:r>
              <a:r>
                <a:rPr lang="zh-CN" altLang="en-US" sz="3600" dirty="0">
                  <a:solidFill>
                    <a:srgbClr val="C00000"/>
                  </a:solidFill>
                </a:rPr>
                <a:t>     </a:t>
              </a:r>
              <a:r>
                <a:rPr lang="en-US" sz="3600" dirty="0">
                  <a:solidFill>
                    <a:srgbClr val="C00000"/>
                  </a:solidFill>
                </a:rPr>
                <a:t>4</a:t>
              </a:r>
            </a:p>
          </p:txBody>
        </p:sp>
        <p:grpSp>
          <p:nvGrpSpPr>
            <p:cNvPr id="60441" name="Group 25"/>
            <p:cNvGrpSpPr/>
            <p:nvPr/>
          </p:nvGrpSpPr>
          <p:grpSpPr bwMode="auto">
            <a:xfrm>
              <a:off x="0" y="-67"/>
              <a:ext cx="3497" cy="766"/>
              <a:chOff x="0" y="-67"/>
              <a:chExt cx="3497" cy="766"/>
            </a:xfrm>
          </p:grpSpPr>
          <p:sp>
            <p:nvSpPr>
              <p:cNvPr id="60442" name="Text Box 26"/>
              <p:cNvSpPr txBox="1">
                <a:spLocks noChangeArrowheads="1"/>
              </p:cNvSpPr>
              <p:nvPr/>
            </p:nvSpPr>
            <p:spPr bwMode="auto">
              <a:xfrm>
                <a:off x="1456" y="-47"/>
                <a:ext cx="2041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 </a:t>
                </a: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  <a:r>
                  <a:rPr lang="en-US" sz="36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60443" name="Line 27"/>
              <p:cNvSpPr>
                <a:spLocks noChangeShapeType="1"/>
              </p:cNvSpPr>
              <p:nvPr/>
            </p:nvSpPr>
            <p:spPr bwMode="auto">
              <a:xfrm>
                <a:off x="0" y="291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44" name="Text Box 28"/>
              <p:cNvSpPr txBox="1">
                <a:spLocks noChangeArrowheads="1"/>
              </p:cNvSpPr>
              <p:nvPr/>
            </p:nvSpPr>
            <p:spPr bwMode="auto">
              <a:xfrm>
                <a:off x="91" y="273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45" name="Text Box 29"/>
              <p:cNvSpPr txBox="1">
                <a:spLocks noChangeArrowheads="1"/>
              </p:cNvSpPr>
              <p:nvPr/>
            </p:nvSpPr>
            <p:spPr bwMode="auto">
              <a:xfrm>
                <a:off x="91" y="-45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  <p:sp>
            <p:nvSpPr>
              <p:cNvPr id="60446" name="Rectangle 30"/>
              <p:cNvSpPr>
                <a:spLocks noChangeArrowheads="1"/>
              </p:cNvSpPr>
              <p:nvPr/>
            </p:nvSpPr>
            <p:spPr bwMode="auto">
              <a:xfrm>
                <a:off x="341" y="91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sp>
            <p:nvSpPr>
              <p:cNvPr id="60447" name="Line 31"/>
              <p:cNvSpPr>
                <a:spLocks noChangeShapeType="1"/>
              </p:cNvSpPr>
              <p:nvPr/>
            </p:nvSpPr>
            <p:spPr bwMode="auto">
              <a:xfrm>
                <a:off x="680" y="30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48" name="Text Box 32"/>
              <p:cNvSpPr txBox="1">
                <a:spLocks noChangeArrowheads="1"/>
              </p:cNvSpPr>
              <p:nvPr/>
            </p:nvSpPr>
            <p:spPr bwMode="auto">
              <a:xfrm>
                <a:off x="771" y="28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49" name="Text Box 33"/>
              <p:cNvSpPr txBox="1">
                <a:spLocks noChangeArrowheads="1"/>
              </p:cNvSpPr>
              <p:nvPr/>
            </p:nvSpPr>
            <p:spPr bwMode="auto">
              <a:xfrm>
                <a:off x="771" y="-67"/>
                <a:ext cx="31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18</a:t>
                </a:r>
              </a:p>
            </p:txBody>
          </p:sp>
          <p:sp>
            <p:nvSpPr>
              <p:cNvPr id="60450" name="Rectangle 34"/>
              <p:cNvSpPr>
                <a:spLocks noChangeArrowheads="1"/>
              </p:cNvSpPr>
              <p:nvPr/>
            </p:nvSpPr>
            <p:spPr bwMode="auto">
              <a:xfrm>
                <a:off x="1066" y="12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0451" name="Line 35"/>
              <p:cNvSpPr>
                <a:spLocks noChangeShapeType="1"/>
              </p:cNvSpPr>
              <p:nvPr/>
            </p:nvSpPr>
            <p:spPr bwMode="auto">
              <a:xfrm flipV="1">
                <a:off x="1409" y="302"/>
                <a:ext cx="907" cy="5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52" name="Text Box 36"/>
              <p:cNvSpPr txBox="1">
                <a:spLocks noChangeArrowheads="1"/>
              </p:cNvSpPr>
              <p:nvPr/>
            </p:nvSpPr>
            <p:spPr bwMode="auto">
              <a:xfrm>
                <a:off x="1729" y="291"/>
                <a:ext cx="317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53" name="Rectangle 37"/>
              <p:cNvSpPr>
                <a:spLocks noChangeArrowheads="1"/>
              </p:cNvSpPr>
              <p:nvPr/>
            </p:nvSpPr>
            <p:spPr bwMode="auto">
              <a:xfrm>
                <a:off x="2325" y="13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0454" name="Line 38"/>
              <p:cNvSpPr>
                <a:spLocks noChangeShapeType="1"/>
              </p:cNvSpPr>
              <p:nvPr/>
            </p:nvSpPr>
            <p:spPr bwMode="auto">
              <a:xfrm>
                <a:off x="2677" y="31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55" name="Text Box 39"/>
              <p:cNvSpPr txBox="1">
                <a:spLocks noChangeArrowheads="1"/>
              </p:cNvSpPr>
              <p:nvPr/>
            </p:nvSpPr>
            <p:spPr bwMode="auto">
              <a:xfrm>
                <a:off x="2720" y="29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0" y="1268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60436" name="Group 20"/>
          <p:cNvGrpSpPr/>
          <p:nvPr/>
        </p:nvGrpSpPr>
        <p:grpSpPr bwMode="auto">
          <a:xfrm>
            <a:off x="7907143" y="3206319"/>
            <a:ext cx="536575" cy="812208"/>
            <a:chOff x="0" y="0"/>
            <a:chExt cx="339" cy="516"/>
          </a:xfrm>
        </p:grpSpPr>
        <p:sp>
          <p:nvSpPr>
            <p:cNvPr id="60437" name="Line 21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60438" name="Text Box 22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60439" name="Text Box 23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4</a:t>
              </a:r>
            </a:p>
          </p:txBody>
        </p:sp>
      </p:grpSp>
      <p:grpSp>
        <p:nvGrpSpPr>
          <p:cNvPr id="60459" name="Group 43"/>
          <p:cNvGrpSpPr/>
          <p:nvPr/>
        </p:nvGrpSpPr>
        <p:grpSpPr bwMode="auto">
          <a:xfrm>
            <a:off x="5576888" y="2401103"/>
            <a:ext cx="538163" cy="812208"/>
            <a:chOff x="0" y="0"/>
            <a:chExt cx="339" cy="516"/>
          </a:xfrm>
        </p:grpSpPr>
        <p:sp>
          <p:nvSpPr>
            <p:cNvPr id="60460" name="Line 44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60461" name="Text Box 45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60462" name="Text Box 46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1</a:t>
              </a:r>
            </a:p>
          </p:txBody>
        </p:sp>
      </p:grpSp>
      <p:grpSp>
        <p:nvGrpSpPr>
          <p:cNvPr id="60463" name="Group 47"/>
          <p:cNvGrpSpPr/>
          <p:nvPr/>
        </p:nvGrpSpPr>
        <p:grpSpPr bwMode="auto">
          <a:xfrm>
            <a:off x="6057900" y="3170958"/>
            <a:ext cx="536575" cy="812208"/>
            <a:chOff x="0" y="0"/>
            <a:chExt cx="339" cy="516"/>
          </a:xfrm>
        </p:grpSpPr>
        <p:sp>
          <p:nvSpPr>
            <p:cNvPr id="60464" name="Line 48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60465" name="Text Box 49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60466" name="Text Box 50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1</a:t>
              </a:r>
            </a:p>
          </p:txBody>
        </p:sp>
      </p:grpSp>
      <p:grpSp>
        <p:nvGrpSpPr>
          <p:cNvPr id="60467" name="Group 51"/>
          <p:cNvGrpSpPr/>
          <p:nvPr/>
        </p:nvGrpSpPr>
        <p:grpSpPr bwMode="auto">
          <a:xfrm>
            <a:off x="8131869" y="2401103"/>
            <a:ext cx="538163" cy="812208"/>
            <a:chOff x="0" y="0"/>
            <a:chExt cx="339" cy="516"/>
          </a:xfrm>
        </p:grpSpPr>
        <p:sp>
          <p:nvSpPr>
            <p:cNvPr id="60468" name="Line 52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60469" name="Text Box 53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60470" name="Text Box 54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1</a:t>
              </a:r>
            </a:p>
          </p:txBody>
        </p:sp>
      </p:grpSp>
      <p:sp>
        <p:nvSpPr>
          <p:cNvPr id="60471" name="Rectangle 55"/>
          <p:cNvSpPr>
            <a:spLocks noChangeArrowheads="1"/>
          </p:cNvSpPr>
          <p:nvPr/>
        </p:nvSpPr>
        <p:spPr bwMode="auto">
          <a:xfrm>
            <a:off x="4297934" y="2357944"/>
            <a:ext cx="462483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lt"/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加上</a:t>
            </a:r>
            <a:r>
              <a:rPr lang="en-US" altLang="zh-CN" sz="3200" dirty="0">
                <a:solidFill>
                  <a:schemeClr val="tx1"/>
                </a:solidFill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是</a:t>
            </a:r>
            <a:r>
              <a:rPr lang="en-US" altLang="zh-CN" sz="3200" dirty="0">
                <a:solidFill>
                  <a:schemeClr val="tx1"/>
                </a:solidFill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就是</a:t>
            </a:r>
            <a:r>
              <a:rPr lang="en-US" altLang="zh-CN" sz="3200" dirty="0">
                <a:solidFill>
                  <a:schemeClr val="tx1"/>
                </a:solidFill>
              </a:rPr>
              <a:t>(     ) 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0472" name="Text Box 56"/>
          <p:cNvSpPr txBox="1">
            <a:spLocks noChangeArrowheads="1"/>
          </p:cNvSpPr>
          <p:nvPr/>
        </p:nvSpPr>
        <p:spPr bwMode="auto">
          <a:xfrm>
            <a:off x="4534733" y="2600326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60473" name="Text Box 57"/>
          <p:cNvSpPr txBox="1">
            <a:spLocks noChangeArrowheads="1"/>
          </p:cNvSpPr>
          <p:nvPr/>
        </p:nvSpPr>
        <p:spPr bwMode="auto">
          <a:xfrm>
            <a:off x="7095232" y="2457379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60474" name="Text Box 58"/>
          <p:cNvSpPr txBox="1">
            <a:spLocks noChangeArrowheads="1"/>
          </p:cNvSpPr>
          <p:nvPr/>
        </p:nvSpPr>
        <p:spPr bwMode="auto">
          <a:xfrm>
            <a:off x="4966533" y="3236681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FF3300"/>
                </a:solidFill>
              </a:rPr>
              <a:t>4</a:t>
            </a:r>
          </a:p>
        </p:txBody>
      </p:sp>
      <p:grpSp>
        <p:nvGrpSpPr>
          <p:cNvPr id="60475" name="Group 59"/>
          <p:cNvGrpSpPr/>
          <p:nvPr/>
        </p:nvGrpSpPr>
        <p:grpSpPr bwMode="auto">
          <a:xfrm>
            <a:off x="871341" y="1632098"/>
            <a:ext cx="2987675" cy="2957512"/>
            <a:chOff x="0" y="0"/>
            <a:chExt cx="1882" cy="1863"/>
          </a:xfrm>
        </p:grpSpPr>
        <p:sp>
          <p:nvSpPr>
            <p:cNvPr id="60476" name="Oval 60"/>
            <p:cNvSpPr>
              <a:spLocks noChangeAspect="1" noChangeArrowheads="1"/>
            </p:cNvSpPr>
            <p:nvPr/>
          </p:nvSpPr>
          <p:spPr bwMode="auto">
            <a:xfrm>
              <a:off x="11" y="0"/>
              <a:ext cx="1859" cy="185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00FFFF">
                      <a:alpha val="45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477" name="Line 61"/>
            <p:cNvSpPr>
              <a:spLocks noChangeShapeType="1"/>
            </p:cNvSpPr>
            <p:nvPr/>
          </p:nvSpPr>
          <p:spPr bwMode="auto">
            <a:xfrm>
              <a:off x="935" y="27"/>
              <a:ext cx="0" cy="18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78" name="Line 62"/>
            <p:cNvSpPr>
              <a:spLocks noChangeShapeType="1"/>
            </p:cNvSpPr>
            <p:nvPr/>
          </p:nvSpPr>
          <p:spPr bwMode="auto">
            <a:xfrm rot="16200000">
              <a:off x="941" y="-7"/>
              <a:ext cx="0" cy="18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79" name="Line 63"/>
            <p:cNvSpPr>
              <a:spLocks noChangeShapeType="1"/>
            </p:cNvSpPr>
            <p:nvPr/>
          </p:nvSpPr>
          <p:spPr bwMode="auto">
            <a:xfrm rot="13485196">
              <a:off x="944" y="10"/>
              <a:ext cx="1" cy="1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80" name="Line 64"/>
            <p:cNvSpPr>
              <a:spLocks noChangeShapeType="1"/>
            </p:cNvSpPr>
            <p:nvPr/>
          </p:nvSpPr>
          <p:spPr bwMode="auto">
            <a:xfrm rot="18885196">
              <a:off x="914" y="0"/>
              <a:ext cx="1" cy="1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81" name="Picture 65" descr="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029" y="1579710"/>
            <a:ext cx="319563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82" name="Picture 66" descr="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029" y="1565423"/>
            <a:ext cx="3195637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83" name="Rectangle 67"/>
          <p:cNvSpPr>
            <a:spLocks noChangeArrowheads="1"/>
          </p:cNvSpPr>
          <p:nvPr/>
        </p:nvSpPr>
        <p:spPr bwMode="auto">
          <a:xfrm>
            <a:off x="6227763" y="4974829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60484" name="Group 68"/>
          <p:cNvGrpSpPr/>
          <p:nvPr/>
        </p:nvGrpSpPr>
        <p:grpSpPr bwMode="auto">
          <a:xfrm>
            <a:off x="6626125" y="4613476"/>
            <a:ext cx="538163" cy="1154110"/>
            <a:chOff x="0" y="-136"/>
            <a:chExt cx="339" cy="727"/>
          </a:xfrm>
        </p:grpSpPr>
        <p:sp>
          <p:nvSpPr>
            <p:cNvPr id="60486" name="Text Box 7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60487" name="Text Box 71"/>
            <p:cNvSpPr txBox="1">
              <a:spLocks noChangeArrowheads="1"/>
            </p:cNvSpPr>
            <p:nvPr/>
          </p:nvSpPr>
          <p:spPr bwMode="auto">
            <a:xfrm>
              <a:off x="14" y="-136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60485" name="Line 6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sp>
        <p:nvSpPr>
          <p:cNvPr id="60488" name="Text Box 72"/>
          <p:cNvSpPr txBox="1">
            <a:spLocks noChangeArrowheads="1"/>
          </p:cNvSpPr>
          <p:nvPr/>
        </p:nvSpPr>
        <p:spPr bwMode="auto">
          <a:xfrm>
            <a:off x="362644" y="5606287"/>
            <a:ext cx="71643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计算的结果</a:t>
            </a:r>
            <a:r>
              <a:rPr lang="en-US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能约分的要约成最简分数。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4" name="Line 9"/>
          <p:cNvSpPr>
            <a:spLocks noChangeShapeType="1"/>
          </p:cNvSpPr>
          <p:nvPr/>
        </p:nvSpPr>
        <p:spPr bwMode="auto">
          <a:xfrm>
            <a:off x="3390704" y="1097768"/>
            <a:ext cx="79216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5" name="Text Box 10"/>
          <p:cNvSpPr txBox="1">
            <a:spLocks noChangeArrowheads="1"/>
          </p:cNvSpPr>
          <p:nvPr/>
        </p:nvSpPr>
        <p:spPr bwMode="auto">
          <a:xfrm>
            <a:off x="3563742" y="953752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76" name="Text Box 11"/>
          <p:cNvSpPr txBox="1">
            <a:spLocks noChangeArrowheads="1"/>
          </p:cNvSpPr>
          <p:nvPr/>
        </p:nvSpPr>
        <p:spPr bwMode="auto">
          <a:xfrm>
            <a:off x="3565329" y="452365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4265417" y="768016"/>
            <a:ext cx="6992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C00000"/>
                </a:solidFill>
              </a:rPr>
              <a:t>＋</a:t>
            </a:r>
          </a:p>
        </p:txBody>
      </p:sp>
      <p:sp>
        <p:nvSpPr>
          <p:cNvPr id="78" name="Line 15"/>
          <p:cNvSpPr>
            <a:spLocks noChangeShapeType="1"/>
          </p:cNvSpPr>
          <p:nvPr/>
        </p:nvSpPr>
        <p:spPr bwMode="auto">
          <a:xfrm>
            <a:off x="4868667" y="1097768"/>
            <a:ext cx="792163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9" name="Text Box 16"/>
          <p:cNvSpPr txBox="1">
            <a:spLocks noChangeArrowheads="1"/>
          </p:cNvSpPr>
          <p:nvPr/>
        </p:nvSpPr>
        <p:spPr bwMode="auto">
          <a:xfrm>
            <a:off x="5054405" y="963277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5043292" y="46189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63" name="Text Box 71"/>
          <p:cNvSpPr txBox="1">
            <a:spLocks noChangeArrowheads="1"/>
          </p:cNvSpPr>
          <p:nvPr/>
        </p:nvSpPr>
        <p:spPr bwMode="auto">
          <a:xfrm>
            <a:off x="6842025" y="4936531"/>
            <a:ext cx="12616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C00000"/>
                </a:solidFill>
              </a:rPr>
              <a:t>（块）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04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500"/>
                                        <p:tgtEl>
                                          <p:spTgt spid="60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71" grpId="0" autoUpdateAnimBg="0"/>
      <p:bldP spid="60472" grpId="0" autoUpdateAnimBg="0"/>
      <p:bldP spid="60473" grpId="0" autoUpdateAnimBg="0"/>
      <p:bldP spid="60474" grpId="0" autoUpdateAnimBg="0"/>
      <p:bldP spid="60483" grpId="0" autoUpdateAnimBg="0"/>
      <p:bldP spid="60488" grpId="0" autoUpdateAnimBg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前凸带形 4"/>
          <p:cNvSpPr/>
          <p:nvPr/>
        </p:nvSpPr>
        <p:spPr>
          <a:xfrm>
            <a:off x="2892425" y="629556"/>
            <a:ext cx="3312368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总结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091825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加法的含义与整数加法相同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都是表示把两个数合并成一个数的运算。</a:t>
            </a:r>
          </a:p>
        </p:txBody>
      </p:sp>
      <p:sp>
        <p:nvSpPr>
          <p:cNvPr id="7" name="矩形 6"/>
          <p:cNvSpPr/>
          <p:nvPr/>
        </p:nvSpPr>
        <p:spPr>
          <a:xfrm>
            <a:off x="624472" y="3761591"/>
            <a:ext cx="75479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计算同分母分数加法时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分母不变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只把分子相加。</a:t>
            </a:r>
          </a:p>
        </p:txBody>
      </p:sp>
      <p:sp>
        <p:nvSpPr>
          <p:cNvPr id="8" name="矩形 7"/>
          <p:cNvSpPr/>
          <p:nvPr/>
        </p:nvSpPr>
        <p:spPr>
          <a:xfrm>
            <a:off x="624472" y="5580529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计算结果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能约分的要约成最简分数。</a:t>
            </a:r>
          </a:p>
        </p:txBody>
      </p:sp>
      <p:sp>
        <p:nvSpPr>
          <p:cNvPr id="9" name="矩形 8"/>
          <p:cNvSpPr/>
          <p:nvPr/>
        </p:nvSpPr>
        <p:spPr>
          <a:xfrm>
            <a:off x="983644" y="1551451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加法的含义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644" y="3266674"/>
            <a:ext cx="5747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分母分数加法的计算方法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8170" y="4993342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注意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事项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77839" y="770519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611560" y="18215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611560" y="22269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1560" y="232863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68750" y="202424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379967" y="18105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379967" y="221605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79967" y="2317704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2915816" y="18091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915816" y="22146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915816" y="2316283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6"/>
          <p:cNvSpPr txBox="1"/>
          <p:nvPr/>
        </p:nvSpPr>
        <p:spPr>
          <a:xfrm>
            <a:off x="3273006" y="20118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684223" y="17982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3684223" y="22036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684223" y="2305350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5111098" y="17931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5111098" y="21985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111098" y="2300240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5468288" y="19958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5879505" y="17821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5879505" y="21876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879505" y="228930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/>
          <p:nvPr/>
        </p:nvSpPr>
        <p:spPr>
          <a:xfrm>
            <a:off x="7467843" y="197884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7737502" y="198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8148719" y="17698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8148719" y="217529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8148719" y="2276953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77839" y="31020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9" name="TextBox 31"/>
          <p:cNvSpPr txBox="1"/>
          <p:nvPr/>
        </p:nvSpPr>
        <p:spPr>
          <a:xfrm>
            <a:off x="709888" y="2886067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32"/>
          <p:cNvSpPr txBox="1"/>
          <p:nvPr/>
        </p:nvSpPr>
        <p:spPr>
          <a:xfrm>
            <a:off x="925911" y="32915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09887" y="3393194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20037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7" name="TextBox 35"/>
          <p:cNvSpPr txBox="1"/>
          <p:nvPr/>
        </p:nvSpPr>
        <p:spPr>
          <a:xfrm>
            <a:off x="719069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36"/>
          <p:cNvSpPr txBox="1"/>
          <p:nvPr/>
        </p:nvSpPr>
        <p:spPr>
          <a:xfrm>
            <a:off x="719069" y="4410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19068" y="451219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627783" y="302778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1" name="TextBox 31"/>
          <p:cNvSpPr txBox="1"/>
          <p:nvPr/>
        </p:nvSpPr>
        <p:spPr>
          <a:xfrm>
            <a:off x="3059832" y="2811758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32"/>
          <p:cNvSpPr txBox="1"/>
          <p:nvPr/>
        </p:nvSpPr>
        <p:spPr>
          <a:xfrm>
            <a:off x="3275855" y="32172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059831" y="3318885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2669981" y="41467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5" name="TextBox 35"/>
          <p:cNvSpPr txBox="1"/>
          <p:nvPr/>
        </p:nvSpPr>
        <p:spPr>
          <a:xfrm>
            <a:off x="3069013" y="39307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36"/>
          <p:cNvSpPr txBox="1"/>
          <p:nvPr/>
        </p:nvSpPr>
        <p:spPr>
          <a:xfrm>
            <a:off x="3069013" y="43362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069012" y="443788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674197" y="507301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9" name="TextBox 35"/>
          <p:cNvSpPr txBox="1"/>
          <p:nvPr/>
        </p:nvSpPr>
        <p:spPr>
          <a:xfrm>
            <a:off x="3065626" y="508063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5026694" y="2305158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795101" y="2294225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4738661" y="30166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5" name="TextBox 31"/>
          <p:cNvSpPr txBox="1"/>
          <p:nvPr/>
        </p:nvSpPr>
        <p:spPr>
          <a:xfrm>
            <a:off x="5170710" y="2800633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5+1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TextBox 32"/>
          <p:cNvSpPr txBox="1"/>
          <p:nvPr/>
        </p:nvSpPr>
        <p:spPr>
          <a:xfrm>
            <a:off x="5386733" y="32061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170709" y="3307760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4780859" y="41356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9" name="TextBox 35"/>
          <p:cNvSpPr txBox="1"/>
          <p:nvPr/>
        </p:nvSpPr>
        <p:spPr>
          <a:xfrm>
            <a:off x="5179891" y="39196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36"/>
          <p:cNvSpPr txBox="1"/>
          <p:nvPr/>
        </p:nvSpPr>
        <p:spPr>
          <a:xfrm>
            <a:off x="5179891" y="43251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179890" y="442675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4785075" y="50618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4" name="TextBox 35"/>
          <p:cNvSpPr txBox="1"/>
          <p:nvPr/>
        </p:nvSpPr>
        <p:spPr>
          <a:xfrm>
            <a:off x="5205502" y="48727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5" name="TextBox 36"/>
          <p:cNvSpPr txBox="1"/>
          <p:nvPr/>
        </p:nvSpPr>
        <p:spPr>
          <a:xfrm>
            <a:off x="5205502" y="52782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205501" y="537990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7206132" y="29133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8" name="TextBox 35"/>
          <p:cNvSpPr txBox="1"/>
          <p:nvPr/>
        </p:nvSpPr>
        <p:spPr>
          <a:xfrm>
            <a:off x="7932428" y="27067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36"/>
          <p:cNvSpPr txBox="1"/>
          <p:nvPr/>
        </p:nvSpPr>
        <p:spPr>
          <a:xfrm>
            <a:off x="7932428" y="31122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932427" y="321389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35"/>
          <p:cNvSpPr txBox="1"/>
          <p:nvPr/>
        </p:nvSpPr>
        <p:spPr>
          <a:xfrm>
            <a:off x="7525524" y="288260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8" grpId="0"/>
      <p:bldP spid="59" grpId="0"/>
      <p:bldP spid="64" grpId="0"/>
      <p:bldP spid="65" grpId="0"/>
      <p:bldP spid="66" grpId="0"/>
      <p:bldP spid="68" grpId="0"/>
      <p:bldP spid="69" grpId="0"/>
      <p:bldP spid="70" grpId="0"/>
      <p:bldP spid="72" grpId="0"/>
      <p:bldP spid="74" grpId="0"/>
      <p:bldP spid="75" grpId="0"/>
      <p:bldP spid="77" grpId="0"/>
      <p:bldP spid="78" grpId="0"/>
      <p:bldP spid="79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755576" y="4628010"/>
            <a:ext cx="77054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</a:rPr>
              <a:t>）爸爸</a:t>
            </a:r>
            <a:r>
              <a:rPr lang="zh-CN" altLang="en-US" sz="3600" dirty="0">
                <a:solidFill>
                  <a:schemeClr val="tx1"/>
                </a:solidFill>
              </a:rPr>
              <a:t>比</a:t>
            </a:r>
            <a:r>
              <a:rPr lang="zh-CN" altLang="en-US" sz="3600" dirty="0" smtClean="0">
                <a:solidFill>
                  <a:schemeClr val="tx1"/>
                </a:solidFill>
              </a:rPr>
              <a:t>妈妈多吃</a:t>
            </a:r>
            <a:r>
              <a:rPr lang="zh-CN" altLang="en-US" sz="3600" dirty="0">
                <a:solidFill>
                  <a:schemeClr val="tx1"/>
                </a:solidFill>
              </a:rPr>
              <a:t>了多少张饼？</a:t>
            </a:r>
          </a:p>
        </p:txBody>
      </p:sp>
      <p:sp>
        <p:nvSpPr>
          <p:cNvPr id="59405" name="AutoShape 13"/>
          <p:cNvSpPr>
            <a:spLocks noChangeArrowheads="1"/>
          </p:cNvSpPr>
          <p:nvPr/>
        </p:nvSpPr>
        <p:spPr bwMode="auto">
          <a:xfrm>
            <a:off x="0" y="705644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例1</a:t>
            </a:r>
          </a:p>
        </p:txBody>
      </p:sp>
      <p:pic>
        <p:nvPicPr>
          <p:cNvPr id="14" name="Picture 63" descr="u6jx01_4_2345看图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6157" y="980728"/>
            <a:ext cx="4833937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603376" y="1149797"/>
            <a:ext cx="2300931" cy="479425"/>
          </a:xfrm>
          <a:prstGeom prst="wedgeRoundRectCallout">
            <a:avLst>
              <a:gd name="adj1" fmla="val 50764"/>
              <a:gd name="adj2" fmla="val 841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Rectangle 64"/>
          <p:cNvSpPr>
            <a:spLocks noChangeArrowheads="1"/>
          </p:cNvSpPr>
          <p:nvPr/>
        </p:nvSpPr>
        <p:spPr bwMode="auto">
          <a:xfrm>
            <a:off x="1603376" y="1140272"/>
            <a:ext cx="2248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6618072" y="1292672"/>
            <a:ext cx="2381465" cy="479425"/>
          </a:xfrm>
          <a:prstGeom prst="wedgeRoundRectCallout">
            <a:avLst>
              <a:gd name="adj1" fmla="val -57306"/>
              <a:gd name="adj2" fmla="val 3512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Rectangle 72"/>
          <p:cNvSpPr>
            <a:spLocks noChangeArrowheads="1"/>
          </p:cNvSpPr>
          <p:nvPr/>
        </p:nvSpPr>
        <p:spPr bwMode="auto">
          <a:xfrm>
            <a:off x="6689464" y="1255437"/>
            <a:ext cx="2549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我吃了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</a:rPr>
              <a:t>块饼。</a:t>
            </a: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0" y="177209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" name="Group 93"/>
          <p:cNvGrpSpPr/>
          <p:nvPr/>
        </p:nvGrpSpPr>
        <p:grpSpPr bwMode="auto">
          <a:xfrm>
            <a:off x="36070" y="1576834"/>
            <a:ext cx="2813050" cy="1643063"/>
            <a:chOff x="-188" y="1215"/>
            <a:chExt cx="1805" cy="1035"/>
          </a:xfrm>
        </p:grpSpPr>
        <p:sp>
          <p:nvSpPr>
            <p:cNvPr id="21" name="Text Box 75"/>
            <p:cNvSpPr txBox="1">
              <a:spLocks noChangeArrowheads="1"/>
            </p:cNvSpPr>
            <p:nvPr/>
          </p:nvSpPr>
          <p:spPr bwMode="auto">
            <a:xfrm>
              <a:off x="-188" y="1215"/>
              <a:ext cx="1805" cy="10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22" name="Group 80"/>
            <p:cNvGrpSpPr/>
            <p:nvPr/>
          </p:nvGrpSpPr>
          <p:grpSpPr bwMode="auto">
            <a:xfrm>
              <a:off x="753" y="1291"/>
              <a:ext cx="322" cy="499"/>
              <a:chOff x="3420" y="1344"/>
              <a:chExt cx="322" cy="499"/>
            </a:xfrm>
          </p:grpSpPr>
          <p:sp>
            <p:nvSpPr>
              <p:cNvPr id="27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8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44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29" name="Line 83"/>
              <p:cNvSpPr>
                <a:spLocks noChangeShapeType="1"/>
              </p:cNvSpPr>
              <p:nvPr/>
            </p:nvSpPr>
            <p:spPr bwMode="auto">
              <a:xfrm>
                <a:off x="3430" y="1592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3" name="Group 88"/>
            <p:cNvGrpSpPr/>
            <p:nvPr/>
          </p:nvGrpSpPr>
          <p:grpSpPr bwMode="auto">
            <a:xfrm>
              <a:off x="747" y="1699"/>
              <a:ext cx="322" cy="499"/>
              <a:chOff x="3420" y="1377"/>
              <a:chExt cx="322" cy="499"/>
            </a:xfrm>
          </p:grpSpPr>
          <p:sp>
            <p:nvSpPr>
              <p:cNvPr id="24" name="Text Box 89"/>
              <p:cNvSpPr txBox="1">
                <a:spLocks noChangeArrowheads="1"/>
              </p:cNvSpPr>
              <p:nvPr/>
            </p:nvSpPr>
            <p:spPr bwMode="auto">
              <a:xfrm>
                <a:off x="3424" y="1585"/>
                <a:ext cx="31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5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26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663365" y="5733256"/>
            <a:ext cx="468475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2678262" y="558924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2679849" y="5087853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254770" y="5338547"/>
            <a:ext cx="6495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</a:rPr>
              <a:t>—</a:t>
            </a:r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>
            <a:off x="4139952" y="5733256"/>
            <a:ext cx="491382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4168925" y="5598765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4157812" y="5097378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autoUpdateAnimBg="0"/>
      <p:bldP spid="32" grpId="0" animBg="1"/>
      <p:bldP spid="33" grpId="0"/>
      <p:bldP spid="34" grpId="0"/>
      <p:bldP spid="35" grpId="0"/>
      <p:bldP spid="36" grpId="0" animBg="1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0" y="1268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61496" name="Group 56"/>
          <p:cNvGrpSpPr/>
          <p:nvPr/>
        </p:nvGrpSpPr>
        <p:grpSpPr bwMode="auto">
          <a:xfrm>
            <a:off x="246857" y="1609180"/>
            <a:ext cx="2987675" cy="2957512"/>
            <a:chOff x="0" y="0"/>
            <a:chExt cx="1882" cy="1863"/>
          </a:xfrm>
        </p:grpSpPr>
        <p:sp>
          <p:nvSpPr>
            <p:cNvPr id="61497" name="Oval 57"/>
            <p:cNvSpPr>
              <a:spLocks noChangeAspect="1" noChangeArrowheads="1"/>
            </p:cNvSpPr>
            <p:nvPr/>
          </p:nvSpPr>
          <p:spPr bwMode="auto">
            <a:xfrm>
              <a:off x="11" y="0"/>
              <a:ext cx="1859" cy="185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Dot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00FFFF">
                      <a:alpha val="45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98" name="Line 58"/>
            <p:cNvSpPr>
              <a:spLocks noChangeShapeType="1"/>
            </p:cNvSpPr>
            <p:nvPr/>
          </p:nvSpPr>
          <p:spPr bwMode="auto">
            <a:xfrm>
              <a:off x="935" y="27"/>
              <a:ext cx="0" cy="18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9" name="Line 59"/>
            <p:cNvSpPr>
              <a:spLocks noChangeShapeType="1"/>
            </p:cNvSpPr>
            <p:nvPr/>
          </p:nvSpPr>
          <p:spPr bwMode="auto">
            <a:xfrm rot="16200000">
              <a:off x="941" y="-7"/>
              <a:ext cx="0" cy="18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0" name="Line 60"/>
            <p:cNvSpPr>
              <a:spLocks noChangeShapeType="1"/>
            </p:cNvSpPr>
            <p:nvPr/>
          </p:nvSpPr>
          <p:spPr bwMode="auto">
            <a:xfrm rot="13485196">
              <a:off x="944" y="10"/>
              <a:ext cx="1" cy="1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1" name="Line 61"/>
            <p:cNvSpPr>
              <a:spLocks noChangeShapeType="1"/>
            </p:cNvSpPr>
            <p:nvPr/>
          </p:nvSpPr>
          <p:spPr bwMode="auto">
            <a:xfrm rot="18885196">
              <a:off x="914" y="0"/>
              <a:ext cx="1" cy="18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1502" name="Picture 62" descr="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545" y="1556792"/>
            <a:ext cx="319563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3" name="Picture 63" descr="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469" y="1521406"/>
            <a:ext cx="3100388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Line 9"/>
          <p:cNvSpPr>
            <a:spLocks noChangeShapeType="1"/>
          </p:cNvSpPr>
          <p:nvPr/>
        </p:nvSpPr>
        <p:spPr bwMode="auto">
          <a:xfrm>
            <a:off x="3500831" y="1099567"/>
            <a:ext cx="468475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0" name="Text Box 10"/>
          <p:cNvSpPr txBox="1">
            <a:spLocks noChangeArrowheads="1"/>
          </p:cNvSpPr>
          <p:nvPr/>
        </p:nvSpPr>
        <p:spPr bwMode="auto">
          <a:xfrm>
            <a:off x="3515728" y="955551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71" name="Text Box 11"/>
          <p:cNvSpPr txBox="1">
            <a:spLocks noChangeArrowheads="1"/>
          </p:cNvSpPr>
          <p:nvPr/>
        </p:nvSpPr>
        <p:spPr bwMode="auto">
          <a:xfrm>
            <a:off x="3517315" y="454164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72" name="Rectangle 13"/>
          <p:cNvSpPr>
            <a:spLocks noChangeArrowheads="1"/>
          </p:cNvSpPr>
          <p:nvPr/>
        </p:nvSpPr>
        <p:spPr bwMode="auto">
          <a:xfrm>
            <a:off x="4092236" y="704858"/>
            <a:ext cx="6495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</a:rPr>
              <a:t>—</a:t>
            </a:r>
          </a:p>
        </p:txBody>
      </p:sp>
      <p:sp>
        <p:nvSpPr>
          <p:cNvPr id="73" name="Line 15"/>
          <p:cNvSpPr>
            <a:spLocks noChangeShapeType="1"/>
          </p:cNvSpPr>
          <p:nvPr/>
        </p:nvSpPr>
        <p:spPr bwMode="auto">
          <a:xfrm>
            <a:off x="4977418" y="1099567"/>
            <a:ext cx="491382" cy="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74" name="Text Box 16"/>
          <p:cNvSpPr txBox="1">
            <a:spLocks noChangeArrowheads="1"/>
          </p:cNvSpPr>
          <p:nvPr/>
        </p:nvSpPr>
        <p:spPr bwMode="auto">
          <a:xfrm>
            <a:off x="5006391" y="965076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75" name="Text Box 17"/>
          <p:cNvSpPr txBox="1">
            <a:spLocks noChangeArrowheads="1"/>
          </p:cNvSpPr>
          <p:nvPr/>
        </p:nvSpPr>
        <p:spPr bwMode="auto">
          <a:xfrm>
            <a:off x="4995278" y="463689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grpSp>
        <p:nvGrpSpPr>
          <p:cNvPr id="76" name="Group 20"/>
          <p:cNvGrpSpPr/>
          <p:nvPr/>
        </p:nvGrpSpPr>
        <p:grpSpPr bwMode="auto">
          <a:xfrm>
            <a:off x="7922898" y="3059866"/>
            <a:ext cx="536575" cy="1016834"/>
            <a:chOff x="0" y="-90"/>
            <a:chExt cx="339" cy="646"/>
          </a:xfrm>
        </p:grpSpPr>
        <p:sp>
          <p:nvSpPr>
            <p:cNvPr id="77" name="Line 21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8" name="Text Box 22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2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79" name="Text Box 23"/>
            <p:cNvSpPr txBox="1">
              <a:spLocks noChangeArrowheads="1"/>
            </p:cNvSpPr>
            <p:nvPr/>
          </p:nvSpPr>
          <p:spPr bwMode="auto">
            <a:xfrm>
              <a:off x="14" y="-90"/>
              <a:ext cx="317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dirty="0" smtClean="0">
                  <a:solidFill>
                    <a:srgbClr val="008000"/>
                  </a:solidFill>
                </a:rPr>
                <a:t>2</a:t>
              </a:r>
              <a:endParaRPr lang="en-US" sz="3200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80" name="Group 43"/>
          <p:cNvGrpSpPr/>
          <p:nvPr/>
        </p:nvGrpSpPr>
        <p:grpSpPr bwMode="auto">
          <a:xfrm>
            <a:off x="5576888" y="2401103"/>
            <a:ext cx="538163" cy="812208"/>
            <a:chOff x="0" y="0"/>
            <a:chExt cx="339" cy="516"/>
          </a:xfrm>
        </p:grpSpPr>
        <p:sp>
          <p:nvSpPr>
            <p:cNvPr id="81" name="Line 44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82" name="Text Box 45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83" name="Text Box 46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1</a:t>
              </a:r>
            </a:p>
          </p:txBody>
        </p:sp>
      </p:grpSp>
      <p:grpSp>
        <p:nvGrpSpPr>
          <p:cNvPr id="84" name="Group 47"/>
          <p:cNvGrpSpPr/>
          <p:nvPr/>
        </p:nvGrpSpPr>
        <p:grpSpPr bwMode="auto">
          <a:xfrm>
            <a:off x="6057900" y="3170958"/>
            <a:ext cx="536575" cy="812208"/>
            <a:chOff x="0" y="0"/>
            <a:chExt cx="339" cy="516"/>
          </a:xfrm>
        </p:grpSpPr>
        <p:sp>
          <p:nvSpPr>
            <p:cNvPr id="85" name="Line 48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86" name="Text Box 49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87" name="Text Box 50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 dirty="0">
                  <a:solidFill>
                    <a:srgbClr val="008000"/>
                  </a:solidFill>
                </a:rPr>
                <a:t>1</a:t>
              </a:r>
            </a:p>
          </p:txBody>
        </p:sp>
      </p:grpSp>
      <p:grpSp>
        <p:nvGrpSpPr>
          <p:cNvPr id="88" name="Group 51"/>
          <p:cNvGrpSpPr/>
          <p:nvPr/>
        </p:nvGrpSpPr>
        <p:grpSpPr bwMode="auto">
          <a:xfrm>
            <a:off x="8131869" y="2401103"/>
            <a:ext cx="538163" cy="812208"/>
            <a:chOff x="0" y="0"/>
            <a:chExt cx="339" cy="516"/>
          </a:xfrm>
        </p:grpSpPr>
        <p:sp>
          <p:nvSpPr>
            <p:cNvPr id="89" name="Line 52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90" name="Text Box 53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8</a:t>
              </a:r>
            </a:p>
          </p:txBody>
        </p:sp>
        <p:sp>
          <p:nvSpPr>
            <p:cNvPr id="91" name="Text Box 54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2800">
                  <a:solidFill>
                    <a:srgbClr val="008000"/>
                  </a:solidFill>
                </a:rPr>
                <a:t>1</a:t>
              </a:r>
            </a:p>
          </p:txBody>
        </p:sp>
      </p:grpSp>
      <p:sp>
        <p:nvSpPr>
          <p:cNvPr id="92" name="Rectangle 55"/>
          <p:cNvSpPr>
            <a:spLocks noChangeArrowheads="1"/>
          </p:cNvSpPr>
          <p:nvPr/>
        </p:nvSpPr>
        <p:spPr bwMode="auto">
          <a:xfrm>
            <a:off x="4297934" y="2357944"/>
            <a:ext cx="462483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lt"/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去掉</a:t>
            </a:r>
            <a:r>
              <a:rPr lang="en-US" altLang="zh-CN" sz="3200" dirty="0" smtClean="0">
                <a:solidFill>
                  <a:schemeClr val="tx1"/>
                </a:solidFill>
              </a:rPr>
              <a:t>(     </a:t>
            </a:r>
            <a:r>
              <a:rPr lang="en-US" altLang="zh-CN" sz="3200" dirty="0">
                <a:solidFill>
                  <a:schemeClr val="tx1"/>
                </a:solidFill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是</a:t>
            </a:r>
            <a:r>
              <a:rPr lang="en-US" altLang="zh-CN" sz="3200" dirty="0">
                <a:solidFill>
                  <a:schemeClr val="tx1"/>
                </a:solidFill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就是</a:t>
            </a:r>
            <a:r>
              <a:rPr lang="en-US" altLang="zh-CN" sz="3200" dirty="0">
                <a:solidFill>
                  <a:schemeClr val="tx1"/>
                </a:solidFill>
              </a:rPr>
              <a:t>(     ) 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3" name="Text Box 56"/>
          <p:cNvSpPr txBox="1">
            <a:spLocks noChangeArrowheads="1"/>
          </p:cNvSpPr>
          <p:nvPr/>
        </p:nvSpPr>
        <p:spPr bwMode="auto">
          <a:xfrm>
            <a:off x="4534733" y="2492896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94" name="Text Box 57"/>
          <p:cNvSpPr txBox="1">
            <a:spLocks noChangeArrowheads="1"/>
          </p:cNvSpPr>
          <p:nvPr/>
        </p:nvSpPr>
        <p:spPr bwMode="auto">
          <a:xfrm>
            <a:off x="7095232" y="2457379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FF3300"/>
                </a:solidFill>
              </a:rPr>
              <a:t>1</a:t>
            </a:r>
          </a:p>
        </p:txBody>
      </p:sp>
      <p:sp>
        <p:nvSpPr>
          <p:cNvPr id="95" name="Text Box 58"/>
          <p:cNvSpPr txBox="1">
            <a:spLocks noChangeArrowheads="1"/>
          </p:cNvSpPr>
          <p:nvPr/>
        </p:nvSpPr>
        <p:spPr bwMode="auto">
          <a:xfrm>
            <a:off x="4966533" y="3236681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3300"/>
                </a:solidFill>
              </a:rPr>
              <a:t>2</a:t>
            </a:r>
            <a:endParaRPr lang="en-US" sz="3600" dirty="0">
              <a:solidFill>
                <a:srgbClr val="FF3300"/>
              </a:solidFill>
            </a:endParaRPr>
          </a:p>
        </p:txBody>
      </p:sp>
      <p:sp>
        <p:nvSpPr>
          <p:cNvPr id="100" name="Text Box 26"/>
          <p:cNvSpPr txBox="1">
            <a:spLocks noChangeArrowheads="1"/>
          </p:cNvSpPr>
          <p:nvPr/>
        </p:nvSpPr>
        <p:spPr bwMode="auto">
          <a:xfrm>
            <a:off x="3714750" y="4612878"/>
            <a:ext cx="15636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</a:rPr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3</a:t>
            </a:r>
            <a:r>
              <a:rPr lang="en-US" altLang="zh-CN" sz="3600" dirty="0" smtClean="0">
                <a:solidFill>
                  <a:srgbClr val="C00000"/>
                </a:solidFill>
              </a:rPr>
              <a:t>—</a:t>
            </a:r>
            <a:r>
              <a:rPr lang="en-US" sz="3600" dirty="0" smtClean="0">
                <a:solidFill>
                  <a:srgbClr val="C00000"/>
                </a:solidFill>
              </a:rPr>
              <a:t>1</a:t>
            </a:r>
            <a:endParaRPr lang="en-US" sz="3600" dirty="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4616053"/>
            <a:ext cx="647701" cy="1150938"/>
            <a:chOff x="1403350" y="4616053"/>
            <a:chExt cx="647701" cy="1150938"/>
          </a:xfrm>
        </p:grpSpPr>
        <p:sp>
          <p:nvSpPr>
            <p:cNvPr id="101" name="Line 27"/>
            <p:cNvSpPr>
              <a:spLocks noChangeShapeType="1"/>
            </p:cNvSpPr>
            <p:nvPr/>
          </p:nvSpPr>
          <p:spPr bwMode="auto">
            <a:xfrm>
              <a:off x="1403350" y="5149453"/>
              <a:ext cx="647700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  <p:sp>
          <p:nvSpPr>
            <p:cNvPr id="102" name="Text Box 28"/>
            <p:cNvSpPr txBox="1">
              <a:spLocks noChangeArrowheads="1"/>
            </p:cNvSpPr>
            <p:nvPr/>
          </p:nvSpPr>
          <p:spPr bwMode="auto">
            <a:xfrm>
              <a:off x="1547813" y="5120878"/>
              <a:ext cx="503238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8</a:t>
              </a:r>
            </a:p>
          </p:txBody>
        </p:sp>
        <p:sp>
          <p:nvSpPr>
            <p:cNvPr id="103" name="Text Box 29"/>
            <p:cNvSpPr txBox="1">
              <a:spLocks noChangeArrowheads="1"/>
            </p:cNvSpPr>
            <p:nvPr/>
          </p:nvSpPr>
          <p:spPr bwMode="auto">
            <a:xfrm>
              <a:off x="1547813" y="4616053"/>
              <a:ext cx="503238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sp>
        <p:nvSpPr>
          <p:cNvPr id="104" name="Rectangle 30"/>
          <p:cNvSpPr>
            <a:spLocks noChangeArrowheads="1"/>
          </p:cNvSpPr>
          <p:nvPr/>
        </p:nvSpPr>
        <p:spPr bwMode="auto">
          <a:xfrm>
            <a:off x="1944688" y="4831953"/>
            <a:ext cx="539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C00000"/>
                </a:solidFill>
              </a:rPr>
              <a:t>—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2850" y="4581128"/>
            <a:ext cx="647701" cy="1200151"/>
            <a:chOff x="2482850" y="4581128"/>
            <a:chExt cx="647701" cy="1200151"/>
          </a:xfrm>
        </p:grpSpPr>
        <p:sp>
          <p:nvSpPr>
            <p:cNvPr id="105" name="Line 31"/>
            <p:cNvSpPr>
              <a:spLocks noChangeShapeType="1"/>
            </p:cNvSpPr>
            <p:nvPr/>
          </p:nvSpPr>
          <p:spPr bwMode="auto">
            <a:xfrm>
              <a:off x="2482850" y="5163741"/>
              <a:ext cx="647700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  <p:sp>
          <p:nvSpPr>
            <p:cNvPr id="106" name="Text Box 32"/>
            <p:cNvSpPr txBox="1">
              <a:spLocks noChangeArrowheads="1"/>
            </p:cNvSpPr>
            <p:nvPr/>
          </p:nvSpPr>
          <p:spPr bwMode="auto">
            <a:xfrm>
              <a:off x="2627313" y="5135166"/>
              <a:ext cx="503238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>
                  <a:solidFill>
                    <a:srgbClr val="C00000"/>
                  </a:solidFill>
                </a:rPr>
                <a:t>8</a:t>
              </a:r>
            </a:p>
          </p:txBody>
        </p:sp>
        <p:sp>
          <p:nvSpPr>
            <p:cNvPr id="107" name="Text Box 33"/>
            <p:cNvSpPr txBox="1">
              <a:spLocks noChangeArrowheads="1"/>
            </p:cNvSpPr>
            <p:nvPr/>
          </p:nvSpPr>
          <p:spPr bwMode="auto">
            <a:xfrm>
              <a:off x="2627313" y="4581128"/>
              <a:ext cx="50323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 smtClean="0">
                  <a:solidFill>
                    <a:srgbClr val="C00000"/>
                  </a:solidFill>
                </a:rPr>
                <a:t>1</a:t>
              </a:r>
              <a:endParaRPr lang="en-US" sz="3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08" name="Rectangle 34"/>
          <p:cNvSpPr>
            <a:spLocks noChangeArrowheads="1"/>
          </p:cNvSpPr>
          <p:nvPr/>
        </p:nvSpPr>
        <p:spPr bwMode="auto">
          <a:xfrm>
            <a:off x="3095625" y="4890691"/>
            <a:ext cx="539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C00000"/>
                </a:solidFill>
              </a:rPr>
              <a:t>＝</a:t>
            </a:r>
          </a:p>
        </p:txBody>
      </p:sp>
      <p:sp>
        <p:nvSpPr>
          <p:cNvPr id="109" name="Line 35"/>
          <p:cNvSpPr>
            <a:spLocks noChangeShapeType="1"/>
          </p:cNvSpPr>
          <p:nvPr/>
        </p:nvSpPr>
        <p:spPr bwMode="auto">
          <a:xfrm flipV="1">
            <a:off x="3640138" y="5166916"/>
            <a:ext cx="1439863" cy="793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10" name="Text Box 36"/>
          <p:cNvSpPr txBox="1">
            <a:spLocks noChangeArrowheads="1"/>
          </p:cNvSpPr>
          <p:nvPr/>
        </p:nvSpPr>
        <p:spPr bwMode="auto">
          <a:xfrm>
            <a:off x="4148138" y="5149453"/>
            <a:ext cx="503238" cy="646113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11" name="Rectangle 37"/>
          <p:cNvSpPr>
            <a:spLocks noChangeArrowheads="1"/>
          </p:cNvSpPr>
          <p:nvPr/>
        </p:nvSpPr>
        <p:spPr bwMode="auto">
          <a:xfrm>
            <a:off x="5094288" y="4906566"/>
            <a:ext cx="5397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53088" y="4616053"/>
            <a:ext cx="719112" cy="1181101"/>
            <a:chOff x="5653088" y="4616053"/>
            <a:chExt cx="719112" cy="1181101"/>
          </a:xfrm>
        </p:grpSpPr>
        <p:sp>
          <p:nvSpPr>
            <p:cNvPr id="98" name="Text Box 40"/>
            <p:cNvSpPr txBox="1">
              <a:spLocks noChangeArrowheads="1"/>
            </p:cNvSpPr>
            <p:nvPr/>
          </p:nvSpPr>
          <p:spPr bwMode="auto">
            <a:xfrm>
              <a:off x="5754254" y="4616053"/>
              <a:ext cx="617946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rgbClr val="C00000"/>
                  </a:solidFill>
                </a:rPr>
                <a:t>2</a:t>
              </a:r>
              <a:endParaRPr lang="en-US" sz="3600" dirty="0">
                <a:solidFill>
                  <a:srgbClr val="C00000"/>
                </a:solidFill>
              </a:endParaRPr>
            </a:p>
          </p:txBody>
        </p:sp>
        <p:sp>
          <p:nvSpPr>
            <p:cNvPr id="112" name="Line 38"/>
            <p:cNvSpPr>
              <a:spLocks noChangeShapeType="1"/>
            </p:cNvSpPr>
            <p:nvPr/>
          </p:nvSpPr>
          <p:spPr bwMode="auto">
            <a:xfrm>
              <a:off x="5653088" y="5179616"/>
              <a:ext cx="647700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  <p:sp>
          <p:nvSpPr>
            <p:cNvPr id="113" name="Text Box 39"/>
            <p:cNvSpPr txBox="1">
              <a:spLocks noChangeArrowheads="1"/>
            </p:cNvSpPr>
            <p:nvPr/>
          </p:nvSpPr>
          <p:spPr bwMode="auto">
            <a:xfrm>
              <a:off x="5721350" y="5151041"/>
              <a:ext cx="503238" cy="646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8</a:t>
              </a:r>
            </a:p>
          </p:txBody>
        </p:sp>
      </p:grpSp>
      <p:sp>
        <p:nvSpPr>
          <p:cNvPr id="114" name="Rectangle 67"/>
          <p:cNvSpPr>
            <a:spLocks noChangeArrowheads="1"/>
          </p:cNvSpPr>
          <p:nvPr/>
        </p:nvSpPr>
        <p:spPr bwMode="auto">
          <a:xfrm>
            <a:off x="6227763" y="4974829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115" name="Group 68"/>
          <p:cNvGrpSpPr/>
          <p:nvPr/>
        </p:nvGrpSpPr>
        <p:grpSpPr bwMode="auto">
          <a:xfrm>
            <a:off x="6626125" y="4613476"/>
            <a:ext cx="538163" cy="1154110"/>
            <a:chOff x="0" y="-136"/>
            <a:chExt cx="339" cy="727"/>
          </a:xfrm>
        </p:grpSpPr>
        <p:sp>
          <p:nvSpPr>
            <p:cNvPr id="116" name="Text Box 7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rgbClr val="C00000"/>
                  </a:solidFill>
                </a:rPr>
                <a:t>4</a:t>
              </a:r>
              <a:endParaRPr lang="en-US" sz="3600" dirty="0">
                <a:solidFill>
                  <a:srgbClr val="C00000"/>
                </a:solidFill>
              </a:endParaRPr>
            </a:p>
          </p:txBody>
        </p:sp>
        <p:sp>
          <p:nvSpPr>
            <p:cNvPr id="117" name="Text Box 71"/>
            <p:cNvSpPr txBox="1">
              <a:spLocks noChangeArrowheads="1"/>
            </p:cNvSpPr>
            <p:nvPr/>
          </p:nvSpPr>
          <p:spPr bwMode="auto">
            <a:xfrm>
              <a:off x="14" y="-136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118" name="Line 6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sp>
        <p:nvSpPr>
          <p:cNvPr id="119" name="Text Box 72"/>
          <p:cNvSpPr txBox="1">
            <a:spLocks noChangeArrowheads="1"/>
          </p:cNvSpPr>
          <p:nvPr/>
        </p:nvSpPr>
        <p:spPr bwMode="auto">
          <a:xfrm>
            <a:off x="362644" y="5606287"/>
            <a:ext cx="71643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计算的结果</a:t>
            </a:r>
            <a:r>
              <a:rPr lang="en-US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能约分的要约成最简分数。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0" name="Text Box 71"/>
          <p:cNvSpPr txBox="1">
            <a:spLocks noChangeArrowheads="1"/>
          </p:cNvSpPr>
          <p:nvPr/>
        </p:nvSpPr>
        <p:spPr bwMode="auto">
          <a:xfrm>
            <a:off x="6842025" y="4936531"/>
            <a:ext cx="12616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C00000"/>
                </a:solidFill>
              </a:rPr>
              <a:t>（块）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utoUpdateAnimBg="0"/>
      <p:bldP spid="93" grpId="0" autoUpdateAnimBg="0"/>
      <p:bldP spid="94" grpId="0" autoUpdateAnimBg="0"/>
      <p:bldP spid="95" grpId="0" autoUpdateAnimBg="0"/>
      <p:bldP spid="100" grpId="0"/>
      <p:bldP spid="104" grpId="0"/>
      <p:bldP spid="108" grpId="0"/>
      <p:bldP spid="109" grpId="0" animBg="1"/>
      <p:bldP spid="110" grpId="0"/>
      <p:bldP spid="111" grpId="0"/>
      <p:bldP spid="114" grpId="0" autoUpdateAnimBg="0"/>
      <p:bldP spid="119" grpId="0" autoUpdateAnimBg="0"/>
      <p:bldP spid="1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前凸带形 4"/>
          <p:cNvSpPr/>
          <p:nvPr/>
        </p:nvSpPr>
        <p:spPr>
          <a:xfrm>
            <a:off x="2892425" y="629556"/>
            <a:ext cx="3312368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总结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091825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分数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减法的意义与整数减法的意义相同，是已知两个加数的和与其中一个加数，求另一个加数的运算。</a:t>
            </a:r>
          </a:p>
        </p:txBody>
      </p:sp>
      <p:sp>
        <p:nvSpPr>
          <p:cNvPr id="7" name="矩形 6"/>
          <p:cNvSpPr/>
          <p:nvPr/>
        </p:nvSpPr>
        <p:spPr>
          <a:xfrm>
            <a:off x="624472" y="4049623"/>
            <a:ext cx="75479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计算同分母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减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法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分母不变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只把分子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相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减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4472" y="5661248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计算结果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能约分的要约成最简分数。</a:t>
            </a:r>
          </a:p>
        </p:txBody>
      </p:sp>
      <p:sp>
        <p:nvSpPr>
          <p:cNvPr id="9" name="矩形 8"/>
          <p:cNvSpPr/>
          <p:nvPr/>
        </p:nvSpPr>
        <p:spPr>
          <a:xfrm>
            <a:off x="983644" y="1551451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减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法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的含义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3644" y="3554706"/>
            <a:ext cx="5747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减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法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的计算方法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8170" y="5085184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注意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事项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2001</Words>
  <Application>WPS 演示</Application>
  <PresentationFormat>全屏显示(4:3)</PresentationFormat>
  <Paragraphs>987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人教版数学五年级下册第6单元</dc:title>
  <dc:creator>吉林梓翰教育图书有限公司</dc:creator>
  <cp:lastModifiedBy>lenovop</cp:lastModifiedBy>
  <cp:revision>673</cp:revision>
  <dcterms:created xsi:type="dcterms:W3CDTF">2015-11-21T07:20:00Z</dcterms:created>
  <dcterms:modified xsi:type="dcterms:W3CDTF">2021-11-01T05:43:21Z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