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416" r:id="rId2"/>
    <p:sldId id="502" r:id="rId3"/>
    <p:sldId id="470" r:id="rId4"/>
    <p:sldId id="503" r:id="rId5"/>
    <p:sldId id="504" r:id="rId6"/>
    <p:sldId id="481" r:id="rId7"/>
    <p:sldId id="473" r:id="rId8"/>
    <p:sldId id="521" r:id="rId9"/>
    <p:sldId id="522" r:id="rId10"/>
    <p:sldId id="523" r:id="rId11"/>
    <p:sldId id="524" r:id="rId12"/>
    <p:sldId id="430" r:id="rId13"/>
    <p:sldId id="479" r:id="rId14"/>
    <p:sldId id="505" r:id="rId15"/>
    <p:sldId id="477" r:id="rId16"/>
    <p:sldId id="483" r:id="rId17"/>
    <p:sldId id="488" r:id="rId18"/>
    <p:sldId id="484" r:id="rId19"/>
    <p:sldId id="474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24" autoAdjust="0"/>
    <p:restoredTop sz="94660" autoAdjust="0"/>
  </p:normalViewPr>
  <p:slideViewPr>
    <p:cSldViewPr snapToGrid="0">
      <p:cViewPr varScale="1">
        <p:scale>
          <a:sx n="68" d="100"/>
          <a:sy n="68" d="100"/>
        </p:scale>
        <p:origin x="-348" y="-72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8.xml"/><Relationship Id="rId7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8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11.xml"/><Relationship Id="rId7" Type="http://schemas.openxmlformats.org/officeDocument/2006/relationships/image" Target="../media/image1.jpeg"/><Relationship Id="rId12" Type="http://schemas.openxmlformats.org/officeDocument/2006/relationships/image" Target="../media/image30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29.png"/><Relationship Id="rId5" Type="http://schemas.openxmlformats.org/officeDocument/2006/relationships/tags" Target="../tags/tag13.xml"/><Relationship Id="rId10" Type="http://schemas.openxmlformats.org/officeDocument/2006/relationships/image" Target="../media/image33.jpeg"/><Relationship Id="rId4" Type="http://schemas.openxmlformats.org/officeDocument/2006/relationships/tags" Target="../tags/tag12.xml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</a:t>
            </a:r>
            <a:r>
              <a:rPr lang="zh-CN" altLang="en-US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版五年级下</a:t>
            </a:r>
            <a:endParaRPr lang="zh-CN" altLang="en-US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标题 3"/>
          <p:cNvSpPr>
            <a:spLocks noGrp="1"/>
          </p:cNvSpPr>
          <p:nvPr/>
        </p:nvSpPr>
        <p:spPr>
          <a:xfrm>
            <a:off x="1968726" y="1646124"/>
            <a:ext cx="8414204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打电话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副标题 4"/>
          <p:cNvSpPr>
            <a:spLocks noGrp="1"/>
          </p:cNvSpPr>
          <p:nvPr/>
        </p:nvSpPr>
        <p:spPr>
          <a:xfrm>
            <a:off x="294082" y="173038"/>
            <a:ext cx="5783662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第6单元    分数的加法和减法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1" grpId="0"/>
      <p:bldP spid="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124075" y="1426845"/>
            <a:ext cx="81070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到底分几组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每组多少人才能最省时间呢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?</a:t>
            </a:r>
            <a:endParaRPr lang="zh-CN" altLang="en-US" sz="3200" dirty="0">
              <a:latin typeface="+mn-ea"/>
              <a:ea typeface="+mn-ea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05305" y="1997710"/>
            <a:ext cx="935672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分成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组来打电话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依次是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用了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7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分钟。</a:t>
            </a:r>
          </a:p>
        </p:txBody>
      </p:sp>
      <p:sp>
        <p:nvSpPr>
          <p:cNvPr id="10" name="矩形 9"/>
          <p:cNvSpPr/>
          <p:nvPr/>
        </p:nvSpPr>
        <p:spPr>
          <a:xfrm>
            <a:off x="1781810" y="3246120"/>
            <a:ext cx="887031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分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成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组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依次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5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，用了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分钟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8640" y="4448175"/>
            <a:ext cx="924623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最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省时间的是分成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5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组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依次是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5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2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637665" y="5643245"/>
            <a:ext cx="968184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需要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的时间是分组数和最后一组组员数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加起来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1" grpId="1"/>
      <p:bldP spid="11" grpId="2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977136" y="1874632"/>
            <a:ext cx="432048" cy="4465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684234" y="1335302"/>
            <a:ext cx="432048" cy="44228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03849" y="1243630"/>
            <a:ext cx="1008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老师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64986" y="1336465"/>
            <a:ext cx="432048" cy="4465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64442" y="1238186"/>
            <a:ext cx="1008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队员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90181" y="1017661"/>
            <a:ext cx="10035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线上数字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70320" y="1267357"/>
            <a:ext cx="1832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第几分钟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2769042" y="1552197"/>
            <a:ext cx="565390" cy="755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135611" y="1554305"/>
            <a:ext cx="565390" cy="755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8644669" y="1591027"/>
            <a:ext cx="565390" cy="755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2" idx="2"/>
          </p:cNvCxnSpPr>
          <p:nvPr/>
        </p:nvCxnSpPr>
        <p:spPr>
          <a:xfrm flipV="1">
            <a:off x="5689104" y="2321196"/>
            <a:ext cx="504056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5329064" y="2619715"/>
            <a:ext cx="432048" cy="442286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30658" y="2060095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096057" y="3031116"/>
            <a:ext cx="307361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4736017" y="3329635"/>
            <a:ext cx="432048" cy="442286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94288" y="2738728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4" name="直接连接符 23"/>
          <p:cNvCxnSpPr>
            <a:stCxn id="25" idx="0"/>
            <a:endCxn id="2" idx="2"/>
          </p:cNvCxnSpPr>
          <p:nvPr/>
        </p:nvCxnSpPr>
        <p:spPr>
          <a:xfrm flipH="1" flipV="1">
            <a:off x="6193308" y="2320954"/>
            <a:ext cx="127000" cy="10198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104284" y="3340764"/>
            <a:ext cx="432048" cy="442286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30535" y="280711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4510329" y="3710626"/>
            <a:ext cx="307361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4150289" y="4009145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308560" y="3418238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2" name="直接连接符 31"/>
          <p:cNvCxnSpPr>
            <a:endCxn id="19" idx="4"/>
          </p:cNvCxnSpPr>
          <p:nvPr/>
        </p:nvCxnSpPr>
        <p:spPr>
          <a:xfrm flipH="1" flipV="1">
            <a:off x="5545088" y="3062636"/>
            <a:ext cx="82929" cy="114292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5410332" y="4107036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218605" y="3552238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6" name="直接连接符 35"/>
          <p:cNvCxnSpPr>
            <a:endCxn id="25" idx="4"/>
          </p:cNvCxnSpPr>
          <p:nvPr/>
        </p:nvCxnSpPr>
        <p:spPr>
          <a:xfrm flipH="1" flipV="1">
            <a:off x="6320308" y="3783050"/>
            <a:ext cx="119407" cy="44586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6222029" y="4131020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03026" y="3698687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41" name="直接连接符 40"/>
          <p:cNvCxnSpPr>
            <a:endCxn id="2" idx="2"/>
          </p:cNvCxnSpPr>
          <p:nvPr/>
        </p:nvCxnSpPr>
        <p:spPr>
          <a:xfrm flipH="1" flipV="1">
            <a:off x="6193160" y="2321196"/>
            <a:ext cx="1585839" cy="180756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7561312" y="4030870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029601" y="3550778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47" name="直接连接符 46"/>
          <p:cNvCxnSpPr>
            <a:stCxn id="48" idx="0"/>
            <a:endCxn id="30" idx="3"/>
          </p:cNvCxnSpPr>
          <p:nvPr/>
        </p:nvCxnSpPr>
        <p:spPr>
          <a:xfrm flipV="1">
            <a:off x="3648976" y="4387379"/>
            <a:ext cx="565150" cy="8801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3432952" y="5267489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8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508641" y="4398381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0" name="直接连接符 49"/>
          <p:cNvCxnSpPr>
            <a:stCxn id="51" idx="0"/>
            <a:endCxn id="22" idx="4"/>
          </p:cNvCxnSpPr>
          <p:nvPr/>
        </p:nvCxnSpPr>
        <p:spPr>
          <a:xfrm flipV="1">
            <a:off x="4794847" y="3772462"/>
            <a:ext cx="156845" cy="155956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4578823" y="5332022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9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472874" y="4613469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4" name="直接连接符 53"/>
          <p:cNvCxnSpPr>
            <a:stCxn id="55" idx="0"/>
            <a:endCxn id="33" idx="4"/>
          </p:cNvCxnSpPr>
          <p:nvPr/>
        </p:nvCxnSpPr>
        <p:spPr>
          <a:xfrm flipV="1">
            <a:off x="5596775" y="4549506"/>
            <a:ext cx="29210" cy="8432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/>
          <p:cNvSpPr/>
          <p:nvPr/>
        </p:nvSpPr>
        <p:spPr>
          <a:xfrm>
            <a:off x="5380751" y="5392786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105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274802" y="4674233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9" name="直接连接符 58"/>
          <p:cNvCxnSpPr>
            <a:stCxn id="60" idx="0"/>
            <a:endCxn id="19" idx="4"/>
          </p:cNvCxnSpPr>
          <p:nvPr/>
        </p:nvCxnSpPr>
        <p:spPr>
          <a:xfrm flipH="1" flipV="1">
            <a:off x="5544715" y="3062703"/>
            <a:ext cx="832485" cy="229298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6161176" y="5355688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867849" y="4855942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68" name="直接连接符 67"/>
          <p:cNvCxnSpPr>
            <a:stCxn id="69" idx="0"/>
            <a:endCxn id="37" idx="5"/>
          </p:cNvCxnSpPr>
          <p:nvPr/>
        </p:nvCxnSpPr>
        <p:spPr>
          <a:xfrm flipH="1" flipV="1">
            <a:off x="6590150" y="4508866"/>
            <a:ext cx="434975" cy="8839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6809101" y="5392786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448857" y="4788642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2" name="直接连接符 71"/>
          <p:cNvCxnSpPr>
            <a:stCxn id="73" idx="0"/>
            <a:endCxn id="25" idx="5"/>
          </p:cNvCxnSpPr>
          <p:nvPr/>
        </p:nvCxnSpPr>
        <p:spPr>
          <a:xfrm flipH="1" flipV="1">
            <a:off x="6472761" y="3718487"/>
            <a:ext cx="1311910" cy="161353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椭圆 72"/>
          <p:cNvSpPr/>
          <p:nvPr/>
        </p:nvSpPr>
        <p:spPr>
          <a:xfrm>
            <a:off x="7568647" y="5332022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114669" y="4834873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6" name="直接连接符 75"/>
          <p:cNvCxnSpPr>
            <a:stCxn id="77" idx="0"/>
            <a:endCxn id="42" idx="5"/>
          </p:cNvCxnSpPr>
          <p:nvPr/>
        </p:nvCxnSpPr>
        <p:spPr>
          <a:xfrm flipH="1" flipV="1">
            <a:off x="7930134" y="4408606"/>
            <a:ext cx="758190" cy="96774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椭圆 76"/>
          <p:cNvSpPr/>
          <p:nvPr/>
        </p:nvSpPr>
        <p:spPr>
          <a:xfrm>
            <a:off x="8472300" y="5376346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092437" y="4914649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80" name="直接连接符 79"/>
          <p:cNvCxnSpPr>
            <a:stCxn id="81" idx="0"/>
            <a:endCxn id="2" idx="2"/>
          </p:cNvCxnSpPr>
          <p:nvPr/>
        </p:nvCxnSpPr>
        <p:spPr>
          <a:xfrm flipH="1" flipV="1">
            <a:off x="6193462" y="2320618"/>
            <a:ext cx="3504565" cy="300418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椭圆 80"/>
          <p:cNvSpPr/>
          <p:nvPr/>
        </p:nvSpPr>
        <p:spPr>
          <a:xfrm>
            <a:off x="9482003" y="5324803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981651" y="487078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5328440" y="5332022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10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6075423" y="5295412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11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735171" y="5323378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12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487049" y="5264774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13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8401054" y="5333063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14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9413411" y="5288642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15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5168065" y="5903973"/>
            <a:ext cx="2031325" cy="646331"/>
          </a:xfrm>
          <a:prstGeom prst="rect">
            <a:avLst/>
          </a:prstGeom>
          <a:solidFill>
            <a:srgbClr val="7030A0"/>
          </a:solidFill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最优方案</a:t>
            </a:r>
          </a:p>
        </p:txBody>
      </p:sp>
      <p:sp>
        <p:nvSpPr>
          <p:cNvPr id="97" name="双波形 96"/>
          <p:cNvSpPr/>
          <p:nvPr/>
        </p:nvSpPr>
        <p:spPr>
          <a:xfrm>
            <a:off x="1052265" y="1314272"/>
            <a:ext cx="576064" cy="1783048"/>
          </a:xfrm>
          <a:prstGeom prst="doubleWav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/>
      <p:bldP spid="11" grpId="0" bldLvl="0" animBg="1"/>
      <p:bldP spid="12" grpId="0"/>
      <p:bldP spid="13" grpId="0"/>
      <p:bldP spid="14" grpId="0"/>
      <p:bldP spid="19" grpId="0" bldLvl="0" animBg="1"/>
      <p:bldP spid="20" grpId="0"/>
      <p:bldP spid="22" grpId="0" bldLvl="0" animBg="1"/>
      <p:bldP spid="23" grpId="0"/>
      <p:bldP spid="25" grpId="0" bldLvl="0" animBg="1"/>
      <p:bldP spid="26" grpId="0"/>
      <p:bldP spid="30" grpId="0" bldLvl="0" animBg="1"/>
      <p:bldP spid="31" grpId="0"/>
      <p:bldP spid="33" grpId="0" bldLvl="0" animBg="1"/>
      <p:bldP spid="34" grpId="0"/>
      <p:bldP spid="37" grpId="0" bldLvl="0" animBg="1"/>
      <p:bldP spid="38" grpId="0"/>
      <p:bldP spid="42" grpId="0" bldLvl="0" animBg="1"/>
      <p:bldP spid="43" grpId="0"/>
      <p:bldP spid="48" grpId="0" bldLvl="0" animBg="1"/>
      <p:bldP spid="49" grpId="0"/>
      <p:bldP spid="51" grpId="0" bldLvl="0" animBg="1"/>
      <p:bldP spid="52" grpId="0"/>
      <p:bldP spid="55" grpId="0" bldLvl="0" animBg="1"/>
      <p:bldP spid="56" grpId="0"/>
      <p:bldP spid="60" grpId="0" bldLvl="0" animBg="1"/>
      <p:bldP spid="61" grpId="0"/>
      <p:bldP spid="69" grpId="0" bldLvl="0" animBg="1"/>
      <p:bldP spid="70" grpId="0"/>
      <p:bldP spid="73" grpId="0" bldLvl="0" animBg="1"/>
      <p:bldP spid="74" grpId="0"/>
      <p:bldP spid="77" grpId="0" bldLvl="0" animBg="1"/>
      <p:bldP spid="78" grpId="0"/>
      <p:bldP spid="81" grpId="0" bldLvl="0" animBg="1"/>
      <p:bldP spid="82" grpId="0"/>
      <p:bldP spid="86" grpId="0"/>
      <p:bldP spid="87" grpId="0"/>
      <p:bldP spid="88" grpId="0"/>
      <p:bldP spid="90" grpId="0"/>
      <p:bldP spid="93" grpId="0"/>
      <p:bldP spid="94" grpId="0"/>
      <p:bldP spid="9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矩形 2"/>
          <p:cNvSpPr/>
          <p:nvPr/>
        </p:nvSpPr>
        <p:spPr>
          <a:xfrm>
            <a:off x="6539999" y="670859"/>
            <a:ext cx="432048" cy="44656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7" name="直接连接符 16"/>
          <p:cNvCxnSpPr>
            <a:endCxn id="3" idx="2"/>
          </p:cNvCxnSpPr>
          <p:nvPr/>
        </p:nvCxnSpPr>
        <p:spPr>
          <a:xfrm flipV="1">
            <a:off x="6251967" y="1116788"/>
            <a:ext cx="504056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5891927" y="1415942"/>
            <a:ext cx="432048" cy="442286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93521" y="856322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658920" y="1827343"/>
            <a:ext cx="307361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5298880" y="2125862"/>
            <a:ext cx="432048" cy="442286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57151" y="1534955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4" name="直接连接符 23"/>
          <p:cNvCxnSpPr>
            <a:stCxn id="25" idx="0"/>
            <a:endCxn id="3" idx="2"/>
          </p:cNvCxnSpPr>
          <p:nvPr/>
        </p:nvCxnSpPr>
        <p:spPr>
          <a:xfrm flipH="1" flipV="1">
            <a:off x="6755536" y="1117181"/>
            <a:ext cx="127000" cy="10198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6667147" y="2136991"/>
            <a:ext cx="432048" cy="442286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93398" y="1603337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5073192" y="2506853"/>
            <a:ext cx="307361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4713152" y="2805372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71423" y="2214465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2" name="直接连接符 31"/>
          <p:cNvCxnSpPr>
            <a:endCxn id="19" idx="4"/>
          </p:cNvCxnSpPr>
          <p:nvPr/>
        </p:nvCxnSpPr>
        <p:spPr>
          <a:xfrm flipH="1" flipV="1">
            <a:off x="6107951" y="1858863"/>
            <a:ext cx="82929" cy="114292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5973195" y="2903263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81468" y="2348465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6" name="直接连接符 35"/>
          <p:cNvCxnSpPr>
            <a:endCxn id="25" idx="4"/>
          </p:cNvCxnSpPr>
          <p:nvPr/>
        </p:nvCxnSpPr>
        <p:spPr>
          <a:xfrm flipH="1" flipV="1">
            <a:off x="6882536" y="2579277"/>
            <a:ext cx="119407" cy="44586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6784892" y="2927247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65889" y="2494914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41" name="直接连接符 40"/>
          <p:cNvCxnSpPr>
            <a:endCxn id="3" idx="2"/>
          </p:cNvCxnSpPr>
          <p:nvPr/>
        </p:nvCxnSpPr>
        <p:spPr>
          <a:xfrm flipH="1" flipV="1">
            <a:off x="6756023" y="1116788"/>
            <a:ext cx="1585839" cy="180756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8124175" y="2827097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92464" y="2347005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8" name="直接连接符 7"/>
          <p:cNvCxnSpPr>
            <a:stCxn id="9" idx="0"/>
            <a:endCxn id="5" idx="3"/>
          </p:cNvCxnSpPr>
          <p:nvPr/>
        </p:nvCxnSpPr>
        <p:spPr>
          <a:xfrm flipV="1">
            <a:off x="4211839" y="3182971"/>
            <a:ext cx="564515" cy="88074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3995815" y="4063716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8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1504" y="3194608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1" name="直接连接符 10"/>
          <p:cNvCxnSpPr>
            <a:stCxn id="12" idx="0"/>
            <a:endCxn id="22" idx="4"/>
          </p:cNvCxnSpPr>
          <p:nvPr/>
        </p:nvCxnSpPr>
        <p:spPr>
          <a:xfrm flipV="1">
            <a:off x="5357710" y="2568689"/>
            <a:ext cx="157480" cy="155956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5141686" y="4128249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9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35737" y="3409696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4" name="直接连接符 53"/>
          <p:cNvCxnSpPr>
            <a:stCxn id="55" idx="0"/>
            <a:endCxn id="33" idx="4"/>
          </p:cNvCxnSpPr>
          <p:nvPr/>
        </p:nvCxnSpPr>
        <p:spPr>
          <a:xfrm flipV="1">
            <a:off x="6159638" y="3345733"/>
            <a:ext cx="29845" cy="8432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/>
          <p:cNvSpPr/>
          <p:nvPr/>
        </p:nvSpPr>
        <p:spPr>
          <a:xfrm>
            <a:off x="5943614" y="4189013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105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837665" y="347046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9" name="直接连接符 58"/>
          <p:cNvCxnSpPr>
            <a:stCxn id="60" idx="0"/>
            <a:endCxn id="19" idx="4"/>
          </p:cNvCxnSpPr>
          <p:nvPr/>
        </p:nvCxnSpPr>
        <p:spPr>
          <a:xfrm flipH="1" flipV="1">
            <a:off x="6108213" y="1858930"/>
            <a:ext cx="831850" cy="229298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6724039" y="4151915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430712" y="3652169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68" name="直接连接符 67"/>
          <p:cNvCxnSpPr>
            <a:stCxn id="69" idx="0"/>
            <a:endCxn id="37" idx="5"/>
          </p:cNvCxnSpPr>
          <p:nvPr/>
        </p:nvCxnSpPr>
        <p:spPr>
          <a:xfrm flipH="1" flipV="1">
            <a:off x="7153013" y="3305093"/>
            <a:ext cx="434340" cy="8839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7371964" y="4189013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011720" y="3584869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14" idx="0"/>
            <a:endCxn id="25" idx="5"/>
          </p:cNvCxnSpPr>
          <p:nvPr/>
        </p:nvCxnSpPr>
        <p:spPr>
          <a:xfrm flipH="1" flipV="1">
            <a:off x="7034989" y="2514714"/>
            <a:ext cx="1312545" cy="161353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8131510" y="4128249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77532" y="363110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6" name="直接连接符 15"/>
          <p:cNvCxnSpPr>
            <a:stCxn id="18" idx="0"/>
            <a:endCxn id="42" idx="5"/>
          </p:cNvCxnSpPr>
          <p:nvPr/>
        </p:nvCxnSpPr>
        <p:spPr>
          <a:xfrm flipH="1" flipV="1">
            <a:off x="8492362" y="3204833"/>
            <a:ext cx="758825" cy="96774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9035163" y="4172573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655300" y="3710876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9" name="直接连接符 38"/>
          <p:cNvCxnSpPr>
            <a:stCxn id="40" idx="0"/>
            <a:endCxn id="3" idx="2"/>
          </p:cNvCxnSpPr>
          <p:nvPr/>
        </p:nvCxnSpPr>
        <p:spPr>
          <a:xfrm flipH="1" flipV="1">
            <a:off x="6755690" y="1116845"/>
            <a:ext cx="3505200" cy="300418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10044866" y="4121030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544514" y="3667007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891303" y="4128249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10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638286" y="4091639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11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298034" y="4119605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12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049912" y="4061001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13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963917" y="4129290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14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976274" y="4084869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15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2793973" y="4704451"/>
            <a:ext cx="87145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   每一分钟</a:t>
            </a:r>
            <a:r>
              <a:rPr lang="zh-CN" altLang="en-US" sz="3200" dirty="0"/>
              <a:t>新接到通知的人数分别是</a:t>
            </a:r>
            <a:r>
              <a:rPr lang="en-US" altLang="zh-CN" sz="3200" dirty="0"/>
              <a:t>1,2,4,8,</a:t>
            </a:r>
            <a:r>
              <a:rPr lang="zh-CN" altLang="en-US" sz="3200" dirty="0"/>
              <a:t>每一个数都是前一个数的</a:t>
            </a:r>
            <a:r>
              <a:rPr lang="en-US" altLang="zh-CN" sz="3200" dirty="0"/>
              <a:t>2</a:t>
            </a:r>
            <a:r>
              <a:rPr lang="zh-CN" altLang="en-US" sz="3200" dirty="0"/>
              <a:t>倍。</a:t>
            </a:r>
          </a:p>
        </p:txBody>
      </p:sp>
      <p:sp>
        <p:nvSpPr>
          <p:cNvPr id="99" name="矩形 98"/>
          <p:cNvSpPr/>
          <p:nvPr/>
        </p:nvSpPr>
        <p:spPr>
          <a:xfrm>
            <a:off x="3388918" y="794766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发现</a:t>
            </a:r>
          </a:p>
        </p:txBody>
      </p:sp>
      <p:sp>
        <p:nvSpPr>
          <p:cNvPr id="100" name="矩形 99"/>
          <p:cNvSpPr/>
          <p:nvPr/>
        </p:nvSpPr>
        <p:spPr>
          <a:xfrm>
            <a:off x="3542665" y="5781675"/>
            <a:ext cx="70732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分钟共有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1+2+4+8=15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人收到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通知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434465" y="1362710"/>
            <a:ext cx="95904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时间是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最多可以通知多少人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4103691" y="1977119"/>
            <a:ext cx="34836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15+16=31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人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80547" y="2521476"/>
            <a:ext cx="3781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16×2-1=31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人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70624" y="199554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方法一：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70624" y="252147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方法二：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07086" y="3090297"/>
            <a:ext cx="784887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要通知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最少需要多少时间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1551102" y="3696372"/>
            <a:ext cx="7632848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分钟时有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人收到通知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加上老师共有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人再同时打电话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说明第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分钟有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人新收到通知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加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一共是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63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人收到通知</a:t>
            </a:r>
            <a:r>
              <a:rPr lang="zh-CN" altLang="en-US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所以通知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人需要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分钟。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92214" y="5760780"/>
            <a:ext cx="8041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分钟共有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31+32=63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人收到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通知</a:t>
            </a:r>
            <a:r>
              <a:rPr lang="zh-CN" altLang="en-US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1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62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63" name="图片 18" descr="图片8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64" name="图片 19" descr="xzgj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65" name="图片 17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231580" y="2134653"/>
          <a:ext cx="8712968" cy="3938634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532088"/>
                <a:gridCol w="772610"/>
                <a:gridCol w="772610"/>
                <a:gridCol w="772610"/>
                <a:gridCol w="772610"/>
                <a:gridCol w="772610"/>
                <a:gridCol w="772610"/>
                <a:gridCol w="772610"/>
                <a:gridCol w="772610"/>
              </a:tblGrid>
              <a:tr h="4530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第</a:t>
                      </a:r>
                      <a:r>
                        <a:rPr lang="en-US" sz="28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分钟</a:t>
                      </a:r>
                      <a:endParaRPr lang="zh-CN" sz="2800" dirty="0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1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2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3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4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5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6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7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…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035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第</a:t>
                      </a:r>
                      <a:r>
                        <a:rPr lang="en-US" sz="28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分钟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新接到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通知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的队员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数</a:t>
                      </a:r>
                      <a:endParaRPr lang="zh-CN" sz="2800" dirty="0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425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到第</a:t>
                      </a:r>
                      <a:r>
                        <a:rPr lang="en-US" sz="28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分钟所有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接到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通知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的队员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和老师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的总数</a:t>
                      </a:r>
                      <a:endParaRPr lang="zh-CN" sz="2800" dirty="0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173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到第</a:t>
                      </a:r>
                      <a:r>
                        <a:rPr lang="en-US" sz="28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分钟所有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接到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通知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的队员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的总数</a:t>
                      </a:r>
                      <a:endParaRPr lang="zh-CN" sz="2800" dirty="0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4903113" y="2811046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95201" y="2809022"/>
            <a:ext cx="393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27433" y="2811046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4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19521" y="2809022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8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80423" y="281307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16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72511" y="281104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32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04743" y="281307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64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259348" y="2730327"/>
            <a:ext cx="4764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22" name="矩形 21"/>
          <p:cNvSpPr/>
          <p:nvPr/>
        </p:nvSpPr>
        <p:spPr>
          <a:xfrm>
            <a:off x="4867060" y="3819158"/>
            <a:ext cx="393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5599292" y="3821182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4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391380" y="3819158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8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7088335" y="382320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16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7880423" y="382118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32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8612655" y="382320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64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10239881" y="3747150"/>
            <a:ext cx="4764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172" name="矩形 171"/>
          <p:cNvSpPr/>
          <p:nvPr/>
        </p:nvSpPr>
        <p:spPr>
          <a:xfrm>
            <a:off x="9273958" y="3819157"/>
            <a:ext cx="8098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128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4886527" y="5111254"/>
            <a:ext cx="393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1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5618759" y="5113278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6410847" y="5111254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7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7107802" y="511530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15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7899890" y="511327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31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8632122" y="511530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63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10259348" y="5039246"/>
            <a:ext cx="4764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180" name="矩形 179"/>
          <p:cNvSpPr/>
          <p:nvPr/>
        </p:nvSpPr>
        <p:spPr>
          <a:xfrm>
            <a:off x="9293425" y="5111253"/>
            <a:ext cx="8098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127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181" name="组合 180"/>
          <p:cNvGrpSpPr/>
          <p:nvPr/>
        </p:nvGrpSpPr>
        <p:grpSpPr>
          <a:xfrm>
            <a:off x="3336290" y="305435"/>
            <a:ext cx="5825490" cy="1829435"/>
            <a:chOff x="4903" y="777"/>
            <a:chExt cx="9174" cy="2881"/>
          </a:xfrm>
        </p:grpSpPr>
        <p:sp>
          <p:nvSpPr>
            <p:cNvPr id="21507" name="AutoShape 27"/>
            <p:cNvSpPr/>
            <p:nvPr/>
          </p:nvSpPr>
          <p:spPr>
            <a:xfrm flipH="1">
              <a:off x="7835" y="1763"/>
              <a:ext cx="6242" cy="911"/>
            </a:xfrm>
            <a:prstGeom prst="wedgeRoundRectCallout">
              <a:avLst>
                <a:gd name="adj1" fmla="val 56329"/>
                <a:gd name="adj2" fmla="val 29463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你发现什么规律了吗？</a:t>
              </a:r>
            </a:p>
          </p:txBody>
        </p:sp>
        <p:pic>
          <p:nvPicPr>
            <p:cNvPr id="182" name="图片 181" descr="小绿人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4903" y="777"/>
              <a:ext cx="3030" cy="288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7" grpId="0"/>
      <p:bldP spid="18" grpId="0"/>
      <p:bldP spid="19" grpId="0"/>
      <p:bldP spid="20" grpId="0"/>
      <p:bldP spid="22" grpId="0"/>
      <p:bldP spid="166" grpId="0"/>
      <p:bldP spid="167" grpId="0"/>
      <p:bldP spid="168" grpId="0"/>
      <p:bldP spid="169" grpId="0"/>
      <p:bldP spid="170" grpId="0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19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8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1" name="矩形 30"/>
          <p:cNvSpPr/>
          <p:nvPr/>
        </p:nvSpPr>
        <p:spPr>
          <a:xfrm>
            <a:off x="1912809" y="1429033"/>
            <a:ext cx="8928992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(1)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每增加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分钟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新接到通知的队员数是前面所有接到通知的队员数和老师数的总和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也就是第</a:t>
            </a:r>
            <a:r>
              <a:rPr lang="en-US" altLang="zh-CN" sz="3200" i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n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分钟所有接到通知的队员和老师的总数是前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(</a:t>
            </a:r>
            <a:r>
              <a:rPr lang="en-US" altLang="zh-CN" sz="3200" i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n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-1)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分钟所有接到通知的队员和老师的总数的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2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倍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87928" y="4021321"/>
            <a:ext cx="89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2)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第</a:t>
            </a:r>
            <a:r>
              <a:rPr lang="en-US" altLang="zh-CN" sz="3200" i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n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分钟新接到通知的队员数是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2</a:t>
            </a:r>
            <a:r>
              <a:rPr lang="en-US" altLang="zh-CN" sz="3200" i="1" baseline="300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n</a:t>
            </a:r>
            <a:r>
              <a:rPr lang="en-US" altLang="zh-CN" sz="3200" baseline="300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-1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人。到第</a:t>
            </a:r>
            <a:r>
              <a:rPr lang="en-US" altLang="zh-CN" sz="3200" i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n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分钟所有接到通知的队员和老师的总数是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2</a:t>
            </a:r>
            <a:r>
              <a:rPr lang="en-US" altLang="zh-CN" sz="3200" i="1" baseline="300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n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人。到第</a:t>
            </a:r>
            <a:r>
              <a:rPr lang="en-US" altLang="zh-CN" sz="3200" i="1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n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分钟所有接到通知的队员总数是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(2</a:t>
            </a:r>
            <a:r>
              <a:rPr lang="en-US" altLang="zh-CN" sz="3200" i="1" baseline="300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n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-1)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人。</a:t>
            </a:r>
            <a:endParaRPr lang="zh-CN" altLang="zh-CN" sz="3200" dirty="0">
              <a:solidFill>
                <a:srgbClr val="FF0000"/>
              </a:solidFill>
              <a:effectLst/>
              <a:latin typeface="+mn-ea"/>
              <a:ea typeface="+mn-ea"/>
              <a:cs typeface="+mn-ea"/>
            </a:endParaRPr>
          </a:p>
        </p:txBody>
      </p:sp>
      <p:sp>
        <p:nvSpPr>
          <p:cNvPr id="3" name="流程图: 延期 2"/>
          <p:cNvSpPr/>
          <p:nvPr/>
        </p:nvSpPr>
        <p:spPr>
          <a:xfrm>
            <a:off x="4721121" y="708953"/>
            <a:ext cx="2520280" cy="612648"/>
          </a:xfrm>
          <a:prstGeom prst="flowChartDelay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+mn-ea"/>
              </a:rPr>
              <a:t>规律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46553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矩形 62"/>
          <p:cNvSpPr/>
          <p:nvPr/>
        </p:nvSpPr>
        <p:spPr>
          <a:xfrm>
            <a:off x="1903730" y="1651000"/>
            <a:ext cx="88519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</a:rPr>
              <a:t>如果一个合唱团有</a:t>
            </a:r>
            <a:r>
              <a:rPr lang="en-US" altLang="zh-CN" sz="3600" dirty="0">
                <a:solidFill>
                  <a:schemeClr val="tx1"/>
                </a:solidFill>
              </a:rPr>
              <a:t>55</a:t>
            </a:r>
            <a:r>
              <a:rPr lang="zh-CN" altLang="en-US" sz="3600" dirty="0">
                <a:solidFill>
                  <a:schemeClr val="tx1"/>
                </a:solidFill>
              </a:rPr>
              <a:t>人，每分钟通知</a:t>
            </a:r>
            <a:r>
              <a:rPr lang="en-US" altLang="zh-CN" sz="3600" dirty="0">
                <a:solidFill>
                  <a:schemeClr val="tx1"/>
                </a:solidFill>
              </a:rPr>
              <a:t>1</a:t>
            </a:r>
            <a:r>
              <a:rPr lang="zh-CN" altLang="en-US" sz="3600" dirty="0">
                <a:solidFill>
                  <a:schemeClr val="tx1"/>
                </a:solidFill>
              </a:rPr>
              <a:t>人，最少花多长时间就能通知到每个人</a:t>
            </a:r>
            <a:r>
              <a:rPr lang="en-US" altLang="zh-CN" sz="3600" dirty="0">
                <a:solidFill>
                  <a:schemeClr val="tx1"/>
                </a:solidFill>
              </a:rPr>
              <a:t>?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819068" y="3806269"/>
            <a:ext cx="6408712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</a:rPr>
              <a:t>55</a:t>
            </a:r>
            <a:r>
              <a:rPr lang="zh-CN" altLang="en-US" sz="3600" dirty="0">
                <a:solidFill>
                  <a:srgbClr val="FF0000"/>
                </a:solidFill>
              </a:rPr>
              <a:t>人的合唱团最少花</a:t>
            </a:r>
            <a:r>
              <a:rPr lang="en-US" altLang="zh-CN" sz="3600" dirty="0">
                <a:solidFill>
                  <a:srgbClr val="FF0000"/>
                </a:solidFill>
              </a:rPr>
              <a:t>6</a:t>
            </a:r>
            <a:r>
              <a:rPr lang="zh-CN" altLang="en-US" sz="3600" dirty="0">
                <a:solidFill>
                  <a:srgbClr val="FF0000"/>
                </a:solidFill>
              </a:rPr>
              <a:t>分钟就能通知到每个人。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 rot="10800000" flipH="1">
            <a:off x="1028700" y="1447800"/>
            <a:ext cx="7952105" cy="427672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 rot="10800000" flipH="1">
            <a:off x="1014095" y="1414780"/>
            <a:ext cx="7966710" cy="4309745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2" name="文本框 22"/>
          <p:cNvSpPr txBox="1"/>
          <p:nvPr/>
        </p:nvSpPr>
        <p:spPr>
          <a:xfrm flipH="1">
            <a:off x="1157544" y="1290105"/>
            <a:ext cx="654744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找规律要按照一定的顺序找。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你有什么收获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22"/>
          <p:cNvSpPr txBox="1"/>
          <p:nvPr/>
        </p:nvSpPr>
        <p:spPr>
          <a:xfrm flipH="1">
            <a:off x="1169035" y="1951990"/>
            <a:ext cx="7360920" cy="156845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2.通知到的队员总数为(2n-1)人</a:t>
            </a:r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其中n表示时间。</a:t>
            </a:r>
          </a:p>
        </p:txBody>
      </p:sp>
      <p:sp>
        <p:nvSpPr>
          <p:cNvPr id="3" name="文本框 22"/>
          <p:cNvSpPr txBox="1"/>
          <p:nvPr/>
        </p:nvSpPr>
        <p:spPr>
          <a:xfrm flipH="1">
            <a:off x="1090295" y="3225165"/>
            <a:ext cx="7958455" cy="230695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3.在用最优方案打电话时,事先要设计好打电话的流程</a:t>
            </a:r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也就是每个队员要清楚他接到电话后</a:t>
            </a:r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后面要怎样继续通知其他队员。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bldLvl="0" animBg="1"/>
      <p:bldP spid="21" grpId="0" bldLvl="0" animBg="1"/>
      <p:bldP spid="22" grpId="0" bldLvl="0" animBg="1"/>
      <p:bldP spid="25" grpId="0" bldLvl="0" animBg="1"/>
      <p:bldP spid="2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12" name="图片 11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13" name="图片 12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14" name="图片 13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16" name="图片 15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7" name="图片 16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8" name="图片 17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7" name="图片 6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15" name="图片 1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16" name="图片 1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3310928" y="1474011"/>
            <a:ext cx="5492074" cy="954670"/>
          </a:xfrm>
          <a:prstGeom prst="wedgeRoundRectCallout">
            <a:avLst>
              <a:gd name="adj1" fmla="val -60038"/>
              <a:gd name="adj2" fmla="val -1449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10个同学见面</a:t>
            </a:r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每两个人都要握一次手</a:t>
            </a:r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一共要握几次手?</a:t>
            </a:r>
          </a:p>
        </p:txBody>
      </p:sp>
      <p:grpSp>
        <p:nvGrpSpPr>
          <p:cNvPr id="18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19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21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2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 flipH="1">
            <a:off x="1136124" y="1162380"/>
            <a:ext cx="1666478" cy="157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4730750" y="5196205"/>
            <a:ext cx="4318000" cy="605155"/>
          </a:xfrm>
          <a:prstGeom prst="wedgeRoundRectCallout">
            <a:avLst>
              <a:gd name="adj1" fmla="val 57205"/>
              <a:gd name="adj2" fmla="val -42864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9+8+7+6+5+4+3+2+1=45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8656" y="4399377"/>
            <a:ext cx="1654021" cy="1986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2947035" y="2729865"/>
            <a:ext cx="3312795" cy="1706245"/>
          </a:xfrm>
          <a:prstGeom prst="wedgeRoundRectCallout">
            <a:avLst>
              <a:gd name="adj1" fmla="val -58395"/>
              <a:gd name="adj2" fmla="val -47059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为了验证这题的结果</a:t>
            </a:r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我们请10位同学来做做实验。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latin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2" name="云形标注 11"/>
          <p:cNvSpPr/>
          <p:nvPr/>
        </p:nvSpPr>
        <p:spPr>
          <a:xfrm rot="480000">
            <a:off x="1300480" y="990600"/>
            <a:ext cx="8062595" cy="4577715"/>
          </a:xfrm>
          <a:prstGeom prst="cloudCallout">
            <a:avLst>
              <a:gd name="adj1" fmla="val 48570"/>
              <a:gd name="adj2" fmla="val 35936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" name="图片 15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5415" y="4040823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0"/>
          <p:cNvSpPr txBox="1"/>
          <p:nvPr/>
        </p:nvSpPr>
        <p:spPr>
          <a:xfrm>
            <a:off x="2039620" y="2249170"/>
            <a:ext cx="624141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我们的生活离不开电话,你们知道吗?打电话也有很多学问。今天这节课我们就从数学的角度一起来研究打电话的奥秘。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5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1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0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矩形 8"/>
          <p:cNvSpPr/>
          <p:nvPr/>
        </p:nvSpPr>
        <p:spPr>
          <a:xfrm>
            <a:off x="935355" y="1601470"/>
            <a:ext cx="6916420" cy="3399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为了</a:t>
            </a:r>
            <a:r>
              <a:rPr lang="zh-CN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庆祝“六一”节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学校组织了一个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人的合唱组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星期五放学后老师收到紧急通知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要求合唱组第二天早上彩排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老师决定打电话通知他们。如果打一个电话需要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分钟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用什么方法可以使所有的人在最短的时间收到通知呢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zh-CN" altLang="zh-CN" sz="2800" dirty="0">
              <a:solidFill>
                <a:srgbClr val="000000"/>
              </a:solidFill>
              <a:effectLst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35027" y="2018685"/>
            <a:ext cx="3419872" cy="25649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315896" y="774864"/>
            <a:ext cx="7344816" cy="75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以小组为单位设计一个打电话的方案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15896" y="1710968"/>
            <a:ext cx="7344816" cy="149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充分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利用叙述、图式、颜色等方式表达出来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并算一算用几分钟。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8104" y="3655184"/>
            <a:ext cx="3419872" cy="25649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2902585" y="1029335"/>
            <a:ext cx="77597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老师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先给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个组长打电话用了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分钟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然后由组长分别给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4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个同学打电话用了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4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分钟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一共用了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7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分钟。</a:t>
            </a:r>
            <a:endParaRPr lang="zh-CN" altLang="zh-CN" sz="3200" dirty="0">
              <a:solidFill>
                <a:srgbClr val="000000"/>
              </a:solidFill>
              <a:effectLst/>
              <a:latin typeface="+mn-ea"/>
              <a:ea typeface="+mn-ea"/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91850" y="2598906"/>
            <a:ext cx="1008112" cy="4465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师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3" name="直接连接符 12"/>
          <p:cNvCxnSpPr>
            <a:endCxn id="16" idx="0"/>
          </p:cNvCxnSpPr>
          <p:nvPr/>
        </p:nvCxnSpPr>
        <p:spPr>
          <a:xfrm flipH="1">
            <a:off x="3352875" y="3045470"/>
            <a:ext cx="2538975" cy="5760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431279" y="3045470"/>
            <a:ext cx="0" cy="5760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18" idx="0"/>
          </p:cNvCxnSpPr>
          <p:nvPr/>
        </p:nvCxnSpPr>
        <p:spPr>
          <a:xfrm>
            <a:off x="6899962" y="3045470"/>
            <a:ext cx="2609724" cy="5760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>
          <a:xfrm>
            <a:off x="1894776" y="3621534"/>
            <a:ext cx="2916197" cy="79208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4973181" y="3621534"/>
            <a:ext cx="2916197" cy="7920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8051587" y="3621534"/>
            <a:ext cx="2916197" cy="792088"/>
          </a:xfrm>
          <a:prstGeom prst="triangl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038792" y="4979448"/>
            <a:ext cx="432048" cy="14401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754586" y="4979448"/>
            <a:ext cx="432048" cy="1440160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2" name="直接连接符 21"/>
          <p:cNvCxnSpPr>
            <a:endCxn id="19" idx="0"/>
          </p:cNvCxnSpPr>
          <p:nvPr/>
        </p:nvCxnSpPr>
        <p:spPr>
          <a:xfrm flipH="1">
            <a:off x="2254816" y="4421414"/>
            <a:ext cx="432048" cy="55803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21" idx="0"/>
          </p:cNvCxnSpPr>
          <p:nvPr/>
        </p:nvCxnSpPr>
        <p:spPr>
          <a:xfrm flipH="1">
            <a:off x="2970610" y="4412399"/>
            <a:ext cx="236888" cy="56704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3422803" y="4921135"/>
            <a:ext cx="432048" cy="14401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137160" y="4934830"/>
            <a:ext cx="432048" cy="144016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8" name="直接连接符 27"/>
          <p:cNvCxnSpPr>
            <a:endCxn id="26" idx="0"/>
          </p:cNvCxnSpPr>
          <p:nvPr/>
        </p:nvCxnSpPr>
        <p:spPr>
          <a:xfrm>
            <a:off x="3510670" y="4411176"/>
            <a:ext cx="128157" cy="50995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endCxn id="27" idx="0"/>
          </p:cNvCxnSpPr>
          <p:nvPr/>
        </p:nvCxnSpPr>
        <p:spPr>
          <a:xfrm>
            <a:off x="3974951" y="4405552"/>
            <a:ext cx="378233" cy="5292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5125000" y="4989686"/>
            <a:ext cx="432048" cy="1440160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840794" y="4989686"/>
            <a:ext cx="432048" cy="14401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4" name="直接连接符 33"/>
          <p:cNvCxnSpPr>
            <a:endCxn id="32" idx="0"/>
          </p:cNvCxnSpPr>
          <p:nvPr/>
        </p:nvCxnSpPr>
        <p:spPr>
          <a:xfrm flipH="1">
            <a:off x="5341024" y="4421414"/>
            <a:ext cx="370176" cy="5682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33" idx="0"/>
          </p:cNvCxnSpPr>
          <p:nvPr/>
        </p:nvCxnSpPr>
        <p:spPr>
          <a:xfrm flipH="1">
            <a:off x="6056818" y="4421414"/>
            <a:ext cx="234732" cy="5682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6509011" y="4931373"/>
            <a:ext cx="432048" cy="144016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223368" y="4945068"/>
            <a:ext cx="432048" cy="1440160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8" name="直接连接符 37"/>
          <p:cNvCxnSpPr>
            <a:endCxn id="36" idx="0"/>
          </p:cNvCxnSpPr>
          <p:nvPr/>
        </p:nvCxnSpPr>
        <p:spPr>
          <a:xfrm>
            <a:off x="6596243" y="4421414"/>
            <a:ext cx="128157" cy="50995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endCxn id="37" idx="0"/>
          </p:cNvCxnSpPr>
          <p:nvPr/>
        </p:nvCxnSpPr>
        <p:spPr>
          <a:xfrm>
            <a:off x="7060524" y="4415790"/>
            <a:ext cx="378233" cy="5292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8221344" y="4989686"/>
            <a:ext cx="432048" cy="14401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937138" y="4989686"/>
            <a:ext cx="432048" cy="144016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46" name="直接连接符 45"/>
          <p:cNvCxnSpPr>
            <a:endCxn id="44" idx="0"/>
          </p:cNvCxnSpPr>
          <p:nvPr/>
        </p:nvCxnSpPr>
        <p:spPr>
          <a:xfrm flipH="1">
            <a:off x="8437368" y="4421414"/>
            <a:ext cx="499770" cy="5682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endCxn id="45" idx="0"/>
          </p:cNvCxnSpPr>
          <p:nvPr/>
        </p:nvCxnSpPr>
        <p:spPr>
          <a:xfrm flipH="1">
            <a:off x="9153162" y="4421414"/>
            <a:ext cx="234732" cy="5682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9605355" y="4931373"/>
            <a:ext cx="432048" cy="1440160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0319712" y="4945068"/>
            <a:ext cx="432048" cy="144016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0" name="直接连接符 49"/>
          <p:cNvCxnSpPr>
            <a:endCxn id="48" idx="0"/>
          </p:cNvCxnSpPr>
          <p:nvPr/>
        </p:nvCxnSpPr>
        <p:spPr>
          <a:xfrm>
            <a:off x="9693222" y="4421414"/>
            <a:ext cx="128157" cy="50995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endCxn id="49" idx="0"/>
          </p:cNvCxnSpPr>
          <p:nvPr/>
        </p:nvCxnSpPr>
        <p:spPr>
          <a:xfrm>
            <a:off x="10157503" y="4415790"/>
            <a:ext cx="378233" cy="5292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双波形 39"/>
          <p:cNvSpPr/>
          <p:nvPr/>
        </p:nvSpPr>
        <p:spPr>
          <a:xfrm>
            <a:off x="1052002" y="1444913"/>
            <a:ext cx="576064" cy="1783048"/>
          </a:xfrm>
          <a:prstGeom prst="doubleWav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6" grpId="0" bldLvl="0" animBg="1"/>
      <p:bldP spid="27" grpId="0" bldLvl="0" animBg="1"/>
      <p:bldP spid="32" grpId="0" bldLvl="0" animBg="1"/>
      <p:bldP spid="33" grpId="0" bldLvl="0" animBg="1"/>
      <p:bldP spid="36" grpId="0" bldLvl="0" animBg="1"/>
      <p:bldP spid="37" grpId="0" bldLvl="0" animBg="1"/>
      <p:bldP spid="44" grpId="0" bldLvl="0" animBg="1"/>
      <p:bldP spid="45" grpId="0" bldLvl="0" animBg="1"/>
      <p:bldP spid="48" grpId="0" bldLvl="0" animBg="1"/>
      <p:bldP spid="4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740266" y="1087967"/>
            <a:ext cx="8172907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   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老师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先给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个组长打电话用了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分钟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然后由组长分别给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4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个同学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打电话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把第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小组的最后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个同学调到第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小组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，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一共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用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了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6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分钟</a:t>
            </a:r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+mn-ea"/>
              <a:ea typeface="+mn-ea"/>
              <a:cs typeface="+mn-ea"/>
            </a:endParaRPr>
          </a:p>
        </p:txBody>
      </p:sp>
      <p:sp>
        <p:nvSpPr>
          <p:cNvPr id="9" name="双波形 8"/>
          <p:cNvSpPr/>
          <p:nvPr/>
        </p:nvSpPr>
        <p:spPr>
          <a:xfrm>
            <a:off x="1052002" y="1393478"/>
            <a:ext cx="576064" cy="1783048"/>
          </a:xfrm>
          <a:prstGeom prst="doubleWav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方法二</a:t>
            </a:r>
          </a:p>
        </p:txBody>
      </p:sp>
      <p:sp>
        <p:nvSpPr>
          <p:cNvPr id="10" name="矩形 9"/>
          <p:cNvSpPr/>
          <p:nvPr/>
        </p:nvSpPr>
        <p:spPr>
          <a:xfrm>
            <a:off x="5837240" y="2664946"/>
            <a:ext cx="1008112" cy="4465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师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1" name="直接连接符 10"/>
          <p:cNvCxnSpPr>
            <a:endCxn id="14" idx="0"/>
          </p:cNvCxnSpPr>
          <p:nvPr/>
        </p:nvCxnSpPr>
        <p:spPr>
          <a:xfrm flipH="1">
            <a:off x="3298265" y="3111510"/>
            <a:ext cx="2538975" cy="5760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76669" y="3111510"/>
            <a:ext cx="0" cy="5760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endCxn id="16" idx="0"/>
          </p:cNvCxnSpPr>
          <p:nvPr/>
        </p:nvCxnSpPr>
        <p:spPr>
          <a:xfrm>
            <a:off x="6845352" y="3111510"/>
            <a:ext cx="2609724" cy="5760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>
            <a:off x="1840166" y="3687574"/>
            <a:ext cx="2916197" cy="79208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4918571" y="3687574"/>
            <a:ext cx="2916197" cy="7920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7996977" y="3687574"/>
            <a:ext cx="2916197" cy="792088"/>
          </a:xfrm>
          <a:prstGeom prst="triangl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分钟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984182" y="5045488"/>
            <a:ext cx="432048" cy="14401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699976" y="5045488"/>
            <a:ext cx="432048" cy="1440160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2" name="直接连接符 21"/>
          <p:cNvCxnSpPr>
            <a:endCxn id="19" idx="0"/>
          </p:cNvCxnSpPr>
          <p:nvPr/>
        </p:nvCxnSpPr>
        <p:spPr>
          <a:xfrm flipH="1">
            <a:off x="2200206" y="4479662"/>
            <a:ext cx="540060" cy="56582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21" idx="0"/>
          </p:cNvCxnSpPr>
          <p:nvPr/>
        </p:nvCxnSpPr>
        <p:spPr>
          <a:xfrm flipH="1">
            <a:off x="2916000" y="4478439"/>
            <a:ext cx="236888" cy="56704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3368193" y="4987175"/>
            <a:ext cx="432048" cy="14401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082550" y="5000870"/>
            <a:ext cx="432048" cy="144016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8" name="直接连接符 27"/>
          <p:cNvCxnSpPr>
            <a:endCxn id="26" idx="0"/>
          </p:cNvCxnSpPr>
          <p:nvPr/>
        </p:nvCxnSpPr>
        <p:spPr>
          <a:xfrm>
            <a:off x="3456060" y="4477216"/>
            <a:ext cx="128157" cy="50995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endCxn id="27" idx="0"/>
          </p:cNvCxnSpPr>
          <p:nvPr/>
        </p:nvCxnSpPr>
        <p:spPr>
          <a:xfrm>
            <a:off x="3920341" y="4471592"/>
            <a:ext cx="378233" cy="5292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5070390" y="5055726"/>
            <a:ext cx="432048" cy="1440160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786184" y="5055726"/>
            <a:ext cx="432048" cy="14401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4" name="直接连接符 33"/>
          <p:cNvCxnSpPr>
            <a:endCxn id="32" idx="0"/>
          </p:cNvCxnSpPr>
          <p:nvPr/>
        </p:nvCxnSpPr>
        <p:spPr>
          <a:xfrm flipH="1">
            <a:off x="5286414" y="4489900"/>
            <a:ext cx="540060" cy="56582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33" idx="0"/>
          </p:cNvCxnSpPr>
          <p:nvPr/>
        </p:nvCxnSpPr>
        <p:spPr>
          <a:xfrm flipH="1">
            <a:off x="6002208" y="4487454"/>
            <a:ext cx="234732" cy="5682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6454401" y="4997413"/>
            <a:ext cx="432048" cy="144016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168758" y="5011108"/>
            <a:ext cx="432048" cy="1440160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8" name="直接连接符 37"/>
          <p:cNvCxnSpPr>
            <a:endCxn id="36" idx="0"/>
          </p:cNvCxnSpPr>
          <p:nvPr/>
        </p:nvCxnSpPr>
        <p:spPr>
          <a:xfrm>
            <a:off x="6541633" y="4487454"/>
            <a:ext cx="128157" cy="50995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endCxn id="37" idx="0"/>
          </p:cNvCxnSpPr>
          <p:nvPr/>
        </p:nvCxnSpPr>
        <p:spPr>
          <a:xfrm>
            <a:off x="7005914" y="4481830"/>
            <a:ext cx="378233" cy="5292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8119284" y="5055726"/>
            <a:ext cx="432048" cy="14401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835078" y="5055726"/>
            <a:ext cx="432048" cy="144016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46" name="直接连接符 45"/>
          <p:cNvCxnSpPr>
            <a:endCxn id="44" idx="0"/>
          </p:cNvCxnSpPr>
          <p:nvPr/>
        </p:nvCxnSpPr>
        <p:spPr>
          <a:xfrm flipH="1">
            <a:off x="8335308" y="4489900"/>
            <a:ext cx="540060" cy="56582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endCxn id="45" idx="0"/>
          </p:cNvCxnSpPr>
          <p:nvPr/>
        </p:nvCxnSpPr>
        <p:spPr>
          <a:xfrm flipH="1">
            <a:off x="9051102" y="4487454"/>
            <a:ext cx="234732" cy="5682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9503295" y="4997413"/>
            <a:ext cx="432048" cy="1440160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0292980" y="5011108"/>
            <a:ext cx="432048" cy="144016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0" name="直接连接符 49"/>
          <p:cNvCxnSpPr>
            <a:endCxn id="48" idx="0"/>
          </p:cNvCxnSpPr>
          <p:nvPr/>
        </p:nvCxnSpPr>
        <p:spPr>
          <a:xfrm>
            <a:off x="9591162" y="4487454"/>
            <a:ext cx="128157" cy="50995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endCxn id="49" idx="0"/>
          </p:cNvCxnSpPr>
          <p:nvPr/>
        </p:nvCxnSpPr>
        <p:spPr>
          <a:xfrm>
            <a:off x="10130136" y="4481830"/>
            <a:ext cx="378233" cy="5292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4593124" y="4997413"/>
            <a:ext cx="432048" cy="1440160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42 -3.33333E-6 L -0.6217 -0.001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64" y="-6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-1.85185E-6 L -0.62517 -0.0039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2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bldLvl="0" animBg="1"/>
      <p:bldP spid="49" grpId="2" bldLvl="0" animBg="1"/>
      <p:bldP spid="5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9e1c28a-4eaf-46d7-82bd-f9f3e59f4e1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1301</Words>
  <Application>Microsoft Office PowerPoint</Application>
  <PresentationFormat>自定义</PresentationFormat>
  <Paragraphs>180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2315</cp:revision>
  <dcterms:created xsi:type="dcterms:W3CDTF">2017-11-13T08:28:00Z</dcterms:created>
  <dcterms:modified xsi:type="dcterms:W3CDTF">2021-12-06T07:11:01Z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A8D5E68410EB41438B722A9B43B6518B</vt:lpwstr>
  </property>
</Properties>
</file>