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441" r:id="rId3"/>
    <p:sldId id="479" r:id="rId4"/>
    <p:sldId id="480" r:id="rId5"/>
    <p:sldId id="482" r:id="rId6"/>
    <p:sldId id="481" r:id="rId7"/>
    <p:sldId id="483" r:id="rId8"/>
    <p:sldId id="486" r:id="rId9"/>
    <p:sldId id="484" r:id="rId10"/>
    <p:sldId id="487" r:id="rId11"/>
    <p:sldId id="485" r:id="rId12"/>
    <p:sldId id="488" r:id="rId13"/>
    <p:sldId id="489" r:id="rId14"/>
    <p:sldId id="490" r:id="rId15"/>
    <p:sldId id="491" r:id="rId16"/>
    <p:sldId id="49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8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2CEE3"/>
    <a:srgbClr val="FF3399"/>
    <a:srgbClr val="35FA26"/>
    <a:srgbClr val="000000"/>
    <a:srgbClr val="008000"/>
    <a:srgbClr val="FF0066"/>
    <a:srgbClr val="440C41"/>
    <a:srgbClr val="56344A"/>
    <a:srgbClr val="E6E61A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972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50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4701752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808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825091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978197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75812031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20893807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02548531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639850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7968794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1455883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90252247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="" xmlns:p14="http://schemas.microsoft.com/office/powerpoint/2010/main" val="33106373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3" r:id="rId2"/>
    <p:sldLayoutId id="2147483662" r:id="rId3"/>
    <p:sldLayoutId id="2147483661" r:id="rId4"/>
    <p:sldLayoutId id="2147483660" r:id="rId5"/>
    <p:sldLayoutId id="2147483659" r:id="rId6"/>
    <p:sldLayoutId id="2147483665" r:id="rId7"/>
    <p:sldLayoutId id="2147483658" r:id="rId8"/>
    <p:sldLayoutId id="2147483657" r:id="rId9"/>
    <p:sldLayoutId id="2147483656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8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6</a:t>
            </a:r>
            <a:r>
              <a:rPr lang="zh-CN" altLang="en-US" sz="4800" dirty="0" smtClean="0">
                <a:latin typeface="Calibri" pitchFamily="34" charset="0"/>
              </a:rPr>
              <a:t>单元    分数的加法和减法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/>
                <a:ea typeface="宋体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23099" y="3318083"/>
            <a:ext cx="2662908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itchFamily="49" charset="-122"/>
                <a:ea typeface="黑体" pitchFamily="49" charset="-122"/>
              </a:rPr>
              <a:t> 打电话 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90770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075708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7944" y="690544"/>
            <a:ext cx="432048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endCxn id="3" idx="2"/>
          </p:cNvCxnSpPr>
          <p:nvPr/>
        </p:nvCxnSpPr>
        <p:spPr>
          <a:xfrm flipV="1">
            <a:off x="3779912" y="1137108"/>
            <a:ext cx="504056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19872" y="1435627"/>
            <a:ext cx="432048" cy="442286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21466" y="87600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186865" y="1847028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6825" y="2145547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85096" y="155464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>
            <a:stCxn id="25" idx="0"/>
            <a:endCxn id="3" idx="2"/>
          </p:cNvCxnSpPr>
          <p:nvPr/>
        </p:nvCxnSpPr>
        <p:spPr>
          <a:xfrm flipH="1" flipV="1">
            <a:off x="4283968" y="1137108"/>
            <a:ext cx="127148" cy="10195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195092" y="2156676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21343" y="162302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601137" y="2526538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241097" y="2825057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99368" y="223415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2" name="直接连接符 31"/>
          <p:cNvCxnSpPr>
            <a:endCxn id="19" idx="4"/>
          </p:cNvCxnSpPr>
          <p:nvPr/>
        </p:nvCxnSpPr>
        <p:spPr>
          <a:xfrm flipH="1" flipV="1">
            <a:off x="3635896" y="1877913"/>
            <a:ext cx="82929" cy="11429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3501140" y="2922948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09413" y="236815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endCxn id="25" idx="4"/>
          </p:cNvCxnSpPr>
          <p:nvPr/>
        </p:nvCxnSpPr>
        <p:spPr>
          <a:xfrm flipH="1" flipV="1">
            <a:off x="4411116" y="2598962"/>
            <a:ext cx="119407" cy="4458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4312837" y="2946932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3834" y="251459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1" name="直接连接符 40"/>
          <p:cNvCxnSpPr>
            <a:endCxn id="3" idx="2"/>
          </p:cNvCxnSpPr>
          <p:nvPr/>
        </p:nvCxnSpPr>
        <p:spPr>
          <a:xfrm flipH="1" flipV="1">
            <a:off x="4283968" y="1137108"/>
            <a:ext cx="1585839" cy="18075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652120" y="2846782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20409" y="236669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>
            <a:stCxn id="48" idx="0"/>
            <a:endCxn id="30" idx="3"/>
          </p:cNvCxnSpPr>
          <p:nvPr/>
        </p:nvCxnSpPr>
        <p:spPr>
          <a:xfrm flipV="1">
            <a:off x="1739784" y="3202572"/>
            <a:ext cx="564585" cy="88082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523760" y="4083401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99449" y="321429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stCxn id="51" idx="0"/>
            <a:endCxn id="22" idx="4"/>
          </p:cNvCxnSpPr>
          <p:nvPr/>
        </p:nvCxnSpPr>
        <p:spPr>
          <a:xfrm flipV="1">
            <a:off x="2885655" y="2587833"/>
            <a:ext cx="157194" cy="15601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2669631" y="4147934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563682" y="342938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4" name="直接连接符 53"/>
          <p:cNvCxnSpPr>
            <a:stCxn id="55" idx="0"/>
            <a:endCxn id="33" idx="4"/>
          </p:cNvCxnSpPr>
          <p:nvPr/>
        </p:nvCxnSpPr>
        <p:spPr>
          <a:xfrm flipV="1">
            <a:off x="3687583" y="3365234"/>
            <a:ext cx="29581" cy="843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3471559" y="420869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105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65610" y="349014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>
            <a:stCxn id="60" idx="0"/>
            <a:endCxn id="19" idx="4"/>
          </p:cNvCxnSpPr>
          <p:nvPr/>
        </p:nvCxnSpPr>
        <p:spPr>
          <a:xfrm flipH="1" flipV="1">
            <a:off x="3635896" y="1877913"/>
            <a:ext cx="832112" cy="22936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4251984" y="4171600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958657" y="3671854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8" name="直接连接符 67"/>
          <p:cNvCxnSpPr>
            <a:stCxn id="69" idx="0"/>
            <a:endCxn id="37" idx="5"/>
          </p:cNvCxnSpPr>
          <p:nvPr/>
        </p:nvCxnSpPr>
        <p:spPr>
          <a:xfrm flipH="1" flipV="1">
            <a:off x="4681613" y="3324447"/>
            <a:ext cx="434320" cy="8842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4899909" y="420869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539665" y="3604554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2" name="直接连接符 71"/>
          <p:cNvCxnSpPr>
            <a:stCxn id="73" idx="0"/>
            <a:endCxn id="25" idx="5"/>
          </p:cNvCxnSpPr>
          <p:nvPr/>
        </p:nvCxnSpPr>
        <p:spPr>
          <a:xfrm flipH="1" flipV="1">
            <a:off x="4563868" y="2534191"/>
            <a:ext cx="1311611" cy="161374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/>
        </p:nvSpPr>
        <p:spPr>
          <a:xfrm>
            <a:off x="5659455" y="4147934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205477" y="365078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6" name="直接连接符 75"/>
          <p:cNvCxnSpPr>
            <a:stCxn id="77" idx="0"/>
            <a:endCxn id="42" idx="5"/>
          </p:cNvCxnSpPr>
          <p:nvPr/>
        </p:nvCxnSpPr>
        <p:spPr>
          <a:xfrm flipH="1" flipV="1">
            <a:off x="6020896" y="3224297"/>
            <a:ext cx="758236" cy="9679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>
          <a:xfrm>
            <a:off x="6563108" y="419225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83245" y="373056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0" name="直接连接符 79"/>
          <p:cNvCxnSpPr>
            <a:stCxn id="81" idx="0"/>
            <a:endCxn id="3" idx="2"/>
          </p:cNvCxnSpPr>
          <p:nvPr/>
        </p:nvCxnSpPr>
        <p:spPr>
          <a:xfrm flipH="1" flipV="1">
            <a:off x="4283968" y="1137108"/>
            <a:ext cx="3504867" cy="300360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7572811" y="4140715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072459" y="368669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419248" y="414793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166231" y="411132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825979" y="4139290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577857" y="4080686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491862" y="414897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04219" y="410455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10719" y="4724136"/>
            <a:ext cx="87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zh-CN" sz="3200" dirty="0" smtClean="0"/>
              <a:t>用</a:t>
            </a:r>
            <a:r>
              <a:rPr lang="zh-CN" altLang="zh-CN" sz="3200" dirty="0"/>
              <a:t>每一分钟新得到通知的人数乘</a:t>
            </a:r>
            <a:r>
              <a:rPr lang="en-US" altLang="zh-CN" sz="3200" dirty="0"/>
              <a:t>2</a:t>
            </a:r>
            <a:r>
              <a:rPr lang="zh-CN" altLang="zh-CN" sz="3200" dirty="0"/>
              <a:t>减</a:t>
            </a:r>
            <a:r>
              <a:rPr lang="en-US" altLang="zh-CN" sz="3200" dirty="0"/>
              <a:t>1</a:t>
            </a:r>
            <a:r>
              <a:rPr lang="zh-CN" altLang="zh-CN" sz="3200" dirty="0"/>
              <a:t>就是到这分钟的时候收到通知的学生</a:t>
            </a:r>
            <a:r>
              <a:rPr lang="zh-CN" altLang="zh-CN" sz="3200" dirty="0" smtClean="0"/>
              <a:t>总数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99" name="矩形 98"/>
          <p:cNvSpPr/>
          <p:nvPr/>
        </p:nvSpPr>
        <p:spPr>
          <a:xfrm>
            <a:off x="916863" y="814451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发现</a:t>
            </a:r>
          </a:p>
        </p:txBody>
      </p:sp>
      <p:sp>
        <p:nvSpPr>
          <p:cNvPr id="100" name="矩形 99"/>
          <p:cNvSpPr/>
          <p:nvPr/>
        </p:nvSpPr>
        <p:spPr>
          <a:xfrm>
            <a:off x="111523" y="5699617"/>
            <a:ext cx="86417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第</a:t>
            </a:r>
            <a:r>
              <a:rPr lang="en-US" altLang="zh-CN" sz="3200" dirty="0"/>
              <a:t>4</a:t>
            </a:r>
            <a:r>
              <a:rPr lang="zh-CN" altLang="zh-CN" sz="3200" dirty="0"/>
              <a:t>分钟接到通知的学生的总数是</a:t>
            </a:r>
            <a:r>
              <a:rPr lang="en-US" altLang="zh-CN" sz="3200" dirty="0"/>
              <a:t>8×2-1=15</a:t>
            </a:r>
            <a:r>
              <a:rPr lang="zh-CN" altLang="zh-CN" sz="3200" dirty="0" smtClean="0"/>
              <a:t>人</a:t>
            </a:r>
            <a:r>
              <a:rPr lang="zh-CN" altLang="en-US" sz="3200" dirty="0" smtClean="0"/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17671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764704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时间是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最多可以通知多少人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3280731" y="1588499"/>
            <a:ext cx="34836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15+16=31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57587" y="2132856"/>
            <a:ext cx="3781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16×2-1=31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664" y="1606923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方法一：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7664" y="213285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5576" y="2996952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如果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要通知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最少需要多少时间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899592" y="3603027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分钟时有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人收到通知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加上老师共有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人再同时打电话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说明第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人新收到通知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,31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加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32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一共是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人收到通知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所以通知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人需要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3154" y="5638225"/>
            <a:ext cx="8041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分钟共有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31+32=63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人收到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通知</a:t>
            </a:r>
            <a:r>
              <a:rPr lang="zh-CN" altLang="en-US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68521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37257794"/>
              </p:ext>
            </p:extLst>
          </p:nvPr>
        </p:nvGraphicFramePr>
        <p:xfrm>
          <a:off x="107505" y="836713"/>
          <a:ext cx="8712968" cy="393863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532088"/>
                <a:gridCol w="772610"/>
                <a:gridCol w="772610"/>
                <a:gridCol w="772610"/>
                <a:gridCol w="772610"/>
                <a:gridCol w="772610"/>
                <a:gridCol w="772610"/>
                <a:gridCol w="772610"/>
                <a:gridCol w="772610"/>
              </a:tblGrid>
              <a:tr h="4530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分钟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6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</a:t>
                      </a:r>
                      <a:endParaRPr lang="zh-CN" sz="32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0353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分钟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新接到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通知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的队员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425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到第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分钟所有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接到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通知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的队员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和老师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的总数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3173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到第</a:t>
                      </a:r>
                      <a:r>
                        <a:rPr lang="en-US" sz="2800" i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anose="02010609060101010101" pitchFamily="49" charset="-122"/>
                          <a:cs typeface="Times New Roman" pitchFamily="18" charset="0"/>
                        </a:rPr>
                        <a:t>n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分钟所有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接到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通知</a:t>
                      </a:r>
                      <a:r>
                        <a:rPr lang="zh-CN" sz="280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的队员</a:t>
                      </a:r>
                      <a:r>
                        <a:rPr lang="zh-CN" sz="2800" dirty="0" smtClean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的总数</a:t>
                      </a:r>
                      <a:endParaRPr lang="zh-CN" sz="280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solidFill>
                          <a:srgbClr val="FF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843808" y="1412776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1410752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8128" y="1412776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60216" y="1410752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21118" y="141480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16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3206" y="141277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45438" y="141480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00043" y="1332057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14" name="矩形 13"/>
          <p:cNvSpPr/>
          <p:nvPr/>
        </p:nvSpPr>
        <p:spPr>
          <a:xfrm>
            <a:off x="2807755" y="2420888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9987" y="2422912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2075" y="2420888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9030" y="242493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16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21118" y="242291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32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53350" y="242493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64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80576" y="2348880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21" name="矩形 20"/>
          <p:cNvSpPr/>
          <p:nvPr/>
        </p:nvSpPr>
        <p:spPr>
          <a:xfrm>
            <a:off x="7214653" y="2420887"/>
            <a:ext cx="80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128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27222" y="3712984"/>
            <a:ext cx="3930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59454" y="3715008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1542" y="3712984"/>
            <a:ext cx="3930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7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48497" y="371703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15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40585" y="371500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31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72817" y="371703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63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00043" y="3640976"/>
            <a:ext cx="4764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30" name="矩形 29"/>
          <p:cNvSpPr/>
          <p:nvPr/>
        </p:nvSpPr>
        <p:spPr>
          <a:xfrm>
            <a:off x="7234120" y="3712983"/>
            <a:ext cx="8098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</a:rPr>
              <a:t>127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4721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107504" y="1340768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每增加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新接到通知的队员数是前面所有接到通知的队员数和老师数的总和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也就是第</a:t>
            </a:r>
            <a:r>
              <a:rPr lang="en-US" altLang="zh-CN" sz="3200" i="1" dirty="0">
                <a:solidFill>
                  <a:srgbClr val="FF0000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分钟所有接到通知的队员和老师的总数是前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i="1" dirty="0">
                <a:solidFill>
                  <a:srgbClr val="FF0000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-1)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分钟所有接到通知的队员和老师的总数的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倍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623" y="3933056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方正书宋_GBK"/>
                <a:cs typeface="Times New Roman" panose="02020603050405020304" pitchFamily="18" charset="0"/>
              </a:rPr>
              <a:t>2)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i="1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分钟新接到通知的队员数是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n</a:t>
            </a:r>
            <a:r>
              <a:rPr lang="en-US" altLang="zh-CN" sz="3200" baseline="300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-1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人。到第</a:t>
            </a:r>
            <a:r>
              <a:rPr lang="en-US" altLang="zh-CN" sz="3200" i="1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分钟所有接到通知的队员和老师的总数是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人。到第</a:t>
            </a:r>
            <a:r>
              <a:rPr lang="en-US" altLang="zh-CN" sz="3200" i="1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分钟所有接到通知的队员总数是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sz="3200" i="1" baseline="30000" dirty="0">
                <a:solidFill>
                  <a:srgbClr val="FF0000"/>
                </a:solidFill>
                <a:latin typeface="Times New Roman" pitchFamily="18" charset="0"/>
                <a:ea typeface="华文楷体" panose="02010600040101010101" pitchFamily="2" charset="-122"/>
                <a:cs typeface="Times New Roman" pitchFamily="18" charset="0"/>
              </a:rPr>
              <a:t>n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-1)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solidFill>
                <a:srgbClr val="FF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流程图: 延期 2"/>
          <p:cNvSpPr/>
          <p:nvPr/>
        </p:nvSpPr>
        <p:spPr>
          <a:xfrm>
            <a:off x="2915816" y="620688"/>
            <a:ext cx="2520280" cy="612648"/>
          </a:xfrm>
          <a:prstGeom prst="flowChartDelay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规律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89374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>
            <a:grpSpLocks/>
          </p:cNvGrpSpPr>
          <p:nvPr/>
        </p:nvGrpSpPr>
        <p:grpSpPr bwMode="auto">
          <a:xfrm>
            <a:off x="6444208" y="116681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随 堂 练 习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pic>
        <p:nvPicPr>
          <p:cNvPr id="3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28463" y="1268760"/>
            <a:ext cx="854799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tx1"/>
                </a:solidFill>
              </a:rPr>
              <a:t>如果一个合唱团有</a:t>
            </a:r>
            <a:r>
              <a:rPr lang="en-US" altLang="zh-CN" sz="4000" dirty="0">
                <a:solidFill>
                  <a:schemeClr val="tx1"/>
                </a:solidFill>
              </a:rPr>
              <a:t>55</a:t>
            </a:r>
            <a:r>
              <a:rPr lang="zh-CN" altLang="en-US" sz="4000" dirty="0">
                <a:solidFill>
                  <a:schemeClr val="tx1"/>
                </a:solidFill>
              </a:rPr>
              <a:t>人</a:t>
            </a:r>
            <a:r>
              <a:rPr lang="en-US" altLang="zh-CN" sz="4000" dirty="0">
                <a:solidFill>
                  <a:schemeClr val="tx1"/>
                </a:solidFill>
              </a:rPr>
              <a:t>,</a:t>
            </a:r>
            <a:r>
              <a:rPr lang="zh-CN" altLang="en-US" sz="4000" dirty="0">
                <a:solidFill>
                  <a:schemeClr val="tx1"/>
                </a:solidFill>
              </a:rPr>
              <a:t>每分钟通知</a:t>
            </a:r>
            <a:r>
              <a:rPr lang="en-US" altLang="zh-CN" sz="4000" dirty="0">
                <a:solidFill>
                  <a:schemeClr val="tx1"/>
                </a:solidFill>
              </a:rPr>
              <a:t>1</a:t>
            </a:r>
            <a:r>
              <a:rPr lang="zh-CN" altLang="en-US" sz="4000" dirty="0">
                <a:solidFill>
                  <a:schemeClr val="tx1"/>
                </a:solidFill>
              </a:rPr>
              <a:t>人</a:t>
            </a:r>
            <a:r>
              <a:rPr lang="en-US" altLang="zh-CN" sz="4000" dirty="0">
                <a:solidFill>
                  <a:schemeClr val="tx1"/>
                </a:solidFill>
              </a:rPr>
              <a:t>,</a:t>
            </a:r>
            <a:r>
              <a:rPr lang="zh-CN" altLang="en-US" sz="4000" dirty="0">
                <a:solidFill>
                  <a:schemeClr val="tx1"/>
                </a:solidFill>
              </a:rPr>
              <a:t>最少花多长时间就能通知到每个人</a:t>
            </a:r>
            <a:r>
              <a:rPr lang="en-US" altLang="zh-CN" sz="4000" dirty="0">
                <a:solidFill>
                  <a:schemeClr val="tx1"/>
                </a:solidFill>
              </a:rPr>
              <a:t>?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43608" y="3423999"/>
            <a:ext cx="64087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55</a:t>
            </a:r>
            <a:r>
              <a:rPr lang="zh-CN" altLang="en-US" sz="4000" dirty="0">
                <a:solidFill>
                  <a:srgbClr val="FF0000"/>
                </a:solidFill>
              </a:rPr>
              <a:t>人的合唱团最少花</a:t>
            </a:r>
            <a:r>
              <a:rPr lang="en-US" altLang="zh-CN" sz="4000" dirty="0">
                <a:solidFill>
                  <a:srgbClr val="FF0000"/>
                </a:solidFill>
              </a:rPr>
              <a:t>6</a:t>
            </a:r>
            <a:r>
              <a:rPr lang="zh-CN" altLang="en-US" sz="4000" dirty="0">
                <a:solidFill>
                  <a:srgbClr val="FF0000"/>
                </a:solidFill>
              </a:rPr>
              <a:t>分钟就能通知到每个人。</a:t>
            </a:r>
          </a:p>
        </p:txBody>
      </p:sp>
    </p:spTree>
    <p:extLst>
      <p:ext uri="{BB962C8B-B14F-4D97-AF65-F5344CB8AC3E}">
        <p14:creationId xmlns="" xmlns:p14="http://schemas.microsoft.com/office/powerpoint/2010/main" val="375225174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9512" y="766888"/>
            <a:ext cx="8465523" cy="79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找规律要按照一定的顺序找。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itchFamily="34" charset="0"/>
                  <a:ea typeface="黑体" pitchFamily="49" charset="-122"/>
                </a:rPr>
                <a:t>课 堂 小 结</a:t>
              </a:r>
              <a:endParaRPr lang="zh-CN" altLang="en-US" sz="3200" dirty="0">
                <a:latin typeface="Arial" pitchFamily="34" charset="0"/>
                <a:ea typeface="黑体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863577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79512" y="1556792"/>
            <a:ext cx="8640960" cy="1756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通知到的队员总数为</a:t>
            </a:r>
            <a:r>
              <a:rPr lang="en-US" altLang="zh-CN" sz="3600" dirty="0">
                <a:solidFill>
                  <a:srgbClr val="000000"/>
                </a:solidFill>
              </a:rPr>
              <a:t>(2</a:t>
            </a:r>
            <a:r>
              <a:rPr lang="en-US" altLang="zh-CN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600" dirty="0">
                <a:solidFill>
                  <a:srgbClr val="000000"/>
                </a:solidFill>
              </a:rPr>
              <a:t>-1)</a:t>
            </a:r>
            <a:r>
              <a:rPr lang="zh-CN" altLang="en-US" sz="3600" dirty="0">
                <a:solidFill>
                  <a:srgbClr val="000000"/>
                </a:solidFill>
              </a:rPr>
              <a:t>人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其中</a:t>
            </a:r>
            <a:r>
              <a:rPr lang="en-US" altLang="zh-CN" sz="3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3600" dirty="0">
                <a:solidFill>
                  <a:srgbClr val="000000"/>
                </a:solidFill>
              </a:rPr>
              <a:t>表示</a:t>
            </a:r>
            <a:r>
              <a:rPr lang="zh-CN" altLang="en-US" sz="3600" dirty="0" smtClean="0">
                <a:solidFill>
                  <a:srgbClr val="000000"/>
                </a:solidFill>
              </a:rPr>
              <a:t>时间。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20099" y="3020662"/>
            <a:ext cx="8923901" cy="2587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</a:rPr>
              <a:t>在用最优方案打电话时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事先要设计好打电话的流程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也就是每个队员要清楚他接到电话后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后面要怎样继续通知其他</a:t>
            </a:r>
            <a:r>
              <a:rPr lang="zh-CN" altLang="en-US" sz="3600" dirty="0" smtClean="0">
                <a:solidFill>
                  <a:srgbClr val="000000"/>
                </a:solidFill>
              </a:rPr>
              <a:t>队员。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37423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9425873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>
            <a:grpSpLocks/>
          </p:cNvGrpSpPr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400" b="1">
                  <a:solidFill>
                    <a:srgbClr val="CC0000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itchFamily="34" charset="0"/>
                  <a:ea typeface="黑体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3455187" y="680860"/>
            <a:ext cx="112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电话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17" y="1250125"/>
            <a:ext cx="4063373" cy="40633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82" y="3722092"/>
            <a:ext cx="2786588" cy="185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615" y="1375587"/>
            <a:ext cx="1784030" cy="32753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54" y="980728"/>
            <a:ext cx="2794516" cy="25296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6152" y="5579817"/>
            <a:ext cx="8779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从数学的角度一起来研究打电话的奥秘。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79512" y="692696"/>
            <a:ext cx="48965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为了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庆祝“六一”节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学校组织了一个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人的合唱组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星期五放学后老师收到紧急通知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要求合唱组第二天早上彩排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老师决定打电话通知他们。如果打一个电话需要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用什么方法可以使所有的人在最短的时间收到通知呢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988840"/>
            <a:ext cx="3419872" cy="25649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309328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64704"/>
            <a:ext cx="7344816" cy="75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以小组为单位设计一个打电话的方案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700808"/>
            <a:ext cx="7344816" cy="149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充分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利用叙述、图式、颜色等方式表达出来</a:t>
            </a:r>
            <a:r>
              <a:rPr lang="en-US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并算一算用几分钟。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645024"/>
            <a:ext cx="3419872" cy="25649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63460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3608" y="692696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先给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个组长打电话用了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然后由组长分别给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个同学打电话用了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一共用了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2570" y="2262356"/>
            <a:ext cx="1008112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>
            <a:endCxn id="12" idx="0"/>
          </p:cNvCxnSpPr>
          <p:nvPr/>
        </p:nvCxnSpPr>
        <p:spPr>
          <a:xfrm flipH="1">
            <a:off x="1493595" y="2708920"/>
            <a:ext cx="2538975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71999" y="2708920"/>
            <a:ext cx="0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4" idx="0"/>
          </p:cNvCxnSpPr>
          <p:nvPr/>
        </p:nvCxnSpPr>
        <p:spPr>
          <a:xfrm>
            <a:off x="5040682" y="2708920"/>
            <a:ext cx="2609724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>
            <a:off x="35496" y="3284984"/>
            <a:ext cx="2916197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3113901" y="3284984"/>
            <a:ext cx="2916197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6192307" y="3284984"/>
            <a:ext cx="2916197" cy="792088"/>
          </a:xfrm>
          <a:prstGeom prst="triangl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9512" y="4642898"/>
            <a:ext cx="432048" cy="14401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95306" y="4642898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>
            <a:endCxn id="19" idx="0"/>
          </p:cNvCxnSpPr>
          <p:nvPr/>
        </p:nvCxnSpPr>
        <p:spPr>
          <a:xfrm flipH="1">
            <a:off x="395536" y="4084864"/>
            <a:ext cx="432048" cy="55803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1" idx="0"/>
          </p:cNvCxnSpPr>
          <p:nvPr/>
        </p:nvCxnSpPr>
        <p:spPr>
          <a:xfrm flipH="1">
            <a:off x="1111330" y="4075849"/>
            <a:ext cx="236888" cy="56704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563523" y="4584585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77880" y="4598280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>
            <a:endCxn id="26" idx="0"/>
          </p:cNvCxnSpPr>
          <p:nvPr/>
        </p:nvCxnSpPr>
        <p:spPr>
          <a:xfrm>
            <a:off x="1651390" y="4074626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7" idx="0"/>
          </p:cNvCxnSpPr>
          <p:nvPr/>
        </p:nvCxnSpPr>
        <p:spPr>
          <a:xfrm>
            <a:off x="2115671" y="4069002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265720" y="4653136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981514" y="465313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>
            <a:endCxn id="32" idx="0"/>
          </p:cNvCxnSpPr>
          <p:nvPr/>
        </p:nvCxnSpPr>
        <p:spPr>
          <a:xfrm flipH="1">
            <a:off x="3481744" y="4084864"/>
            <a:ext cx="370176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3" idx="0"/>
          </p:cNvCxnSpPr>
          <p:nvPr/>
        </p:nvCxnSpPr>
        <p:spPr>
          <a:xfrm flipH="1">
            <a:off x="4197538" y="408486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4649731" y="4594823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364088" y="4608518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endCxn id="36" idx="0"/>
          </p:cNvCxnSpPr>
          <p:nvPr/>
        </p:nvCxnSpPr>
        <p:spPr>
          <a:xfrm>
            <a:off x="4737598" y="408486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37" idx="0"/>
          </p:cNvCxnSpPr>
          <p:nvPr/>
        </p:nvCxnSpPr>
        <p:spPr>
          <a:xfrm>
            <a:off x="5201879" y="407924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6362064" y="465313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077858" y="4653136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6" name="直接连接符 45"/>
          <p:cNvCxnSpPr>
            <a:endCxn id="44" idx="0"/>
          </p:cNvCxnSpPr>
          <p:nvPr/>
        </p:nvCxnSpPr>
        <p:spPr>
          <a:xfrm flipH="1">
            <a:off x="6578088" y="4084864"/>
            <a:ext cx="499770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5" idx="0"/>
          </p:cNvCxnSpPr>
          <p:nvPr/>
        </p:nvCxnSpPr>
        <p:spPr>
          <a:xfrm flipH="1">
            <a:off x="7293882" y="408486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746075" y="459482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60432" y="4608518"/>
            <a:ext cx="432048" cy="14401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endCxn id="48" idx="0"/>
          </p:cNvCxnSpPr>
          <p:nvPr/>
        </p:nvCxnSpPr>
        <p:spPr>
          <a:xfrm>
            <a:off x="7833942" y="408486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9" idx="0"/>
          </p:cNvCxnSpPr>
          <p:nvPr/>
        </p:nvCxnSpPr>
        <p:spPr>
          <a:xfrm>
            <a:off x="8298223" y="407924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双波形 39"/>
          <p:cNvSpPr/>
          <p:nvPr/>
        </p:nvSpPr>
        <p:spPr>
          <a:xfrm>
            <a:off x="179512" y="980728"/>
            <a:ext cx="576064" cy="178304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方法一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62614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9" grpId="0" animBg="1"/>
      <p:bldP spid="21" grpId="0" animBg="1"/>
      <p:bldP spid="26" grpId="0" animBg="1"/>
      <p:bldP spid="27" grpId="0" animBg="1"/>
      <p:bldP spid="32" grpId="0" animBg="1"/>
      <p:bldP spid="33" grpId="0" animBg="1"/>
      <p:bldP spid="36" grpId="0" animBg="1"/>
      <p:bldP spid="37" grpId="0" animBg="1"/>
      <p:bldP spid="44" grpId="0" animBg="1"/>
      <p:bldP spid="45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5596" y="475827"/>
            <a:ext cx="81729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老师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先给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个组长打电话用了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然后由组长分别给</a:t>
            </a:r>
            <a:r>
              <a:rPr lang="en-US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个同学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打电话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把第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小组的最后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个同学调到第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小组</a:t>
            </a:r>
            <a:r>
              <a:rPr lang="zh-CN" altLang="en-US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一共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179512" y="980728"/>
            <a:ext cx="576064" cy="178304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方法二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2570" y="2262356"/>
            <a:ext cx="1008112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>
            <a:endCxn id="12" idx="0"/>
          </p:cNvCxnSpPr>
          <p:nvPr/>
        </p:nvCxnSpPr>
        <p:spPr>
          <a:xfrm flipH="1">
            <a:off x="1493595" y="2708920"/>
            <a:ext cx="2538975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71999" y="2708920"/>
            <a:ext cx="0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14" idx="0"/>
          </p:cNvCxnSpPr>
          <p:nvPr/>
        </p:nvCxnSpPr>
        <p:spPr>
          <a:xfrm>
            <a:off x="5040682" y="2708920"/>
            <a:ext cx="2609724" cy="5760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等腰三角形 11"/>
          <p:cNvSpPr/>
          <p:nvPr/>
        </p:nvSpPr>
        <p:spPr>
          <a:xfrm>
            <a:off x="35496" y="3284984"/>
            <a:ext cx="2916197" cy="792088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3113901" y="3284984"/>
            <a:ext cx="2916197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6192307" y="3284984"/>
            <a:ext cx="2916197" cy="792088"/>
          </a:xfrm>
          <a:prstGeom prst="triangl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分钟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9512" y="4642898"/>
            <a:ext cx="432048" cy="144016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95306" y="4642898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>
            <a:endCxn id="19" idx="0"/>
          </p:cNvCxnSpPr>
          <p:nvPr/>
        </p:nvCxnSpPr>
        <p:spPr>
          <a:xfrm flipH="1">
            <a:off x="395536" y="4077072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endCxn id="21" idx="0"/>
          </p:cNvCxnSpPr>
          <p:nvPr/>
        </p:nvCxnSpPr>
        <p:spPr>
          <a:xfrm flipH="1">
            <a:off x="1111330" y="4075849"/>
            <a:ext cx="236888" cy="56704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563523" y="4584585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277880" y="4598280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接连接符 27"/>
          <p:cNvCxnSpPr>
            <a:endCxn id="26" idx="0"/>
          </p:cNvCxnSpPr>
          <p:nvPr/>
        </p:nvCxnSpPr>
        <p:spPr>
          <a:xfrm>
            <a:off x="1651390" y="4074626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endCxn id="27" idx="0"/>
          </p:cNvCxnSpPr>
          <p:nvPr/>
        </p:nvCxnSpPr>
        <p:spPr>
          <a:xfrm>
            <a:off x="2115671" y="4069002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265720" y="4653136"/>
            <a:ext cx="432048" cy="1440160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981514" y="465313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>
            <a:endCxn id="32" idx="0"/>
          </p:cNvCxnSpPr>
          <p:nvPr/>
        </p:nvCxnSpPr>
        <p:spPr>
          <a:xfrm flipH="1">
            <a:off x="3481744" y="4087310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3" idx="0"/>
          </p:cNvCxnSpPr>
          <p:nvPr/>
        </p:nvCxnSpPr>
        <p:spPr>
          <a:xfrm flipH="1">
            <a:off x="4197538" y="408486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4649731" y="4594823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364088" y="4608518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8" name="直接连接符 37"/>
          <p:cNvCxnSpPr>
            <a:endCxn id="36" idx="0"/>
          </p:cNvCxnSpPr>
          <p:nvPr/>
        </p:nvCxnSpPr>
        <p:spPr>
          <a:xfrm>
            <a:off x="4737598" y="408486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37" idx="0"/>
          </p:cNvCxnSpPr>
          <p:nvPr/>
        </p:nvCxnSpPr>
        <p:spPr>
          <a:xfrm>
            <a:off x="5201879" y="407924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6314614" y="4653136"/>
            <a:ext cx="432048" cy="144016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030408" y="4653136"/>
            <a:ext cx="432048" cy="144016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6" name="直接连接符 45"/>
          <p:cNvCxnSpPr>
            <a:endCxn id="44" idx="0"/>
          </p:cNvCxnSpPr>
          <p:nvPr/>
        </p:nvCxnSpPr>
        <p:spPr>
          <a:xfrm flipH="1">
            <a:off x="6530638" y="4087310"/>
            <a:ext cx="540060" cy="5658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5" idx="0"/>
          </p:cNvCxnSpPr>
          <p:nvPr/>
        </p:nvCxnSpPr>
        <p:spPr>
          <a:xfrm flipH="1">
            <a:off x="7246432" y="4084864"/>
            <a:ext cx="234732" cy="56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7698625" y="459482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8488310" y="4608518"/>
            <a:ext cx="432048" cy="14401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endCxn id="48" idx="0"/>
          </p:cNvCxnSpPr>
          <p:nvPr/>
        </p:nvCxnSpPr>
        <p:spPr>
          <a:xfrm>
            <a:off x="7786492" y="4084864"/>
            <a:ext cx="128157" cy="50995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9" idx="0"/>
          </p:cNvCxnSpPr>
          <p:nvPr/>
        </p:nvCxnSpPr>
        <p:spPr>
          <a:xfrm>
            <a:off x="8326101" y="4079240"/>
            <a:ext cx="378233" cy="52927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2788454" y="4594823"/>
            <a:ext cx="432048" cy="1440160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19530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-3.33333E-6 L -0.6217 -0.001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64" y="-6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-1.85185E-6 L -0.62517 -0.0039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2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5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7092" y="769745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到底分几组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每组多少人才能最省时间呢</a:t>
            </a:r>
            <a:r>
              <a:rPr lang="en-US" altLang="zh-CN" sz="3200" dirty="0">
                <a:solidFill>
                  <a:srgbClr val="000000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597924" y="1340768"/>
            <a:ext cx="78625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组来打电话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依次是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用了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4552" y="2588854"/>
            <a:ext cx="7957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成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依次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，用了</a:t>
            </a: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分钟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3790699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最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省时间的是分成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组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依次是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人、</a:t>
            </a:r>
            <a:r>
              <a:rPr lang="en-US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人。</a:t>
            </a:r>
            <a:endParaRPr lang="zh-CN" altLang="zh-CN" sz="3200" dirty="0">
              <a:solidFill>
                <a:srgbClr val="FF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4985881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需要</a:t>
            </a:r>
            <a:r>
              <a:rPr lang="zh-CN" altLang="zh-CN" sz="3200" dirty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的时间是分组数和最后一组组员数</a:t>
            </a:r>
            <a:r>
              <a:rPr lang="zh-CN" altLang="zh-CN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加起来</a:t>
            </a:r>
            <a:r>
              <a:rPr lang="zh-CN" altLang="en-US" sz="3200" dirty="0" smtClean="0">
                <a:solidFill>
                  <a:srgbClr val="FF0000"/>
                </a:solidFill>
                <a:latin typeface="NEU-BZ-S9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71230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6" grpId="2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95936" y="1637142"/>
            <a:ext cx="432048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03034" y="878737"/>
            <a:ext cx="432048" cy="442286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2649" y="787065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786" y="879900"/>
            <a:ext cx="432048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83242" y="781621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队员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08981" y="561096"/>
            <a:ext cx="100355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线上数字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89120" y="810792"/>
            <a:ext cx="1832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第几分钟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787842" y="1095632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154411" y="1097740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663469" y="1134462"/>
            <a:ext cx="565390" cy="75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3" idx="2"/>
          </p:cNvCxnSpPr>
          <p:nvPr/>
        </p:nvCxnSpPr>
        <p:spPr>
          <a:xfrm flipV="1">
            <a:off x="3707904" y="2083706"/>
            <a:ext cx="504056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347864" y="2382225"/>
            <a:ext cx="432048" cy="442286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9458" y="182260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114857" y="2793626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54817" y="3092145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13088" y="250123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>
            <a:stCxn id="25" idx="0"/>
            <a:endCxn id="3" idx="2"/>
          </p:cNvCxnSpPr>
          <p:nvPr/>
        </p:nvCxnSpPr>
        <p:spPr>
          <a:xfrm flipH="1" flipV="1">
            <a:off x="4211960" y="2083706"/>
            <a:ext cx="127148" cy="10195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123084" y="3103274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49335" y="256962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529129" y="3473136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169089" y="3771655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27360" y="318074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2" name="直接连接符 31"/>
          <p:cNvCxnSpPr>
            <a:endCxn id="19" idx="4"/>
          </p:cNvCxnSpPr>
          <p:nvPr/>
        </p:nvCxnSpPr>
        <p:spPr>
          <a:xfrm flipH="1" flipV="1">
            <a:off x="3563888" y="2824511"/>
            <a:ext cx="82929" cy="11429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3429132" y="3869546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37405" y="331474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endCxn id="25" idx="4"/>
          </p:cNvCxnSpPr>
          <p:nvPr/>
        </p:nvCxnSpPr>
        <p:spPr>
          <a:xfrm flipH="1" flipV="1">
            <a:off x="4339108" y="3545560"/>
            <a:ext cx="119407" cy="4458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4240829" y="3893530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21826" y="346119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1" name="直接连接符 40"/>
          <p:cNvCxnSpPr>
            <a:endCxn id="3" idx="2"/>
          </p:cNvCxnSpPr>
          <p:nvPr/>
        </p:nvCxnSpPr>
        <p:spPr>
          <a:xfrm flipH="1" flipV="1">
            <a:off x="4211960" y="2083706"/>
            <a:ext cx="1585839" cy="18075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580112" y="3793380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48401" y="3313288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>
            <a:stCxn id="48" idx="0"/>
            <a:endCxn id="30" idx="3"/>
          </p:cNvCxnSpPr>
          <p:nvPr/>
        </p:nvCxnSpPr>
        <p:spPr>
          <a:xfrm flipV="1">
            <a:off x="1667776" y="4149170"/>
            <a:ext cx="564585" cy="88082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451752" y="5029999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27441" y="416089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stCxn id="51" idx="0"/>
            <a:endCxn id="22" idx="4"/>
          </p:cNvCxnSpPr>
          <p:nvPr/>
        </p:nvCxnSpPr>
        <p:spPr>
          <a:xfrm flipV="1">
            <a:off x="2813647" y="3534431"/>
            <a:ext cx="157194" cy="15601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2597623" y="5094532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491674" y="437597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4" name="直接连接符 53"/>
          <p:cNvCxnSpPr>
            <a:stCxn id="55" idx="0"/>
            <a:endCxn id="33" idx="4"/>
          </p:cNvCxnSpPr>
          <p:nvPr/>
        </p:nvCxnSpPr>
        <p:spPr>
          <a:xfrm flipV="1">
            <a:off x="3615575" y="4311832"/>
            <a:ext cx="29581" cy="843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3399551" y="515529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105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293602" y="443674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>
            <a:stCxn id="60" idx="0"/>
            <a:endCxn id="19" idx="4"/>
          </p:cNvCxnSpPr>
          <p:nvPr/>
        </p:nvCxnSpPr>
        <p:spPr>
          <a:xfrm flipH="1" flipV="1">
            <a:off x="3563888" y="2824511"/>
            <a:ext cx="832112" cy="22936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4179976" y="511819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86649" y="461845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8" name="直接连接符 67"/>
          <p:cNvCxnSpPr>
            <a:stCxn id="69" idx="0"/>
            <a:endCxn id="37" idx="5"/>
          </p:cNvCxnSpPr>
          <p:nvPr/>
        </p:nvCxnSpPr>
        <p:spPr>
          <a:xfrm flipH="1" flipV="1">
            <a:off x="4609605" y="4271045"/>
            <a:ext cx="434320" cy="8842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4827901" y="515529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467657" y="455115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2" name="直接连接符 71"/>
          <p:cNvCxnSpPr>
            <a:stCxn id="73" idx="0"/>
            <a:endCxn id="25" idx="5"/>
          </p:cNvCxnSpPr>
          <p:nvPr/>
        </p:nvCxnSpPr>
        <p:spPr>
          <a:xfrm flipH="1" flipV="1">
            <a:off x="4491860" y="3480789"/>
            <a:ext cx="1311611" cy="161374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/>
        </p:nvSpPr>
        <p:spPr>
          <a:xfrm>
            <a:off x="5587447" y="5094532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133469" y="459738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6" name="直接连接符 75"/>
          <p:cNvCxnSpPr>
            <a:stCxn id="77" idx="0"/>
            <a:endCxn id="42" idx="5"/>
          </p:cNvCxnSpPr>
          <p:nvPr/>
        </p:nvCxnSpPr>
        <p:spPr>
          <a:xfrm flipH="1" flipV="1">
            <a:off x="5948888" y="4170895"/>
            <a:ext cx="758236" cy="9679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>
          <a:xfrm>
            <a:off x="6491100" y="5138856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11237" y="467715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0" name="直接连接符 79"/>
          <p:cNvCxnSpPr>
            <a:stCxn id="81" idx="0"/>
            <a:endCxn id="3" idx="2"/>
          </p:cNvCxnSpPr>
          <p:nvPr/>
        </p:nvCxnSpPr>
        <p:spPr>
          <a:xfrm flipH="1" flipV="1">
            <a:off x="4211960" y="2083706"/>
            <a:ext cx="3504867" cy="300360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7500803" y="5087313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000451" y="463329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347240" y="5094532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094223" y="5057922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753971" y="5085888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505849" y="502728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419854" y="5095573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432211" y="5051152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186865" y="5666483"/>
            <a:ext cx="2031325" cy="646331"/>
          </a:xfrm>
          <a:prstGeom prst="rect">
            <a:avLst/>
          </a:prstGeom>
          <a:solidFill>
            <a:srgbClr val="7030A0"/>
          </a:solidFill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tx1"/>
                </a:solidFill>
                <a:ea typeface="华文楷体" panose="02010600040101010101" pitchFamily="2" charset="-122"/>
                <a:cs typeface="Times New Roman" panose="02020603050405020304" pitchFamily="18" charset="0"/>
              </a:rPr>
              <a:t>最优方案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sp>
        <p:nvSpPr>
          <p:cNvPr id="97" name="双波形 96"/>
          <p:cNvSpPr/>
          <p:nvPr/>
        </p:nvSpPr>
        <p:spPr>
          <a:xfrm>
            <a:off x="139770" y="1588592"/>
            <a:ext cx="576064" cy="1783048"/>
          </a:xfrm>
          <a:prstGeom prst="doubleWav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方法三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5693385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/>
      <p:bldP spid="9" grpId="0"/>
      <p:bldP spid="19" grpId="0" animBg="1"/>
      <p:bldP spid="20" grpId="0"/>
      <p:bldP spid="22" grpId="0" animBg="1"/>
      <p:bldP spid="23" grpId="0"/>
      <p:bldP spid="25" grpId="0" animBg="1"/>
      <p:bldP spid="26" grpId="0"/>
      <p:bldP spid="30" grpId="0" animBg="1"/>
      <p:bldP spid="31" grpId="0"/>
      <p:bldP spid="33" grpId="0" animBg="1"/>
      <p:bldP spid="34" grpId="0"/>
      <p:bldP spid="37" grpId="0" animBg="1"/>
      <p:bldP spid="38" grpId="0"/>
      <p:bldP spid="42" grpId="0" animBg="1"/>
      <p:bldP spid="43" grpId="0"/>
      <p:bldP spid="48" grpId="0" animBg="1"/>
      <p:bldP spid="49" grpId="0"/>
      <p:bldP spid="51" grpId="0" animBg="1"/>
      <p:bldP spid="52" grpId="0"/>
      <p:bldP spid="55" grpId="0" animBg="1"/>
      <p:bldP spid="56" grpId="0"/>
      <p:bldP spid="60" grpId="0" animBg="1"/>
      <p:bldP spid="61" grpId="0"/>
      <p:bldP spid="69" grpId="0" animBg="1"/>
      <p:bldP spid="70" grpId="0"/>
      <p:bldP spid="73" grpId="0" animBg="1"/>
      <p:bldP spid="74" grpId="0"/>
      <p:bldP spid="77" grpId="0" animBg="1"/>
      <p:bldP spid="78" grpId="0"/>
      <p:bldP spid="81" grpId="0" animBg="1"/>
      <p:bldP spid="82" grpId="0"/>
      <p:bldP spid="86" grpId="0"/>
      <p:bldP spid="87" grpId="0"/>
      <p:bldP spid="88" grpId="0"/>
      <p:bldP spid="90" grpId="0"/>
      <p:bldP spid="93" grpId="0"/>
      <p:bldP spid="94" grpId="0"/>
      <p:bldP spid="9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7944" y="690544"/>
            <a:ext cx="432048" cy="44656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" name="直接连接符 16"/>
          <p:cNvCxnSpPr>
            <a:endCxn id="3" idx="2"/>
          </p:cNvCxnSpPr>
          <p:nvPr/>
        </p:nvCxnSpPr>
        <p:spPr>
          <a:xfrm flipV="1">
            <a:off x="3779912" y="1137108"/>
            <a:ext cx="504056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19872" y="1435627"/>
            <a:ext cx="432048" cy="442286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21466" y="876007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186865" y="1847028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6825" y="2145547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85096" y="155464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" name="直接连接符 23"/>
          <p:cNvCxnSpPr>
            <a:stCxn id="25" idx="0"/>
            <a:endCxn id="3" idx="2"/>
          </p:cNvCxnSpPr>
          <p:nvPr/>
        </p:nvCxnSpPr>
        <p:spPr>
          <a:xfrm flipH="1" flipV="1">
            <a:off x="4283968" y="1137108"/>
            <a:ext cx="127148" cy="10195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4195092" y="2156676"/>
            <a:ext cx="432048" cy="442286"/>
          </a:xfrm>
          <a:prstGeom prst="ellipse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21343" y="162302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601137" y="2526538"/>
            <a:ext cx="307361" cy="3964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241097" y="2825057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99368" y="223415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2" name="直接连接符 31"/>
          <p:cNvCxnSpPr>
            <a:endCxn id="19" idx="4"/>
          </p:cNvCxnSpPr>
          <p:nvPr/>
        </p:nvCxnSpPr>
        <p:spPr>
          <a:xfrm flipH="1" flipV="1">
            <a:off x="3635896" y="1877913"/>
            <a:ext cx="82929" cy="114292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3501140" y="2922948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09413" y="236815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6" name="直接连接符 35"/>
          <p:cNvCxnSpPr>
            <a:endCxn id="25" idx="4"/>
          </p:cNvCxnSpPr>
          <p:nvPr/>
        </p:nvCxnSpPr>
        <p:spPr>
          <a:xfrm flipH="1" flipV="1">
            <a:off x="4411116" y="2598962"/>
            <a:ext cx="119407" cy="4458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>
            <a:off x="4312837" y="2946932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3834" y="2514599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1" name="直接连接符 40"/>
          <p:cNvCxnSpPr>
            <a:endCxn id="3" idx="2"/>
          </p:cNvCxnSpPr>
          <p:nvPr/>
        </p:nvCxnSpPr>
        <p:spPr>
          <a:xfrm flipH="1" flipV="1">
            <a:off x="4283968" y="1137108"/>
            <a:ext cx="1585839" cy="18075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5652120" y="2846782"/>
            <a:ext cx="432048" cy="442286"/>
          </a:xfrm>
          <a:prstGeom prst="ellipse">
            <a:avLst/>
          </a:prstGeom>
          <a:solidFill>
            <a:srgbClr val="FF33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20409" y="2366690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7" name="直接连接符 46"/>
          <p:cNvCxnSpPr>
            <a:stCxn id="48" idx="0"/>
            <a:endCxn id="30" idx="3"/>
          </p:cNvCxnSpPr>
          <p:nvPr/>
        </p:nvCxnSpPr>
        <p:spPr>
          <a:xfrm flipV="1">
            <a:off x="1739784" y="3202572"/>
            <a:ext cx="564585" cy="88082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523760" y="4083401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99449" y="3214293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>
            <a:stCxn id="51" idx="0"/>
            <a:endCxn id="22" idx="4"/>
          </p:cNvCxnSpPr>
          <p:nvPr/>
        </p:nvCxnSpPr>
        <p:spPr>
          <a:xfrm flipV="1">
            <a:off x="2885655" y="2587833"/>
            <a:ext cx="157194" cy="156010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2669631" y="4147934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563682" y="342938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4" name="直接连接符 53"/>
          <p:cNvCxnSpPr>
            <a:stCxn id="55" idx="0"/>
            <a:endCxn id="33" idx="4"/>
          </p:cNvCxnSpPr>
          <p:nvPr/>
        </p:nvCxnSpPr>
        <p:spPr>
          <a:xfrm flipV="1">
            <a:off x="3687583" y="3365234"/>
            <a:ext cx="29581" cy="843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椭圆 54"/>
          <p:cNvSpPr/>
          <p:nvPr/>
        </p:nvSpPr>
        <p:spPr>
          <a:xfrm>
            <a:off x="3471559" y="420869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105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365610" y="349014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9" name="直接连接符 58"/>
          <p:cNvCxnSpPr>
            <a:stCxn id="60" idx="0"/>
            <a:endCxn id="19" idx="4"/>
          </p:cNvCxnSpPr>
          <p:nvPr/>
        </p:nvCxnSpPr>
        <p:spPr>
          <a:xfrm flipH="1" flipV="1">
            <a:off x="3635896" y="1877913"/>
            <a:ext cx="832112" cy="22936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4251984" y="4171600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958657" y="3671854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8" name="直接连接符 67"/>
          <p:cNvCxnSpPr>
            <a:stCxn id="69" idx="0"/>
            <a:endCxn id="37" idx="5"/>
          </p:cNvCxnSpPr>
          <p:nvPr/>
        </p:nvCxnSpPr>
        <p:spPr>
          <a:xfrm flipH="1" flipV="1">
            <a:off x="4681613" y="3324447"/>
            <a:ext cx="434320" cy="8842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4899909" y="420869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539665" y="3604554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2" name="直接连接符 71"/>
          <p:cNvCxnSpPr>
            <a:stCxn id="73" idx="0"/>
            <a:endCxn id="25" idx="5"/>
          </p:cNvCxnSpPr>
          <p:nvPr/>
        </p:nvCxnSpPr>
        <p:spPr>
          <a:xfrm flipH="1" flipV="1">
            <a:off x="4563868" y="2534191"/>
            <a:ext cx="1311611" cy="161374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/>
          <p:cNvSpPr/>
          <p:nvPr/>
        </p:nvSpPr>
        <p:spPr>
          <a:xfrm>
            <a:off x="5659455" y="4147934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205477" y="3650785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6" name="直接连接符 75"/>
          <p:cNvCxnSpPr>
            <a:stCxn id="77" idx="0"/>
            <a:endCxn id="42" idx="5"/>
          </p:cNvCxnSpPr>
          <p:nvPr/>
        </p:nvCxnSpPr>
        <p:spPr>
          <a:xfrm flipH="1" flipV="1">
            <a:off x="6020896" y="3224297"/>
            <a:ext cx="758236" cy="96796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/>
          <p:cNvSpPr/>
          <p:nvPr/>
        </p:nvSpPr>
        <p:spPr>
          <a:xfrm>
            <a:off x="6563108" y="4192258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83245" y="3730561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0" name="直接连接符 79"/>
          <p:cNvCxnSpPr>
            <a:stCxn id="81" idx="0"/>
            <a:endCxn id="3" idx="2"/>
          </p:cNvCxnSpPr>
          <p:nvPr/>
        </p:nvCxnSpPr>
        <p:spPr>
          <a:xfrm flipH="1" flipV="1">
            <a:off x="4283968" y="1137108"/>
            <a:ext cx="3504867" cy="300360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椭圆 80"/>
          <p:cNvSpPr/>
          <p:nvPr/>
        </p:nvSpPr>
        <p:spPr>
          <a:xfrm>
            <a:off x="7572811" y="4140715"/>
            <a:ext cx="432048" cy="442286"/>
          </a:xfrm>
          <a:prstGeom prst="ellipse">
            <a:avLst/>
          </a:prstGeom>
          <a:solidFill>
            <a:srgbClr val="F2CEE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072459" y="3686692"/>
            <a:ext cx="39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419248" y="4147934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166231" y="411132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825979" y="4139290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577857" y="4080686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491862" y="4148975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504219" y="4104554"/>
            <a:ext cx="5469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21918" y="4724136"/>
            <a:ext cx="87145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         每一分钟</a:t>
            </a:r>
            <a:r>
              <a:rPr lang="zh-CN" altLang="en-US" sz="3200" dirty="0"/>
              <a:t>新接到通知的人数分别是</a:t>
            </a:r>
            <a:r>
              <a:rPr lang="en-US" altLang="zh-CN" sz="3200" dirty="0"/>
              <a:t>1,2,4,8,</a:t>
            </a:r>
            <a:r>
              <a:rPr lang="zh-CN" altLang="en-US" sz="3200" dirty="0"/>
              <a:t>每一个数都是前一个数的</a:t>
            </a:r>
            <a:r>
              <a:rPr lang="en-US" altLang="zh-CN" sz="3200" dirty="0"/>
              <a:t>2</a:t>
            </a:r>
            <a:r>
              <a:rPr lang="zh-CN" altLang="en-US" sz="3200" dirty="0"/>
              <a:t>倍。</a:t>
            </a:r>
          </a:p>
        </p:txBody>
      </p:sp>
      <p:sp>
        <p:nvSpPr>
          <p:cNvPr id="99" name="矩形 98"/>
          <p:cNvSpPr/>
          <p:nvPr/>
        </p:nvSpPr>
        <p:spPr>
          <a:xfrm>
            <a:off x="916863" y="814451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发现</a:t>
            </a:r>
          </a:p>
        </p:txBody>
      </p:sp>
      <p:sp>
        <p:nvSpPr>
          <p:cNvPr id="100" name="矩形 99"/>
          <p:cNvSpPr/>
          <p:nvPr/>
        </p:nvSpPr>
        <p:spPr>
          <a:xfrm>
            <a:off x="322723" y="5699617"/>
            <a:ext cx="79224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分钟共有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1+2+4+8=15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人收到</a:t>
            </a:r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通知</a:t>
            </a:r>
            <a:r>
              <a:rPr lang="zh-CN" altLang="en-US" sz="32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4777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5759</TotalTime>
  <Pages>0</Pages>
  <Words>977</Words>
  <Characters>0</Characters>
  <Application>Microsoft Office PowerPoint</Application>
  <DocSecurity>0</DocSecurity>
  <PresentationFormat>全屏显示(4:3)</PresentationFormat>
  <Lines>0</Lines>
  <Paragraphs>213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人教版数学五年级下册第6单元</dc:title>
  <dc:creator>吉林梓翰教育图书有限公司</dc:creator>
  <cp:lastModifiedBy>lenovop</cp:lastModifiedBy>
  <cp:revision>683</cp:revision>
  <dcterms:created xsi:type="dcterms:W3CDTF">2015-11-21T07:20:00Z</dcterms:created>
  <dcterms:modified xsi:type="dcterms:W3CDTF">2021-11-01T05:46:02Z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