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1"/>
  </p:notesMasterIdLst>
  <p:sldIdLst>
    <p:sldId id="271" r:id="rId3"/>
    <p:sldId id="258" r:id="rId4"/>
    <p:sldId id="327" r:id="rId5"/>
    <p:sldId id="338" r:id="rId6"/>
    <p:sldId id="278" r:id="rId7"/>
    <p:sldId id="337" r:id="rId8"/>
    <p:sldId id="339" r:id="rId9"/>
    <p:sldId id="340" r:id="rId10"/>
    <p:sldId id="341" r:id="rId11"/>
    <p:sldId id="346" r:id="rId12"/>
    <p:sldId id="342" r:id="rId13"/>
    <p:sldId id="347" r:id="rId14"/>
    <p:sldId id="343" r:id="rId15"/>
    <p:sldId id="348" r:id="rId16"/>
    <p:sldId id="344" r:id="rId17"/>
    <p:sldId id="349" r:id="rId18"/>
    <p:sldId id="345" r:id="rId19"/>
    <p:sldId id="272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785800"/>
            <a:ext cx="77153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某小学一至六年级喜欢看科普读物学生的人数如下表。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428728" y="2285998"/>
          <a:ext cx="5423566" cy="853440"/>
        </p:xfrm>
        <a:graphic>
          <a:graphicData uri="http://schemas.openxmlformats.org/drawingml/2006/table">
            <a:tbl>
              <a:tblPr/>
              <a:tblGrid>
                <a:gridCol w="1224676"/>
                <a:gridCol w="699815"/>
                <a:gridCol w="699815"/>
                <a:gridCol w="699815"/>
                <a:gridCol w="699815"/>
                <a:gridCol w="699815"/>
                <a:gridCol w="69981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　级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　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26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32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47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68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83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785800"/>
            <a:ext cx="7715304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根据上表中的数据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制成折线统计图。</a:t>
            </a:r>
          </a:p>
        </p:txBody>
      </p:sp>
      <p:sp>
        <p:nvSpPr>
          <p:cNvPr id="4" name="矩形 3"/>
          <p:cNvSpPr/>
          <p:nvPr/>
        </p:nvSpPr>
        <p:spPr>
          <a:xfrm>
            <a:off x="214282" y="1428742"/>
            <a:ext cx="550072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某小学一至六年级喜欢看科普读物人数统计图</a:t>
            </a:r>
          </a:p>
        </p:txBody>
      </p:sp>
      <p:pic>
        <p:nvPicPr>
          <p:cNvPr id="5" name="rw55q2.jpg" descr="id:2147489944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2976" y="1928808"/>
            <a:ext cx="3103806" cy="254462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43636" y="1500180"/>
            <a:ext cx="26432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如下图所示。</a:t>
            </a:r>
          </a:p>
        </p:txBody>
      </p:sp>
      <p:pic>
        <p:nvPicPr>
          <p:cNvPr id="7" name="rw73.jpg" descr="id:2147510054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2000246"/>
            <a:ext cx="3489132" cy="2462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785800"/>
            <a:ext cx="7715304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喜欢看科普读物学生的人数最多的是哪个年级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最少的是哪个年级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1428728" y="2357436"/>
            <a:ext cx="5857884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喜欢看科普读物学生的人数最多的是六年级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最少的是一年级。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500048"/>
            <a:ext cx="79296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A,B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两市去年上半年降水量情况统计图。</a:t>
            </a:r>
          </a:p>
        </p:txBody>
      </p:sp>
      <p:sp>
        <p:nvSpPr>
          <p:cNvPr id="3" name="矩形 2"/>
          <p:cNvSpPr/>
          <p:nvPr/>
        </p:nvSpPr>
        <p:spPr>
          <a:xfrm>
            <a:off x="571472" y="1214428"/>
            <a:ext cx="41433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哪个月两个城市的降水量最接近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哪个月两个城市的降水量相差最大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4" name="5R48.EPS" descr="id:2147489951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1357304"/>
            <a:ext cx="3783504" cy="276564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1472" y="3112175"/>
            <a:ext cx="407196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月份两个城市的降水量最接近。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月份两个城市的降水量相差最大。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785800"/>
            <a:ext cx="7715304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从图中你还能获得哪些信息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1428728" y="1785932"/>
            <a:ext cx="5857884" cy="1957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月份降水量最少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月份降水量最多。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月份降水量最少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月份降水量最多。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2214560"/>
            <a:ext cx="43624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57224" y="785800"/>
            <a:ext cx="7715304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下面是甲、乙两个炼钢厂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2015~2019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年炼钢情况统计表。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785800"/>
            <a:ext cx="7715304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根据统计表中的数据制成复式折线统计图。</a:t>
            </a:r>
          </a:p>
        </p:txBody>
      </p:sp>
      <p:sp>
        <p:nvSpPr>
          <p:cNvPr id="6" name="矩形 5"/>
          <p:cNvSpPr/>
          <p:nvPr/>
        </p:nvSpPr>
        <p:spPr>
          <a:xfrm>
            <a:off x="642910" y="1428742"/>
            <a:ext cx="314327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如下图所示。</a:t>
            </a:r>
          </a:p>
        </p:txBody>
      </p:sp>
      <p:pic>
        <p:nvPicPr>
          <p:cNvPr id="4" name="5R63.EPS" descr="id:2147510061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3174" y="2428874"/>
            <a:ext cx="3857652" cy="258194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43108" y="2000246"/>
            <a:ext cx="5857884" cy="481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甲、乙两个炼钢厂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2015~2019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年炼钢情况统计图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571486"/>
            <a:ext cx="7715304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从制作的统计图看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两个厂发展状况如何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3" name="矩形 2"/>
          <p:cNvSpPr/>
          <p:nvPr/>
        </p:nvSpPr>
        <p:spPr>
          <a:xfrm>
            <a:off x="1142976" y="1142990"/>
            <a:ext cx="671517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甲厂发展较慢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乙厂发展较快。</a:t>
            </a:r>
          </a:p>
        </p:txBody>
      </p:sp>
      <p:sp>
        <p:nvSpPr>
          <p:cNvPr id="4" name="矩形 3"/>
          <p:cNvSpPr/>
          <p:nvPr/>
        </p:nvSpPr>
        <p:spPr>
          <a:xfrm>
            <a:off x="857224" y="1857370"/>
            <a:ext cx="7715304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(3)2015~2019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甲厂比乙厂的技术员少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把这个情况和炼钢情况对比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你想对甲厂的厂长说些什么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5" name="矩形 4"/>
          <p:cNvSpPr/>
          <p:nvPr/>
        </p:nvSpPr>
        <p:spPr>
          <a:xfrm>
            <a:off x="1142976" y="3643320"/>
            <a:ext cx="6715172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知识才是力量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应该多招聘技术人员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提高员工的素质。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7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折线统计图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1214428"/>
            <a:ext cx="8715436" cy="2547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日常生活或工作中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我们经常需要统计一些数据进行分析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统计图是将数据绘制成条形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用条形的长短区分数据的多少。</a:t>
            </a:r>
          </a:p>
        </p:txBody>
      </p:sp>
      <p:sp>
        <p:nvSpPr>
          <p:cNvPr id="4" name="矩形 3"/>
          <p:cNvSpPr/>
          <p:nvPr/>
        </p:nvSpPr>
        <p:spPr>
          <a:xfrm>
            <a:off x="1014016" y="2303284"/>
            <a:ext cx="12005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条形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1214428"/>
            <a:ext cx="8715436" cy="824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条形统计图能直接看出数据的多少。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5720" y="1071552"/>
            <a:ext cx="87154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        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       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 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-      =           +      =               +        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-      =            -        =             -       =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857356" y="114299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928694" y="115728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571736" y="114299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500430" y="114299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190815" y="108584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43636" y="107155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57158" y="200024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142976" y="201454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2571736" y="200024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3476303" y="200024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5214942" y="200024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6143636" y="200024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57158" y="285750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142976" y="285750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2571736" y="285750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3500430" y="285750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6072198" y="285750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5214942" y="285750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4429124" y="114299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7072330" y="107155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2000232" y="200024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4429124" y="200024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7286644" y="200024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2080881" y="285750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4572000" y="285750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7152979" y="285750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1472" y="1251416"/>
            <a:ext cx="80010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折线统计图不仅能清楚地反映出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而且能清晰地反映出数量的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变化情况。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要统计某病人一天的体温变化情况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应选用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统计图。</a:t>
            </a:r>
          </a:p>
        </p:txBody>
      </p:sp>
      <p:sp>
        <p:nvSpPr>
          <p:cNvPr id="8" name="矩形 7"/>
          <p:cNvSpPr/>
          <p:nvPr/>
        </p:nvSpPr>
        <p:spPr>
          <a:xfrm>
            <a:off x="6286512" y="1322854"/>
            <a:ext cx="17145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</a:p>
        </p:txBody>
      </p:sp>
      <p:sp>
        <p:nvSpPr>
          <p:cNvPr id="11" name="矩形 10"/>
          <p:cNvSpPr/>
          <p:nvPr/>
        </p:nvSpPr>
        <p:spPr>
          <a:xfrm>
            <a:off x="1357290" y="465598"/>
            <a:ext cx="27146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</p:txBody>
      </p:sp>
      <p:sp>
        <p:nvSpPr>
          <p:cNvPr id="12" name="矩形 11"/>
          <p:cNvSpPr/>
          <p:nvPr/>
        </p:nvSpPr>
        <p:spPr>
          <a:xfrm>
            <a:off x="5286380" y="2037234"/>
            <a:ext cx="13573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增减</a:t>
            </a:r>
          </a:p>
        </p:txBody>
      </p:sp>
      <p:sp>
        <p:nvSpPr>
          <p:cNvPr id="14" name="矩形 13"/>
          <p:cNvSpPr/>
          <p:nvPr/>
        </p:nvSpPr>
        <p:spPr>
          <a:xfrm>
            <a:off x="1000100" y="3323118"/>
            <a:ext cx="20717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折线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857238"/>
            <a:ext cx="80010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下图是某地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年月平均气温变化情况统计图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仔细观察后填空。</a:t>
            </a:r>
          </a:p>
        </p:txBody>
      </p:sp>
      <p:pic>
        <p:nvPicPr>
          <p:cNvPr id="9" name="rw55q.jpg" descr="id:2147489922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7712" y="2571750"/>
            <a:ext cx="4356122" cy="235709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214678" y="1928808"/>
            <a:ext cx="514353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某地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年月平均气温变化情况统计图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1000114"/>
            <a:ext cx="8001056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月份平均气温最高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月份平均气温最低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月份开始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较前一个月气温逐月上升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月份开始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较前一个月气温逐月下降。</a:t>
            </a:r>
          </a:p>
        </p:txBody>
      </p:sp>
      <p:sp>
        <p:nvSpPr>
          <p:cNvPr id="3" name="矩形 2"/>
          <p:cNvSpPr/>
          <p:nvPr/>
        </p:nvSpPr>
        <p:spPr>
          <a:xfrm>
            <a:off x="1928794" y="1142990"/>
            <a:ext cx="714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</a:p>
        </p:txBody>
      </p:sp>
      <p:sp>
        <p:nvSpPr>
          <p:cNvPr id="4" name="矩形 3"/>
          <p:cNvSpPr/>
          <p:nvPr/>
        </p:nvSpPr>
        <p:spPr>
          <a:xfrm>
            <a:off x="6072198" y="1119836"/>
            <a:ext cx="10715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32.5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28794" y="1714494"/>
            <a:ext cx="714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</a:p>
        </p:txBody>
      </p:sp>
      <p:sp>
        <p:nvSpPr>
          <p:cNvPr id="6" name="矩形 5"/>
          <p:cNvSpPr/>
          <p:nvPr/>
        </p:nvSpPr>
        <p:spPr>
          <a:xfrm>
            <a:off x="6286512" y="1762778"/>
            <a:ext cx="10715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43042" y="2405720"/>
            <a:ext cx="714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</a:p>
        </p:txBody>
      </p:sp>
      <p:sp>
        <p:nvSpPr>
          <p:cNvPr id="8" name="矩形 7"/>
          <p:cNvSpPr/>
          <p:nvPr/>
        </p:nvSpPr>
        <p:spPr>
          <a:xfrm>
            <a:off x="785786" y="3048662"/>
            <a:ext cx="714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000114"/>
            <a:ext cx="42862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是两个工厂产值的变化情况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由这幅图提供的信息可以知道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,2014~2015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厂的产值下降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;2019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年乙厂产值达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;2019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年甲厂产值达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</a:p>
        </p:txBody>
      </p:sp>
      <p:sp>
        <p:nvSpPr>
          <p:cNvPr id="3" name="矩形 2"/>
          <p:cNvSpPr/>
          <p:nvPr/>
        </p:nvSpPr>
        <p:spPr>
          <a:xfrm>
            <a:off x="3214678" y="2214560"/>
            <a:ext cx="714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</a:t>
            </a:r>
          </a:p>
        </p:txBody>
      </p:sp>
      <p:sp>
        <p:nvSpPr>
          <p:cNvPr id="4" name="矩形 3"/>
          <p:cNvSpPr/>
          <p:nvPr/>
        </p:nvSpPr>
        <p:spPr>
          <a:xfrm>
            <a:off x="785786" y="3214692"/>
            <a:ext cx="12144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2976" y="3786196"/>
            <a:ext cx="12144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C146.EPS" descr="id:2147489929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1571618"/>
            <a:ext cx="3942188" cy="23103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736</Words>
  <Application>Microsoft Office PowerPoint</Application>
  <PresentationFormat>全屏显示(16:9)</PresentationFormat>
  <Paragraphs>126</Paragraphs>
  <Slides>18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301</cp:revision>
  <dcterms:created xsi:type="dcterms:W3CDTF">2018-12-06T02:32:00Z</dcterms:created>
  <dcterms:modified xsi:type="dcterms:W3CDTF">2020-11-15T12:47:02Z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