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74" r:id="rId2"/>
    <p:sldId id="484" r:id="rId3"/>
    <p:sldId id="479" r:id="rId4"/>
    <p:sldId id="480" r:id="rId5"/>
    <p:sldId id="485" r:id="rId6"/>
    <p:sldId id="488" r:id="rId7"/>
    <p:sldId id="486" r:id="rId8"/>
    <p:sldId id="487" r:id="rId9"/>
    <p:sldId id="494" r:id="rId10"/>
    <p:sldId id="478" r:id="rId11"/>
    <p:sldId id="489" r:id="rId12"/>
    <p:sldId id="490" r:id="rId13"/>
    <p:sldId id="491" r:id="rId14"/>
    <p:sldId id="492" r:id="rId15"/>
    <p:sldId id="495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505" r:id="rId26"/>
    <p:sldId id="506" r:id="rId27"/>
    <p:sldId id="507" r:id="rId28"/>
    <p:sldId id="508" r:id="rId29"/>
    <p:sldId id="509" r:id="rId30"/>
    <p:sldId id="510" r:id="rId31"/>
    <p:sldId id="511" r:id="rId32"/>
    <p:sldId id="512" r:id="rId33"/>
    <p:sldId id="513" r:id="rId34"/>
    <p:sldId id="514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4"/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身高统计图</a:t>
            </a:r>
            <a:endParaRPr lang="en-US" altLang="zh-CN" dirty="0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</c:v>
                </c:pt>
                <c:pt idx="1">
                  <c:v>85</c:v>
                </c:pt>
                <c:pt idx="2">
                  <c:v>91</c:v>
                </c:pt>
                <c:pt idx="3">
                  <c:v>100</c:v>
                </c:pt>
                <c:pt idx="4">
                  <c:v>110</c:v>
                </c:pt>
                <c:pt idx="5">
                  <c:v>117</c:v>
                </c:pt>
                <c:pt idx="6">
                  <c:v>121</c:v>
                </c:pt>
                <c:pt idx="7">
                  <c:v>130</c:v>
                </c:pt>
                <c:pt idx="8">
                  <c:v>136</c:v>
                </c:pt>
                <c:pt idx="9">
                  <c:v>142</c:v>
                </c:pt>
              </c:numCache>
            </c:numRef>
          </c:val>
        </c:ser>
        <c:dLbls/>
        <c:marker val="1"/>
        <c:axId val="63415040"/>
        <c:axId val="63416576"/>
      </c:lineChart>
      <c:catAx>
        <c:axId val="63415040"/>
        <c:scaling>
          <c:orientation val="minMax"/>
        </c:scaling>
        <c:axPos val="b"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416576"/>
        <c:crosses val="autoZero"/>
        <c:auto val="1"/>
        <c:lblAlgn val="ctr"/>
        <c:lblOffset val="100"/>
      </c:catAx>
      <c:valAx>
        <c:axId val="63416576"/>
        <c:scaling>
          <c:orientation val="minMax"/>
        </c:scaling>
        <c:axPos val="l"/>
        <c:majorGridlines/>
        <c:numFmt formatCode="#,##0;[Red]\-#,##0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415040"/>
        <c:crosses val="autoZero"/>
        <c:crossBetween val="midCat"/>
      </c:valAx>
    </c:plotArea>
    <c:plotVisOnly val="1"/>
    <c:dispBlanksAs val="gap"/>
  </c:chart>
  <c:txPr>
    <a:bodyPr/>
    <a:lstStyle/>
    <a:p>
      <a:pPr>
        <a:defRPr lang="zh-CN"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20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  <c:pt idx="5">
                  <c:v>六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22</c:v>
                </c:pt>
                <c:pt idx="2">
                  <c:v>29</c:v>
                </c:pt>
                <c:pt idx="3">
                  <c:v>37</c:v>
                </c:pt>
                <c:pt idx="4">
                  <c:v>45</c:v>
                </c:pt>
                <c:pt idx="5">
                  <c:v>51</c:v>
                </c:pt>
              </c:numCache>
            </c:numRef>
          </c:val>
        </c:ser>
        <c:dLbls/>
        <c:marker val="1"/>
        <c:axId val="192386944"/>
        <c:axId val="192388480"/>
      </c:lineChart>
      <c:catAx>
        <c:axId val="192386944"/>
        <c:scaling>
          <c:orientation val="minMax"/>
        </c:scaling>
        <c:axPos val="b"/>
        <c:numFmt formatCode="General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388480"/>
        <c:crosses val="autoZero"/>
        <c:auto val="1"/>
        <c:lblAlgn val="ctr"/>
        <c:lblOffset val="100"/>
      </c:catAx>
      <c:valAx>
        <c:axId val="192388480"/>
        <c:scaling>
          <c:orientation val="minMax"/>
        </c:scaling>
        <c:axPos val="l"/>
        <c:majorGridlines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386944"/>
        <c:crosses val="autoZero"/>
        <c:crossBetween val="midCat"/>
      </c:valAx>
    </c:plotArea>
    <c:plotVisOnly val="1"/>
    <c:dispBlanksAs val="gap"/>
  </c:chart>
  <c:txPr>
    <a:bodyPr/>
    <a:lstStyle/>
    <a:p>
      <a:pPr>
        <a:defRPr lang="zh-CN"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C3C417B-64CB-43A9-ADE1-B0F08D92E45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2.wav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5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2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7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折线统计图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0089" y="3318083"/>
            <a:ext cx="5448929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单式折线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统计图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9552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904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5327" y="604148"/>
            <a:ext cx="7625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折线统计图</a:t>
            </a:r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应该注意些什么呢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1124744"/>
            <a:ext cx="86058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横轴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上一般用于标明时间的前后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每个时间段都要平均分。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2132856"/>
            <a:ext cx="8735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纵轴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上需要标明数据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单位长度表示的数据大小要一致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一般最高数据比统计到的最高数据稍高一些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和条形统计图相同</a:t>
            </a:r>
            <a:r>
              <a:rPr lang="en-US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698" y="3693441"/>
            <a:ext cx="8591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描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点、连线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要看清横轴、纵轴进行描点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当纵轴上的数据没有直接对应时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要在纵轴上平分后再点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在点与点之间连线时不能漏掉或连错。</a:t>
            </a:r>
          </a:p>
        </p:txBody>
      </p:sp>
      <p:sp>
        <p:nvSpPr>
          <p:cNvPr id="9" name="矩形 8"/>
          <p:cNvSpPr/>
          <p:nvPr/>
        </p:nvSpPr>
        <p:spPr>
          <a:xfrm>
            <a:off x="92698" y="5229200"/>
            <a:ext cx="8879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标注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数据时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要在所描的点的上边或下边写上数据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不要写在折线上。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640" y="692696"/>
            <a:ext cx="675056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比较条形统计图和折线统计图的异同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928662" y="1214422"/>
            <a:ext cx="72742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条形统计图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可以看出</a:t>
            </a:r>
            <a:r>
              <a:rPr lang="zh-CN" altLang="en-US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数据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数量的</a:t>
            </a:r>
            <a:r>
              <a:rPr lang="zh-CN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多少</a:t>
            </a:r>
            <a:r>
              <a:rPr lang="zh-CN" altLang="en-US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967" y="1923031"/>
            <a:ext cx="80344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折线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统计图的特点是既可以反映数据的多少</a:t>
            </a:r>
            <a:r>
              <a:rPr lang="en-US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又能反映数据的增减变化。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108281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让你预测一下</a:t>
            </a:r>
            <a:r>
              <a:rPr lang="en-US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年的参赛队伍会是多少</a:t>
            </a:r>
            <a:r>
              <a:rPr lang="en-US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你有什么感想</a:t>
            </a:r>
            <a:r>
              <a:rPr lang="en-US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4365104"/>
            <a:ext cx="72742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2017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年的参赛队伍会</a:t>
            </a:r>
            <a:r>
              <a:rPr lang="zh-CN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更多</a:t>
            </a:r>
            <a:r>
              <a:rPr lang="zh-CN" altLang="en-US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3192" y="5026823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折线</a:t>
            </a:r>
            <a:r>
              <a:rPr lang="zh-CN" altLang="zh-CN" sz="3200" dirty="0">
                <a:solidFill>
                  <a:srgbClr val="C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统计图能让我们更好地预测将来的变化情况。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3667" y="1629876"/>
            <a:ext cx="6192687" cy="3200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11" y="4936564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我国农村居民年人均纯收入呈现什么变化趋势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4267" y="5589240"/>
            <a:ext cx="1826141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上升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趋势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3667" y="1556792"/>
            <a:ext cx="6192687" cy="32006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5994" y="4830149"/>
            <a:ext cx="73109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你还能提出什么数学问题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1534" y="5426060"/>
            <a:ext cx="677621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例：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年人均纯收入是多少。</a:t>
            </a:r>
            <a:endParaRPr lang="zh-CN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3667" y="1556792"/>
            <a:ext cx="6192687" cy="32006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596" y="4857760"/>
            <a:ext cx="82815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约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7500,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因为年人均纯收入呈现逐渐上升的趋势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所以会比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2011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年的多。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8" name="组合 9"/>
          <p:cNvGrpSpPr/>
          <p:nvPr/>
        </p:nvGrpSpPr>
        <p:grpSpPr>
          <a:xfrm>
            <a:off x="5939527" y="5877272"/>
            <a:ext cx="1656809" cy="877791"/>
            <a:chOff x="5939527" y="5733256"/>
            <a:chExt cx="1656809" cy="877791"/>
          </a:xfrm>
        </p:grpSpPr>
        <p:pic>
          <p:nvPicPr>
            <p:cNvPr id="9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21705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970" y="1271662"/>
            <a:ext cx="90430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妈妈记录了陈东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0-10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岁的身高，根据下表中的数据绘制折线统计图。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264" y="3999808"/>
          <a:ext cx="9048804" cy="10569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</a:tblGrid>
              <a:tr h="52847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2847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-54261" y="400506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年龄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7" y="4510861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身高</a:t>
            </a:r>
            <a:r>
              <a:rPr lang="en-US" altLang="zh-CN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</a:p>
          <a:p>
            <a:r>
              <a:rPr lang="en-US" altLang="zh-CN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3851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1745939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505011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3258107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4017179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770275" y="400506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490355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6282443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7041515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7794611" y="399635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8442683" y="399635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856460" y="449169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1648548" y="449169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74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2394011" y="449169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85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3160716" y="449169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93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3816422" y="449169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101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4554251" y="450040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108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5328590" y="449169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115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6066419" y="450040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120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6823009" y="449169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130</a:t>
            </a:r>
            <a:endParaRPr lang="zh-CN" altLang="en-US" sz="3200" dirty="0"/>
          </a:p>
        </p:txBody>
      </p:sp>
      <p:sp>
        <p:nvSpPr>
          <p:cNvPr id="34" name="矩形 33"/>
          <p:cNvSpPr/>
          <p:nvPr/>
        </p:nvSpPr>
        <p:spPr>
          <a:xfrm>
            <a:off x="7560838" y="450040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135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8298667" y="45091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141</a:t>
            </a:r>
            <a:endParaRPr lang="zh-CN" altLang="en-US" sz="3200" dirty="0"/>
          </a:p>
        </p:txBody>
      </p:sp>
      <p:grpSp>
        <p:nvGrpSpPr>
          <p:cNvPr id="3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3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21705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1116033"/>
            <a:ext cx="5301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陈东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—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岁身高情况统计图</a:t>
            </a:r>
          </a:p>
        </p:txBody>
      </p:sp>
      <p:pic>
        <p:nvPicPr>
          <p:cNvPr id="36" name="rw95.jpg" descr="id:21475120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700808"/>
            <a:ext cx="8447281" cy="33843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7375" y="5730354"/>
            <a:ext cx="6507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0—1</a:t>
            </a:r>
            <a:r>
              <a:rPr lang="zh-CN" altLang="en-US" sz="3200" dirty="0">
                <a:latin typeface="+mn-ea"/>
                <a:ea typeface="+mn-ea"/>
              </a:rPr>
              <a:t>岁时长得最快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长了</a:t>
            </a:r>
            <a:r>
              <a:rPr lang="en-US" altLang="zh-CN" sz="3200" dirty="0">
                <a:latin typeface="+mn-ea"/>
                <a:ea typeface="+mn-ea"/>
              </a:rPr>
              <a:t>24</a:t>
            </a:r>
            <a:r>
              <a:rPr lang="zh-CN" altLang="en-US" sz="3200" dirty="0">
                <a:latin typeface="+mn-ea"/>
                <a:ea typeface="+mn-ea"/>
              </a:rPr>
              <a:t>厘米。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48" y="5013176"/>
            <a:ext cx="9043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陈东哪一年长得最快？长了多少厘米？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21705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1127646"/>
            <a:ext cx="87922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收集、整理你自己的身高数据，利用方格纸绘制折线统计图，说一说你发现了什么。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56574" y="2204864"/>
          <a:ext cx="7488832" cy="3556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矩形 11"/>
          <p:cNvSpPr/>
          <p:nvPr/>
        </p:nvSpPr>
        <p:spPr>
          <a:xfrm>
            <a:off x="35496" y="2204864"/>
            <a:ext cx="1822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身高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58342" y="5229200"/>
            <a:ext cx="1822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年龄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96" y="5661248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我发现自己一直在平稳地长高。</a:t>
            </a:r>
            <a:endParaRPr lang="zh-CN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2" grpId="0"/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4" y="1041843"/>
            <a:ext cx="9005075" cy="28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折线统计图不仅能够看出数量多少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而且能够更清楚地看出数量的增减变化情况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还能预测以后事情的发展</a:t>
            </a:r>
            <a:r>
              <a:rPr lang="zh-CN" altLang="en-US" sz="4000" dirty="0" smtClean="0">
                <a:solidFill>
                  <a:srgbClr val="000000"/>
                </a:solidFill>
              </a:rPr>
              <a:t>情况。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8925" y="3971422"/>
            <a:ext cx="8748017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画图的时候要注意描点、连线、标注数据。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596493" y="692696"/>
            <a:ext cx="5254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你们都知道哪些科技比赛？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</a:t>
            </a:r>
          </a:p>
        </p:txBody>
      </p:sp>
      <p:sp>
        <p:nvSpPr>
          <p:cNvPr id="6" name="矩形 5"/>
          <p:cNvSpPr/>
          <p:nvPr/>
        </p:nvSpPr>
        <p:spPr>
          <a:xfrm>
            <a:off x="551964" y="1192331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你们知道机器人大赛吗？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4062"/>
            <a:ext cx="3419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5935" y="1760572"/>
            <a:ext cx="48591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青少年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机器人活动，是一项综合多种学科知识和技能的青少年科技活动，孩子们通过计算机编程，工程设计，动手制作与技术构建，结合孩子们的日常观察、积累，去寻求自己最完美的解决方案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发展自己的创造力。</a:t>
            </a:r>
          </a:p>
        </p:txBody>
      </p:sp>
      <p:sp>
        <p:nvSpPr>
          <p:cNvPr id="4" name="矩形 3"/>
          <p:cNvSpPr/>
          <p:nvPr/>
        </p:nvSpPr>
        <p:spPr>
          <a:xfrm>
            <a:off x="251520" y="5598812"/>
            <a:ext cx="3791423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 dirty="0"/>
              <a:t>中国青少年机器人竞赛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-11432" y="908720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74" y="1412776"/>
            <a:ext cx="90430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某小学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一至六年级喜欢看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科普读物的学生人数如下表。根据表中的数据，制成折线统计图。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75940" y="2636912"/>
          <a:ext cx="8472527" cy="17281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0361"/>
                <a:gridCol w="1210361"/>
                <a:gridCol w="1210361"/>
                <a:gridCol w="1210361"/>
                <a:gridCol w="1210361"/>
                <a:gridCol w="1210361"/>
                <a:gridCol w="1210361"/>
              </a:tblGrid>
              <a:tr h="8640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95039" y="27809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年级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1661" y="362760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039" y="36363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5122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一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67250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二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91386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三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6096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</a:rPr>
              <a:t>四</a:t>
            </a:r>
          </a:p>
        </p:txBody>
      </p:sp>
      <p:sp>
        <p:nvSpPr>
          <p:cNvPr id="22" name="矩形 21"/>
          <p:cNvSpPr/>
          <p:nvPr/>
        </p:nvSpPr>
        <p:spPr>
          <a:xfrm>
            <a:off x="6588224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五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12360" y="2780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六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62441" y="364502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09933" y="361889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0713" y="363631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88224" y="361889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58985" y="363631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642918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1439272"/>
            <a:ext cx="8106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××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小学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一至六年级喜欢看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科普读物人数统计图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" name="rw96.jpg" descr="id:214751197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9565" y="2060848"/>
            <a:ext cx="6404763" cy="403244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571480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36512" y="1476073"/>
            <a:ext cx="9043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四年级喜欢看科普读物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的人数是多少？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534" y="2492896"/>
            <a:ext cx="91505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）李阳所在年级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喜欢看科普读物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的人数排第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位，李阳是哪个年级的？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7864" y="366877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+mn-ea"/>
                <a:ea typeface="+mn-ea"/>
              </a:rPr>
              <a:t>五</a:t>
            </a:r>
            <a:r>
              <a:rPr lang="zh-CN" altLang="zh-CN" sz="3200" dirty="0">
                <a:latin typeface="+mn-ea"/>
                <a:ea typeface="+mn-ea"/>
              </a:rPr>
              <a:t>年级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2295" y="1916832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47</a:t>
            </a:r>
            <a:r>
              <a:rPr lang="zh-CN" altLang="en-US" sz="3200" dirty="0" smtClean="0">
                <a:latin typeface="+mn-ea"/>
                <a:ea typeface="+mn-ea"/>
              </a:rPr>
              <a:t>人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42030" y="4308139"/>
            <a:ext cx="91505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）你还能提出什么数学问题？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568" y="4892914"/>
            <a:ext cx="821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例：六</a:t>
            </a:r>
            <a:r>
              <a:rPr lang="zh-CN" altLang="en-US" sz="3200" dirty="0">
                <a:latin typeface="+mn-ea"/>
                <a:ea typeface="+mn-ea"/>
              </a:rPr>
              <a:t>年级喜欢看科普读物的人数是多少？ </a:t>
            </a:r>
          </a:p>
        </p:txBody>
      </p:sp>
      <p:sp>
        <p:nvSpPr>
          <p:cNvPr id="14" name="矩形 13"/>
          <p:cNvSpPr/>
          <p:nvPr/>
        </p:nvSpPr>
        <p:spPr>
          <a:xfrm>
            <a:off x="3490739" y="5508521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83</a:t>
            </a:r>
            <a:r>
              <a:rPr lang="zh-CN" altLang="en-US" sz="3200" dirty="0" smtClean="0">
                <a:latin typeface="+mn-ea"/>
                <a:ea typeface="+mn-ea"/>
              </a:rPr>
              <a:t>人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14348" y="571480"/>
            <a:ext cx="5961888" cy="654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200" dirty="0"/>
              <a:t>教材第</a:t>
            </a:r>
            <a:r>
              <a:rPr lang="en-US" altLang="zh-CN" sz="3200" dirty="0"/>
              <a:t>108</a:t>
            </a:r>
            <a:r>
              <a:rPr lang="zh-CN" altLang="zh-CN" sz="3200" dirty="0"/>
              <a:t>页练习二十六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1357298"/>
            <a:ext cx="93310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下面是我国农村居民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2005-2011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年年人均纯收入情况统计图。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95194"/>
            <a:ext cx="8784976" cy="335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1472" y="642918"/>
            <a:ext cx="65902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108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36512" y="1476073"/>
            <a:ext cx="9043030" cy="141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）我国农村居民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年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人均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纯收入呈现什么变化趋势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？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365" y="2837931"/>
            <a:ext cx="8711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n-ea"/>
                <a:ea typeface="+mn-ea"/>
              </a:rPr>
              <a:t>我国农村居民人均纯收入呈现逐年上升的趋势。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1432" y="4133726"/>
            <a:ext cx="9150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）你还能提出什么数学问题？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18" y="4780057"/>
            <a:ext cx="89899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2010</a:t>
            </a:r>
            <a:r>
              <a:rPr lang="zh-CN" altLang="en-US" sz="3600" dirty="0" smtClean="0">
                <a:latin typeface="+mn-ea"/>
                <a:ea typeface="+mn-ea"/>
              </a:rPr>
              <a:t>年我国</a:t>
            </a:r>
            <a:r>
              <a:rPr lang="zh-CN" altLang="en-US" sz="3600" dirty="0">
                <a:latin typeface="+mn-ea"/>
                <a:ea typeface="+mn-ea"/>
              </a:rPr>
              <a:t>农村居民人均</a:t>
            </a:r>
            <a:r>
              <a:rPr lang="zh-CN" altLang="en-US" sz="3600" dirty="0" smtClean="0">
                <a:latin typeface="+mn-ea"/>
                <a:ea typeface="+mn-ea"/>
              </a:rPr>
              <a:t>纯收入是多少元？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5289" y="5590981"/>
            <a:ext cx="1577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5919</a:t>
            </a:r>
            <a:r>
              <a:rPr lang="zh-CN" altLang="en-US" sz="3600" dirty="0" smtClean="0">
                <a:latin typeface="+mn-ea"/>
                <a:ea typeface="+mn-ea"/>
              </a:rPr>
              <a:t>元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428604"/>
            <a:ext cx="66800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/>
              <a:t>教材第</a:t>
            </a:r>
            <a:r>
              <a:rPr lang="en-US" altLang="zh-CN" sz="3600" dirty="0"/>
              <a:t>108</a:t>
            </a:r>
            <a:r>
              <a:rPr lang="zh-CN" altLang="zh-CN" sz="3600" dirty="0"/>
              <a:t>页练习二十六</a:t>
            </a:r>
            <a:r>
              <a:rPr lang="zh-CN" altLang="zh-CN" sz="3600" dirty="0" smtClean="0"/>
              <a:t>第</a:t>
            </a:r>
            <a:r>
              <a:rPr lang="en-US" altLang="zh-CN" sz="3600" dirty="0" smtClean="0"/>
              <a:t>3</a:t>
            </a:r>
            <a:r>
              <a:rPr lang="zh-CN" altLang="zh-CN" sz="3600" dirty="0"/>
              <a:t>题。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14282" y="1428736"/>
            <a:ext cx="86829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调查学校一至六年级学生近视的情况，完成下面的统计表，并在方格纸上绘制折线统计图。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5940" y="4293096"/>
          <a:ext cx="8472527" cy="17281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0361"/>
                <a:gridCol w="1210361"/>
                <a:gridCol w="1210361"/>
                <a:gridCol w="1210361"/>
                <a:gridCol w="1210361"/>
                <a:gridCol w="1210361"/>
                <a:gridCol w="1210361"/>
              </a:tblGrid>
              <a:tr h="8640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95039" y="443711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年级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1661" y="528378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</a:rPr>
              <a:t>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039" y="52924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15122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一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7250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二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91386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三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36096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</a:rPr>
              <a:t>四</a:t>
            </a:r>
          </a:p>
        </p:txBody>
      </p:sp>
      <p:sp>
        <p:nvSpPr>
          <p:cNvPr id="21" name="矩形 20"/>
          <p:cNvSpPr/>
          <p:nvPr/>
        </p:nvSpPr>
        <p:spPr>
          <a:xfrm>
            <a:off x="6588224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五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12360" y="44371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六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87824" y="53012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58585" y="53012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29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82721" y="53012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34849" y="53012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58985" y="53012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4" grpId="0"/>
      <p:bldP spid="25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785786" y="642918"/>
            <a:ext cx="5961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108</a:t>
            </a:r>
            <a:r>
              <a:rPr lang="zh-CN" altLang="zh-CN" sz="3200" dirty="0"/>
              <a:t>页练习二十六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zh-CN" sz="3200" dirty="0"/>
              <a:t>题。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99592" y="1412776"/>
            <a:ext cx="7890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学校一至六年级学生近视情况统计图。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1427807" y="2348880"/>
          <a:ext cx="6096000" cy="3866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/>
          <p:cNvSpPr/>
          <p:nvPr/>
        </p:nvSpPr>
        <p:spPr>
          <a:xfrm>
            <a:off x="1309670" y="1897668"/>
            <a:ext cx="1030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人数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52320" y="5714092"/>
            <a:ext cx="1030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年级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-36512" y="764704"/>
            <a:ext cx="77966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600" b="1" dirty="0" smtClean="0">
                <a:solidFill>
                  <a:srgbClr val="FF3399"/>
                </a:solidFill>
              </a:rPr>
              <a:t>（</a:t>
            </a:r>
            <a:r>
              <a:rPr lang="zh-CN" altLang="en-US" sz="3600" dirty="0">
                <a:solidFill>
                  <a:srgbClr val="FF3399"/>
                </a:solidFill>
              </a:rPr>
              <a:t>基础</a:t>
            </a:r>
            <a:r>
              <a:rPr lang="zh-CN" altLang="en-US" sz="3600" b="1" dirty="0" smtClean="0">
                <a:solidFill>
                  <a:srgbClr val="FF3399"/>
                </a:solidFill>
              </a:rPr>
              <a:t>题）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53192" y="1571308"/>
            <a:ext cx="9089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（1）折线统计图不仅能清楚地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反映出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）的多少，而且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能清晰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地反映出数量的（     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）变化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情况。</a:t>
            </a:r>
          </a:p>
        </p:txBody>
      </p:sp>
      <p:sp>
        <p:nvSpPr>
          <p:cNvPr id="3" name="矩形 2"/>
          <p:cNvSpPr/>
          <p:nvPr/>
        </p:nvSpPr>
        <p:spPr>
          <a:xfrm>
            <a:off x="35496" y="4324796"/>
            <a:ext cx="8496944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（2）要统计某病人一天的体温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变化情况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，就选用（      ）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统计图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11560" y="2337383"/>
            <a:ext cx="111120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latin typeface="+mn-ea"/>
                <a:ea typeface="+mn-ea"/>
              </a:rPr>
              <a:t>数量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75656" y="3182086"/>
            <a:ext cx="111120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latin typeface="+mn-ea"/>
                <a:ea typeface="+mn-ea"/>
              </a:rPr>
              <a:t>增减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2108349" y="5220287"/>
            <a:ext cx="111120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latin typeface="+mn-ea"/>
                <a:ea typeface="+mn-ea"/>
              </a:rPr>
              <a:t>折线</a:t>
            </a: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81228" y="6143569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 autoUpdateAnimBg="0"/>
      <p:bldP spid="30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0" name="Picture 20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8438" y="0"/>
            <a:ext cx="1325562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20668" y="766316"/>
            <a:ext cx="779777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b="1" dirty="0" smtClean="0">
                <a:solidFill>
                  <a:srgbClr val="FF3399"/>
                </a:solidFill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下图是某村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2005—2009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年人均收入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统计图。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1640" y="1908121"/>
            <a:ext cx="64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某村</a:t>
            </a:r>
            <a:r>
              <a:rPr lang="en-US" altLang="zh-CN" sz="3200" dirty="0" smtClean="0"/>
              <a:t>2005</a:t>
            </a:r>
            <a:r>
              <a:rPr lang="en-US" altLang="zh-CN" sz="3200" i="1" dirty="0" smtClean="0"/>
              <a:t>—</a:t>
            </a:r>
            <a:r>
              <a:rPr lang="en-US" altLang="zh-CN" sz="3200" dirty="0" smtClean="0"/>
              <a:t>2009</a:t>
            </a:r>
            <a:r>
              <a:rPr lang="zh-CN" altLang="zh-CN" sz="3200" dirty="0"/>
              <a:t>年人均收入统计图</a:t>
            </a:r>
          </a:p>
        </p:txBody>
      </p:sp>
      <p:pic>
        <p:nvPicPr>
          <p:cNvPr id="12" name="rw55q1.jpg" descr="id:21475119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499" y="2613347"/>
            <a:ext cx="7832917" cy="34799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u7jx01_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683148"/>
            <a:ext cx="4681538" cy="35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u7jx01_2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5020" y="697795"/>
            <a:ext cx="4321175" cy="324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611560" y="3939470"/>
            <a:ext cx="81369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    如果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想了解近几年机器人大赛参赛队伍的情况，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可以怎样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做？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48273" y="5518973"/>
            <a:ext cx="1111202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调查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6056" y="5518973"/>
            <a:ext cx="1111202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统计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107932" y="1412776"/>
            <a:ext cx="11520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这种统计图叫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统计图。</a:t>
            </a:r>
          </a:p>
        </p:txBody>
      </p:sp>
      <p:sp>
        <p:nvSpPr>
          <p:cNvPr id="5" name="矩形 4"/>
          <p:cNvSpPr/>
          <p:nvPr/>
        </p:nvSpPr>
        <p:spPr>
          <a:xfrm>
            <a:off x="-86585" y="2340169"/>
            <a:ext cx="10059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横轴表示的是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纵轴表示的是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-88014" y="3276273"/>
            <a:ext cx="99802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纵轴一格表示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元。</a:t>
            </a:r>
          </a:p>
        </p:txBody>
      </p:sp>
      <p:sp>
        <p:nvSpPr>
          <p:cNvPr id="7" name="矩形 6"/>
          <p:cNvSpPr/>
          <p:nvPr/>
        </p:nvSpPr>
        <p:spPr>
          <a:xfrm>
            <a:off x="-86585" y="4149080"/>
            <a:ext cx="85476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年的人均收入最少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,(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年的人均收入最多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相差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元。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178609" y="1409662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+mj-ea"/>
                <a:ea typeface="+mj-ea"/>
              </a:rPr>
              <a:t>折线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178609" y="2340979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+mj-ea"/>
                <a:ea typeface="+mj-ea"/>
              </a:rPr>
              <a:t>年份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078120" y="2348880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+mj-ea"/>
                <a:ea typeface="+mj-ea"/>
              </a:rPr>
              <a:t>人均收入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281733" y="3265790"/>
            <a:ext cx="8098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300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900181" y="4149080"/>
            <a:ext cx="101181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2005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059893" y="4147150"/>
            <a:ext cx="101181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2009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3865551" y="4887743"/>
            <a:ext cx="80502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900</a:t>
            </a:r>
          </a:p>
        </p:txBody>
      </p:sp>
      <p:grpSp>
        <p:nvGrpSpPr>
          <p:cNvPr id="23" name="Group 8"/>
          <p:cNvGrpSpPr/>
          <p:nvPr/>
        </p:nvGrpSpPr>
        <p:grpSpPr bwMode="auto">
          <a:xfrm>
            <a:off x="5581228" y="6143569"/>
            <a:ext cx="1943100" cy="525791"/>
            <a:chOff x="1474" y="3702"/>
            <a:chExt cx="952" cy="499"/>
          </a:xfrm>
        </p:grpSpPr>
        <p:sp>
          <p:nvSpPr>
            <p:cNvPr id="28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1834" y="565658"/>
            <a:ext cx="7672437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宋体" panose="02010600030101010101" pitchFamily="2" charset="-122"/>
              </a:rPr>
              <a:t>重点</a:t>
            </a:r>
            <a:r>
              <a:rPr lang="zh-CN" altLang="en-US" sz="3200" b="1" dirty="0" smtClean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某小学一至六年级喜欢看科普读物的学生人数如下表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75940" y="3068960"/>
          <a:ext cx="8472527" cy="17281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0361"/>
                <a:gridCol w="1210361"/>
                <a:gridCol w="1210361"/>
                <a:gridCol w="1210361"/>
                <a:gridCol w="1210361"/>
                <a:gridCol w="1210361"/>
                <a:gridCol w="1210361"/>
              </a:tblGrid>
              <a:tr h="8640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95039" y="321297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年级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61661" y="405965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039" y="406836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5122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一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67250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二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1386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三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36096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</a:rPr>
              <a:t>四</a:t>
            </a:r>
          </a:p>
        </p:txBody>
      </p:sp>
      <p:sp>
        <p:nvSpPr>
          <p:cNvPr id="24" name="矩形 23"/>
          <p:cNvSpPr/>
          <p:nvPr/>
        </p:nvSpPr>
        <p:spPr>
          <a:xfrm>
            <a:off x="6588224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五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12360" y="3212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六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62441" y="407707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09933" y="405093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713" y="406836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88224" y="405093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58985" y="406836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-144545" y="762744"/>
            <a:ext cx="810092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）根据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表中的数据，制成折线统计图。</a:t>
            </a:r>
          </a:p>
        </p:txBody>
      </p:sp>
      <p:pic>
        <p:nvPicPr>
          <p:cNvPr id="31" name="rw96.jpg" descr="id:214751197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2870" y="2086525"/>
            <a:ext cx="6249610" cy="3934763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467544" y="1477566"/>
            <a:ext cx="8106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某小学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一至六年级喜欢看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科普读物人数统计图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1228" y="6143569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16073" y="826695"/>
            <a:ext cx="7672437" cy="14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）喜欢看科普读物学生的人数最多的是哪个年级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最少的是哪个年级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32184" y="2819400"/>
            <a:ext cx="7840216" cy="165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喜欢看科普读物学生的人数最多的是六</a:t>
            </a:r>
            <a:r>
              <a:rPr 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年级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482" y="4692007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</a:rPr>
              <a:t>最少的是一年级。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54" name="Group 358"/>
          <p:cNvGraphicFramePr>
            <a:graphicFrameLocks noGrp="1"/>
          </p:cNvGraphicFramePr>
          <p:nvPr/>
        </p:nvGraphicFramePr>
        <p:xfrm>
          <a:off x="323528" y="908720"/>
          <a:ext cx="8424936" cy="334670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018196"/>
                <a:gridCol w="1016935"/>
                <a:gridCol w="1089574"/>
                <a:gridCol w="1089574"/>
                <a:gridCol w="1016935"/>
                <a:gridCol w="1089574"/>
                <a:gridCol w="1084170"/>
                <a:gridCol w="1019978"/>
              </a:tblGrid>
              <a:tr h="503238">
                <a:tc gridSpan="8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中国青少年机器人大赛参赛队伍统计表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时间 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2006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2007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2008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2010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2011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2012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参赛队伍 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支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426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394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468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454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kumimoji="1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519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827584" y="4509120"/>
            <a:ext cx="7366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我们还可以将这些数据怎样做？</a:t>
            </a:r>
            <a:endParaRPr lang="en-US" altLang="zh-CN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1576" y="530120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制作成统计图</a:t>
            </a:r>
            <a:endParaRPr lang="zh-CN" altLang="en-US" sz="44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图片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352" y="934651"/>
            <a:ext cx="6985989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图片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296" y="937826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图片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709" y="929889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图片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990" y="947350"/>
            <a:ext cx="6983562" cy="442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图片23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940" y="934651"/>
            <a:ext cx="6985989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图片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171" y="934651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图片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939414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99592" y="424813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根据这个条形统计图能发现哪些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信息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5358273"/>
            <a:ext cx="8539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这是关于青少年机器人大赛参赛队伍的统计图。</a:t>
            </a:r>
          </a:p>
        </p:txBody>
      </p:sp>
      <p:sp>
        <p:nvSpPr>
          <p:cNvPr id="5" name="矩形 4"/>
          <p:cNvSpPr/>
          <p:nvPr/>
        </p:nvSpPr>
        <p:spPr>
          <a:xfrm>
            <a:off x="265709" y="5785997"/>
            <a:ext cx="336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横轴指的是年份。</a:t>
            </a:r>
          </a:p>
        </p:txBody>
      </p:sp>
      <p:sp>
        <p:nvSpPr>
          <p:cNvPr id="6" name="矩形 5"/>
          <p:cNvSpPr/>
          <p:nvPr/>
        </p:nvSpPr>
        <p:spPr>
          <a:xfrm>
            <a:off x="3246435" y="5776474"/>
            <a:ext cx="5544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纵轴指每一年的参赛队伍的多少。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29000"/>
            <a:ext cx="9143999" cy="553998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anchor="ctr" anchorCtr="1">
            <a:noAutofit/>
          </a:bodyPr>
          <a:lstStyle/>
          <a:p>
            <a:pPr lvl="1" indent="228600">
              <a:spcAft>
                <a:spcPts val="0"/>
              </a:spcAft>
            </a:pP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条形统计图可以清楚地看出数量的多少。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9" descr="图片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317" y="1751781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99592" y="620688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cs typeface="Arial" panose="020B0604020202020204" pitchFamily="34" charset="0"/>
              </a:rPr>
              <a:t>2009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到</a:t>
            </a:r>
            <a:r>
              <a:rPr lang="en-US" altLang="zh-CN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2012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年这段时间里，参赛的队伍数量是不断增加</a:t>
            </a:r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的。你同意吗？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99741" y="4418795"/>
            <a:ext cx="7000651" cy="173539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0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7040" y="4417207"/>
            <a:ext cx="6883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分析增减的变化情况”和“直条的完整度”没有关系。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4429132"/>
            <a:ext cx="7215238" cy="175432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如果我们只想分析变化情况，就可以用到一种新的统计图</a:t>
            </a:r>
            <a:r>
              <a:rPr lang="en-US" altLang="zh-CN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折线统计图</a:t>
            </a:r>
            <a:r>
              <a:rPr lang="zh-CN" altLang="en-US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3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图片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7572" y="1040036"/>
            <a:ext cx="679566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图片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9634" y="1052736"/>
            <a:ext cx="679330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图片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7884" y="1068611"/>
            <a:ext cx="6790948" cy="424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图片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584" y="1081311"/>
            <a:ext cx="6790948" cy="424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图片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059" y="1065436"/>
            <a:ext cx="679094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图片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059" y="1065436"/>
            <a:ext cx="679094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图片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809" y="1065436"/>
            <a:ext cx="679566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图片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059" y="1052736"/>
            <a:ext cx="679094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043608" y="5517232"/>
            <a:ext cx="62071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ea typeface="楷体" panose="02010609060101010101" pitchFamily="49" charset="-122"/>
              </a:rPr>
              <a:t>这种统计图叫做</a:t>
            </a:r>
            <a:r>
              <a:rPr lang="zh-CN" altLang="en-US" sz="3600" dirty="0">
                <a:ea typeface="黑体" panose="02010609060101010101" pitchFamily="49" charset="-122"/>
              </a:rPr>
              <a:t>折线统计图</a:t>
            </a:r>
            <a:r>
              <a:rPr lang="zh-CN" altLang="en-US" sz="3600" dirty="0"/>
              <a:t>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773268" cy="423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9293" y="4874915"/>
            <a:ext cx="61991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（1）你发现折线统计图有什么特点？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7503" y="5373216"/>
            <a:ext cx="82391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ea typeface="黑体" panose="02010609060101010101" pitchFamily="49" charset="-122"/>
              </a:rPr>
              <a:t>         折线</a:t>
            </a:r>
            <a:r>
              <a:rPr lang="zh-CN" altLang="en-US" sz="2800" dirty="0">
                <a:ea typeface="黑体" panose="02010609060101010101" pitchFamily="49" charset="-122"/>
              </a:rPr>
              <a:t>统计图不仅能反映出数量的多少，</a:t>
            </a:r>
            <a:r>
              <a:rPr lang="zh-CN" altLang="en-US" sz="2800" dirty="0" smtClean="0">
                <a:ea typeface="黑体" panose="02010609060101010101" pitchFamily="49" charset="-122"/>
              </a:rPr>
              <a:t>而且</a:t>
            </a:r>
            <a:r>
              <a:rPr lang="zh-CN" altLang="en-US" sz="2800" dirty="0">
                <a:ea typeface="黑体" panose="02010609060101010101" pitchFamily="49" charset="-122"/>
              </a:rPr>
              <a:t>能清晰地表示出数量的增减变化情况。</a:t>
            </a:r>
          </a:p>
        </p:txBody>
      </p:sp>
    </p:spTree>
  </p:cSld>
  <p:clrMapOvr>
    <a:masterClrMapping/>
  </p:clrMapOvr>
  <p:transition>
    <p:strips dir="l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5472608" cy="342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504" y="4077072"/>
            <a:ext cx="88328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（2）中国青少年机器人大赛参赛队伍的数量有什么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变化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，你有什么感想？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9512" y="4854891"/>
            <a:ext cx="876084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统计图中可以看出，中国青少年机器人大赛参赛队伍的数量逐年增加，2007年和2009年略有减少。说明科技知识在青少年中的普及以及青少年对这项活动的热爱。</a:t>
            </a:r>
          </a:p>
        </p:txBody>
      </p:sp>
    </p:spTree>
  </p:cSld>
  <p:clrMapOvr>
    <a:masterClrMapping/>
  </p:clrMapOvr>
  <p:transition>
    <p:strips dir="l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1442</Words>
  <Application>WPS 演示</Application>
  <PresentationFormat>全屏显示(4:3)</PresentationFormat>
  <Paragraphs>227</Paragraphs>
  <Slides>34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人教版数学五年级下册第7单元</dc:title>
  <dc:creator>吉林梓翰教育图书有限公司</dc:creator>
  <cp:lastModifiedBy>lenovop</cp:lastModifiedBy>
  <cp:revision>688</cp:revision>
  <dcterms:created xsi:type="dcterms:W3CDTF">2015-11-21T07:20:00Z</dcterms:created>
  <dcterms:modified xsi:type="dcterms:W3CDTF">2021-11-01T05:46:39Z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