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74" r:id="rId2"/>
    <p:sldId id="479" r:id="rId3"/>
    <p:sldId id="480" r:id="rId4"/>
    <p:sldId id="481" r:id="rId5"/>
    <p:sldId id="489" r:id="rId6"/>
    <p:sldId id="488" r:id="rId7"/>
    <p:sldId id="482" r:id="rId8"/>
    <p:sldId id="483" r:id="rId9"/>
    <p:sldId id="484" r:id="rId10"/>
    <p:sldId id="485" r:id="rId11"/>
    <p:sldId id="486" r:id="rId12"/>
    <p:sldId id="487" r:id="rId13"/>
    <p:sldId id="478" r:id="rId14"/>
    <p:sldId id="490" r:id="rId15"/>
    <p:sldId id="491" r:id="rId16"/>
    <p:sldId id="492" r:id="rId17"/>
    <p:sldId id="493" r:id="rId18"/>
    <p:sldId id="494" r:id="rId19"/>
    <p:sldId id="495" r:id="rId20"/>
    <p:sldId id="496" r:id="rId21"/>
    <p:sldId id="497" r:id="rId22"/>
    <p:sldId id="498" r:id="rId23"/>
    <p:sldId id="499" r:id="rId24"/>
    <p:sldId id="500" r:id="rId25"/>
    <p:sldId id="501" r:id="rId26"/>
    <p:sldId id="502" r:id="rId27"/>
    <p:sldId id="503" r:id="rId28"/>
    <p:sldId id="504" r:id="rId29"/>
    <p:sldId id="505" r:id="rId30"/>
    <p:sldId id="506" r:id="rId31"/>
    <p:sldId id="507" r:id="rId32"/>
    <p:sldId id="508" r:id="rId33"/>
    <p:sldId id="509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35FA26"/>
    <a:srgbClr val="F2CEE3"/>
    <a:srgbClr val="000000"/>
    <a:srgbClr val="008000"/>
    <a:srgbClr val="FF0066"/>
    <a:srgbClr val="FF3399"/>
    <a:srgbClr val="440C41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205"/>
        <p:guide pos="2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收入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8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支出</c:v>
                </c:pt>
              </c:strCache>
            </c:strRef>
          </c:tx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一</c:v>
                </c:pt>
                <c:pt idx="1">
                  <c:v>二</c:v>
                </c:pt>
                <c:pt idx="2">
                  <c:v>三</c:v>
                </c:pt>
                <c:pt idx="3">
                  <c:v>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</c:v>
                </c:pt>
                <c:pt idx="1">
                  <c:v>7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</c:ser>
        <c:dLbls/>
        <c:marker val="1"/>
        <c:axId val="126692736"/>
        <c:axId val="58967168"/>
      </c:lineChart>
      <c:catAx>
        <c:axId val="126692736"/>
        <c:scaling>
          <c:orientation val="minMax"/>
        </c:scaling>
        <c:axPos val="b"/>
        <c:numFmt formatCode="General" sourceLinked="0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967168"/>
        <c:crosses val="autoZero"/>
        <c:auto val="1"/>
        <c:lblAlgn val="ctr"/>
        <c:lblOffset val="100"/>
      </c:catAx>
      <c:valAx>
        <c:axId val="58967168"/>
        <c:scaling>
          <c:orientation val="minMax"/>
        </c:scaling>
        <c:axPos val="l"/>
        <c:majorGridlines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6692736"/>
        <c:crosses val="autoZero"/>
        <c:crossBetween val="between"/>
      </c:valAx>
    </c:plotArea>
    <c:legend>
      <c:legendPos val="r"/>
      <c:layout/>
      <c:txPr>
        <a:bodyPr rot="0" spcFirstLastPara="0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lang="zh-CN"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C3C417B-64CB-43A9-ADE1-B0F08D92E45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7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audio" Target="../media/audio1.wav"/><Relationship Id="rId4" Type="http://schemas.openxmlformats.org/officeDocument/2006/relationships/image" Target="../media/image1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1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3.png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16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7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折线统计图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85581" y="3318083"/>
            <a:ext cx="5137945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复式折线统计图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0792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55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869217" y="1050325"/>
            <a:ext cx="5112568" cy="1080120"/>
          </a:xfrm>
          <a:prstGeom prst="roundRect">
            <a:avLst/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 dirty="0"/>
              <a:t>复式折线统计图与单式折</a:t>
            </a:r>
          </a:p>
          <a:p>
            <a:pPr algn="l"/>
            <a:r>
              <a:rPr lang="zh-CN" sz="3200" dirty="0"/>
              <a:t>线统计图有什么不同？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657350" y="2663825"/>
            <a:ext cx="5324475" cy="2292350"/>
          </a:xfrm>
          <a:prstGeom prst="wedgeRoundRectCallout">
            <a:avLst>
              <a:gd name="adj1" fmla="val -49134"/>
              <a:gd name="adj2" fmla="val 3961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r>
              <a:rPr lang="zh-CN" altLang="en-US" sz="3600">
                <a:solidFill>
                  <a:schemeClr val="accent2"/>
                </a:solidFill>
              </a:rPr>
              <a:t>复式折线统计图,可以更方便的分析两个数量增减变化的情况。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 autoUpdateAnimBg="0"/>
      <p:bldP spid="17412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40146" y="2008493"/>
            <a:ext cx="8896350" cy="1737370"/>
          </a:xfrm>
          <a:prstGeom prst="wedgeRoundRectCallout">
            <a:avLst>
              <a:gd name="adj1" fmla="val -49134"/>
              <a:gd name="adj2" fmla="val 3961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l"/>
            <a:r>
              <a:rPr lang="zh-CN" altLang="en-US" sz="3600" dirty="0">
                <a:solidFill>
                  <a:schemeClr val="accent2"/>
                </a:solidFill>
              </a:rPr>
              <a:t>上海市2001-2010年出生人口数和死亡人口数都呈现逐年上升的趋势，个别年份略有下降。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0163" y="906440"/>
            <a:ext cx="90236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（1）观察复式折线统计图，你能说说上海出生人口数、</a:t>
            </a:r>
          </a:p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         死亡人口数的变化趋势吗？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85725" y="4509120"/>
            <a:ext cx="8936038" cy="1504330"/>
          </a:xfrm>
          <a:prstGeom prst="wedgeRoundRectCallout">
            <a:avLst>
              <a:gd name="adj1" fmla="val -49134"/>
              <a:gd name="adj2" fmla="val 3961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l"/>
            <a:r>
              <a:rPr lang="zh-CN" sz="3600">
                <a:solidFill>
                  <a:schemeClr val="accent2"/>
                </a:solidFill>
              </a:rPr>
              <a:t>出生人口数和死亡人口数之差是人口自然增长数。上海人口从</a:t>
            </a:r>
            <a:r>
              <a:rPr lang="zh-CN" altLang="zh-CN" sz="3600">
                <a:solidFill>
                  <a:schemeClr val="accent2"/>
                </a:solidFill>
              </a:rPr>
              <a:t>1995</a:t>
            </a:r>
            <a:r>
              <a:rPr lang="zh-CN" sz="3600">
                <a:solidFill>
                  <a:schemeClr val="accent2"/>
                </a:solidFill>
              </a:rPr>
              <a:t>年开始负增长。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-102687" y="3825875"/>
            <a:ext cx="9384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sz="2800">
                <a:solidFill>
                  <a:schemeClr val="tx1"/>
                </a:solidFill>
              </a:rPr>
              <a:t>（</a:t>
            </a:r>
            <a:r>
              <a:rPr lang="zh-CN" altLang="zh-CN" sz="2800">
                <a:solidFill>
                  <a:schemeClr val="tx1"/>
                </a:solidFill>
              </a:rPr>
              <a:t>2</a:t>
            </a:r>
            <a:r>
              <a:rPr lang="zh-CN" sz="2800">
                <a:solidFill>
                  <a:schemeClr val="tx1"/>
                </a:solidFill>
              </a:rPr>
              <a:t>）每年的出生人口数和死亡人口数之间存在什么关系？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6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07505" y="3861048"/>
            <a:ext cx="8913607" cy="2160240"/>
          </a:xfrm>
          <a:prstGeom prst="wedgeRoundRectCallout">
            <a:avLst>
              <a:gd name="adj1" fmla="val -49134"/>
              <a:gd name="adj2" fmla="val 3961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l"/>
            <a:r>
              <a:rPr lang="zh-CN" altLang="en-US" sz="3200" dirty="0" smtClean="0">
                <a:solidFill>
                  <a:srgbClr val="C00000"/>
                </a:solidFill>
              </a:rPr>
              <a:t>        人口</a:t>
            </a:r>
            <a:r>
              <a:rPr lang="zh-CN" altLang="en-US" sz="3200" dirty="0">
                <a:solidFill>
                  <a:srgbClr val="C00000"/>
                </a:solidFill>
              </a:rPr>
              <a:t>数呈现逐年下降的趋势，个别年份略有上升,而死亡人口数呈现逐年上升的趋势。出生人口数都高于死亡人口数，出生人口数与死亡人口数之差逐步缩小。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23187" y="767606"/>
            <a:ext cx="85629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</a:rPr>
              <a:t>（3）结合全国2001——2010年出生人口数和死亡人口</a:t>
            </a:r>
            <a:r>
              <a:rPr lang="zh-CN" altLang="en-US" sz="3200" dirty="0" smtClean="0">
                <a:solidFill>
                  <a:schemeClr val="tx1"/>
                </a:solidFill>
              </a:rPr>
              <a:t>数统计表</a:t>
            </a:r>
            <a:r>
              <a:rPr lang="zh-CN" altLang="en-US" sz="3200" dirty="0">
                <a:solidFill>
                  <a:schemeClr val="tx1"/>
                </a:solidFill>
              </a:rPr>
              <a:t>，你能发现什么共同的规律吗？</a:t>
            </a:r>
            <a:endParaRPr lang="zh-CN" altLang="en-US" b="0" dirty="0">
              <a:solidFill>
                <a:schemeClr val="tx1"/>
              </a:solidFill>
            </a:endParaRPr>
          </a:p>
        </p:txBody>
      </p:sp>
      <p:pic>
        <p:nvPicPr>
          <p:cNvPr id="6" name="Picture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" t="76171" r="590" b="1081"/>
          <a:stretch>
            <a:fillRect/>
          </a:stretch>
        </p:blipFill>
        <p:spPr bwMode="auto">
          <a:xfrm>
            <a:off x="164465" y="1913890"/>
            <a:ext cx="8820785" cy="151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85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2015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年龙潭湖庙会和地坛庙会游览人数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统计图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43.jpg" descr="id:21475121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1599866"/>
            <a:ext cx="6048672" cy="319728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6980" y="487206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游览两个庙会的人数分别在哪一天达到峰值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然后开始下降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565689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均为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85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2015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年龙潭湖庙会和地坛庙会游览人数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统计图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43.jpg" descr="id:21475121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1599866"/>
            <a:ext cx="6048672" cy="319728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6980" y="487206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哪个庙会的游览人数上升得快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下降得也快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56568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龙潭湖庙会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85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2015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年龙潭湖庙会和地坛庙会游览人数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统计图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43.jpg" descr="id:21475121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1599866"/>
            <a:ext cx="6048672" cy="319728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6980" y="487206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假如明年要游览庙会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你认为哪天比较好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565689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85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2015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年龙潭湖庙会和地坛庙会游览人数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统计图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7" name="r143.jpg" descr="id:21475121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1599866"/>
            <a:ext cx="6048672" cy="319728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6980" y="487206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从统计图中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你还能得到哪些信息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5473065"/>
            <a:ext cx="9144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例：地坛庙会大多数时间比龙潭湖庙会游览人数少。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8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5215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6084168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0104" y="1818060"/>
            <a:ext cx="9043030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记录你自己零用钱的收入、支出情况，并将你的统计结果分别用统计表、折线统计图的方式呈现出来。从中你能发现什么有价值的数学信息？你对自己有什么建议？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96" y="809997"/>
            <a:ext cx="6673622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latin typeface="+mn-ea"/>
                <a:ea typeface="+mn-ea"/>
              </a:rPr>
              <a:t>教材第</a:t>
            </a:r>
            <a:r>
              <a:rPr lang="en-US" altLang="zh-CN" sz="3600" dirty="0">
                <a:latin typeface="+mn-ea"/>
                <a:ea typeface="+mn-ea"/>
              </a:rPr>
              <a:t>109</a:t>
            </a:r>
            <a:r>
              <a:rPr lang="zh-CN" altLang="zh-CN" sz="3600" dirty="0">
                <a:latin typeface="+mn-ea"/>
                <a:ea typeface="+mn-ea"/>
              </a:rPr>
              <a:t>页练习二十六第</a:t>
            </a:r>
            <a:r>
              <a:rPr lang="en-US" altLang="zh-CN" sz="3600" dirty="0">
                <a:latin typeface="+mn-ea"/>
                <a:ea typeface="+mn-ea"/>
              </a:rPr>
              <a:t>6</a:t>
            </a:r>
            <a:r>
              <a:rPr lang="zh-CN" altLang="zh-CN" sz="3600" dirty="0">
                <a:latin typeface="+mn-ea"/>
                <a:ea typeface="+mn-ea"/>
              </a:rPr>
              <a:t>题。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496" y="755993"/>
            <a:ext cx="5961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109</a:t>
            </a:r>
            <a:r>
              <a:rPr lang="zh-CN" altLang="zh-CN" sz="3200" dirty="0">
                <a:latin typeface="+mn-ea"/>
                <a:ea typeface="+mn-ea"/>
              </a:rPr>
              <a:t>页练习二十六第</a:t>
            </a:r>
            <a:r>
              <a:rPr lang="en-US" altLang="zh-CN" sz="3200" dirty="0">
                <a:latin typeface="+mn-ea"/>
                <a:ea typeface="+mn-ea"/>
              </a:rPr>
              <a:t>6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6" name="矩形 5"/>
          <p:cNvSpPr/>
          <p:nvPr/>
        </p:nvSpPr>
        <p:spPr>
          <a:xfrm>
            <a:off x="755576" y="1404065"/>
            <a:ext cx="714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零用钱的收入、支出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情况统计统计表</a:t>
            </a:r>
            <a:endParaRPr lang="zh-CN" altLang="en-US" sz="3200" dirty="0"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3529" y="2132856"/>
          <a:ext cx="8208912" cy="3960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36304"/>
                <a:gridCol w="2736304"/>
                <a:gridCol w="2736304"/>
              </a:tblGrid>
              <a:tr h="7920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51520" y="2348880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周次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2264" y="2056492"/>
            <a:ext cx="1627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钱数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/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0024" y="2996952"/>
            <a:ext cx="711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1640" y="3861048"/>
            <a:ext cx="711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二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0024" y="4581128"/>
            <a:ext cx="711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31640" y="5445224"/>
            <a:ext cx="711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四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0536" y="2204864"/>
            <a:ext cx="16275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收入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7157" y="2204863"/>
            <a:ext cx="1224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支出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7945" y="3005044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48264" y="3029059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7944" y="5340490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48264" y="5364505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11960" y="4581128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48264" y="4605143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11960" y="3802836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48264" y="3826851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5215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6084168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96" y="692696"/>
            <a:ext cx="5961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109</a:t>
            </a:r>
            <a:r>
              <a:rPr lang="zh-CN" altLang="zh-CN" sz="3200" dirty="0">
                <a:latin typeface="+mn-ea"/>
                <a:ea typeface="+mn-ea"/>
              </a:rPr>
              <a:t>页练习二十六第</a:t>
            </a:r>
            <a:r>
              <a:rPr lang="en-US" altLang="zh-CN" sz="3200" dirty="0">
                <a:latin typeface="+mn-ea"/>
                <a:ea typeface="+mn-ea"/>
              </a:rPr>
              <a:t>6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8" name="矩形 7"/>
          <p:cNvSpPr/>
          <p:nvPr/>
        </p:nvSpPr>
        <p:spPr>
          <a:xfrm>
            <a:off x="755576" y="1196752"/>
            <a:ext cx="714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零用钱的收入、支出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情况统计统计图</a:t>
            </a:r>
            <a:endParaRPr lang="zh-CN" altLang="en-US" sz="3200" dirty="0">
              <a:latin typeface="+mn-ea"/>
              <a:ea typeface="+mn-ea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1504758" y="1772816"/>
          <a:ext cx="5643785" cy="3487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矩形 18"/>
          <p:cNvSpPr/>
          <p:nvPr/>
        </p:nvSpPr>
        <p:spPr>
          <a:xfrm>
            <a:off x="6084168" y="4725144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周次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6120" y="1700808"/>
            <a:ext cx="1627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钱数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/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36512" y="5085184"/>
            <a:ext cx="703750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  <a:ea typeface="+mn-ea"/>
              </a:rPr>
              <a:t>发现</a:t>
            </a:r>
            <a:r>
              <a:rPr lang="zh-CN" altLang="en-US" sz="2800" dirty="0" smtClean="0">
                <a:latin typeface="+mn-ea"/>
                <a:ea typeface="+mn-ea"/>
              </a:rPr>
              <a:t>：支出一定少于或等于收入。</a:t>
            </a:r>
            <a:endParaRPr lang="en-US" altLang="zh-CN" sz="2800" dirty="0" smtClean="0">
              <a:latin typeface="+mn-ea"/>
              <a:ea typeface="+mn-ea"/>
            </a:endParaRPr>
          </a:p>
          <a:p>
            <a:r>
              <a:rPr lang="zh-CN" altLang="en-US" sz="2800" dirty="0" smtClean="0">
                <a:latin typeface="+mn-ea"/>
                <a:ea typeface="+mn-ea"/>
              </a:rPr>
              <a:t>我建议自己好好表现，争取多得些零花钱。</a:t>
            </a:r>
            <a:endParaRPr lang="zh-CN" altLang="zh-CN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71800" y="3717032"/>
            <a:ext cx="1826270" cy="2603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7126" y="4079819"/>
            <a:ext cx="1588225" cy="224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827584" y="613918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itchFamily="49" charset="-122"/>
              </a:rPr>
              <a:t>例2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2328292" y="1333056"/>
            <a:ext cx="6617147" cy="2065412"/>
          </a:xfrm>
          <a:prstGeom prst="roundRect">
            <a:avLst/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 dirty="0"/>
              <a:t>中国已经进入老龄化社会，尤其是</a:t>
            </a:r>
          </a:p>
          <a:p>
            <a:pPr algn="l"/>
            <a:r>
              <a:rPr lang="zh-CN" sz="3200" dirty="0"/>
              <a:t>上海，早</a:t>
            </a:r>
            <a:r>
              <a:rPr lang="zh-CN" sz="3200" dirty="0" smtClean="0"/>
              <a:t>在</a:t>
            </a:r>
            <a:r>
              <a:rPr lang="en-US" altLang="zh-CN" sz="3200" dirty="0" smtClean="0"/>
              <a:t>20</a:t>
            </a:r>
            <a:r>
              <a:rPr lang="zh-CN" sz="3200" dirty="0" smtClean="0"/>
              <a:t>世纪</a:t>
            </a:r>
            <a:r>
              <a:rPr lang="zh-CN" altLang="zh-CN" sz="3200" dirty="0" smtClean="0"/>
              <a:t>70</a:t>
            </a:r>
            <a:r>
              <a:rPr lang="zh-CN" sz="3200" dirty="0" smtClean="0"/>
              <a:t>年代末就进入</a:t>
            </a:r>
            <a:endParaRPr lang="en-US" altLang="zh-CN" sz="3200" dirty="0" smtClean="0"/>
          </a:p>
          <a:p>
            <a:pPr algn="l"/>
            <a:r>
              <a:rPr lang="zh-CN" sz="3200" dirty="0" smtClean="0"/>
              <a:t>了</a:t>
            </a:r>
            <a:r>
              <a:rPr lang="zh-CN" sz="3200" dirty="0"/>
              <a:t>老龄化。出生人口数和</a:t>
            </a:r>
            <a:r>
              <a:rPr lang="zh-CN" sz="3200" dirty="0" smtClean="0"/>
              <a:t>死亡人口</a:t>
            </a:r>
            <a:endParaRPr lang="en-US" altLang="zh-CN" sz="3200" dirty="0" smtClean="0"/>
          </a:p>
          <a:p>
            <a:pPr algn="l"/>
            <a:r>
              <a:rPr lang="zh-CN" sz="3200" dirty="0" smtClean="0"/>
              <a:t>数</a:t>
            </a:r>
            <a:r>
              <a:rPr lang="zh-CN" sz="3200" dirty="0"/>
              <a:t>是重要的影响因素</a:t>
            </a:r>
            <a:r>
              <a:rPr lang="zh-CN" altLang="zh-CN" sz="3200" dirty="0"/>
              <a:t>……</a:t>
            </a:r>
            <a:endParaRPr lang="zh-CN" altLang="zh-CN" b="0" dirty="0">
              <a:ea typeface="宋体" panose="02010600030101010101" pitchFamily="2" charset="-122"/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68307" y="3501008"/>
            <a:ext cx="3096344" cy="1536242"/>
          </a:xfrm>
          <a:prstGeom prst="wedgeRoundRectCallout">
            <a:avLst>
              <a:gd name="adj1" fmla="val 55145"/>
              <a:gd name="adj2" fmla="val 26410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 dirty="0">
                <a:ea typeface="宋体" panose="02010600030101010101" pitchFamily="2" charset="-122"/>
              </a:rPr>
              <a:t>出生人口数和死</a:t>
            </a:r>
          </a:p>
          <a:p>
            <a:pPr algn="l"/>
            <a:r>
              <a:rPr lang="zh-CN" sz="3200" dirty="0">
                <a:ea typeface="宋体" panose="02010600030101010101" pitchFamily="2" charset="-122"/>
              </a:rPr>
              <a:t>亡人口数是怎么</a:t>
            </a:r>
          </a:p>
          <a:p>
            <a:pPr algn="l"/>
            <a:r>
              <a:rPr lang="zh-CN" sz="3200" dirty="0">
                <a:ea typeface="宋体" panose="02010600030101010101" pitchFamily="2" charset="-122"/>
              </a:rPr>
              <a:t>变化的呢？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6154110" y="3717032"/>
            <a:ext cx="2989890" cy="1747929"/>
          </a:xfrm>
          <a:prstGeom prst="wedgeRoundRectCallout">
            <a:avLst>
              <a:gd name="adj1" fmla="val -54461"/>
              <a:gd name="adj2" fmla="val 25138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>
                <a:ea typeface="宋体" panose="02010600030101010101" pitchFamily="2" charset="-122"/>
              </a:rPr>
              <a:t>我们得做一些</a:t>
            </a:r>
          </a:p>
          <a:p>
            <a:pPr algn="l"/>
            <a:r>
              <a:rPr lang="zh-CN" sz="3200">
                <a:ea typeface="宋体" panose="02010600030101010101" pitchFamily="2" charset="-122"/>
              </a:rPr>
              <a:t>调查，然后分</a:t>
            </a:r>
          </a:p>
          <a:p>
            <a:pPr algn="l"/>
            <a:r>
              <a:rPr lang="zh-CN" sz="3200">
                <a:ea typeface="宋体" panose="02010600030101010101" pitchFamily="2" charset="-122"/>
              </a:rPr>
              <a:t>析一下数据。</a:t>
            </a:r>
            <a:endParaRPr lang="zh-CN" b="0">
              <a:ea typeface="宋体" panose="02010600030101010101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 animBg="1" autoUpdateAnimBg="0"/>
      <p:bldP spid="11271" grpId="0" bldLvl="0" animBg="1" autoUpdateAnimBg="0"/>
      <p:bldP spid="11272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81022" y="1483527"/>
            <a:ext cx="8139449" cy="2457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折线统计图不仅能够看出数量多少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而且能够更清楚地看出数量的增减变化情况。还能预测以后事情的发展情况</a:t>
            </a:r>
            <a:r>
              <a:rPr lang="zh-CN" altLang="en-US" sz="3600" dirty="0" smtClean="0">
                <a:solidFill>
                  <a:srgbClr val="000000"/>
                </a:solidFill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81022" y="4005064"/>
            <a:ext cx="8830314" cy="16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画图的时候要注意描点、连线、标注</a:t>
            </a:r>
            <a:r>
              <a:rPr lang="zh-CN" altLang="en-US" sz="3600" dirty="0" smtClean="0">
                <a:solidFill>
                  <a:srgbClr val="000000"/>
                </a:solidFill>
              </a:rPr>
              <a:t>数据。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611560" y="2928934"/>
            <a:ext cx="5389200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-11432" y="908720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74" y="1412776"/>
            <a:ext cx="690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7664" y="1484784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甲、乙两地月平均气温统计图。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621" y="2204864"/>
            <a:ext cx="890587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6512" y="1476073"/>
            <a:ext cx="9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）根据统计图，你能判断一年气温变化的趋势吗？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534" y="2852936"/>
            <a:ext cx="8754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）有一种树莓的生长期为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个月，最适宜的生长温度为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7-10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℃，这种植物适合在哪个地方种植？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24531" y="4050651"/>
            <a:ext cx="10086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+mn-ea"/>
                <a:ea typeface="+mn-ea"/>
              </a:rPr>
              <a:t>甲地</a:t>
            </a:r>
          </a:p>
        </p:txBody>
      </p:sp>
      <p:sp>
        <p:nvSpPr>
          <p:cNvPr id="3" name="矩形 2"/>
          <p:cNvSpPr/>
          <p:nvPr/>
        </p:nvSpPr>
        <p:spPr>
          <a:xfrm>
            <a:off x="1968272" y="2108322"/>
            <a:ext cx="5129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+mn-ea"/>
                <a:ea typeface="+mn-ea"/>
              </a:rPr>
              <a:t>能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趋势是先增高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再降低。</a:t>
            </a:r>
          </a:p>
        </p:txBody>
      </p:sp>
      <p:sp>
        <p:nvSpPr>
          <p:cNvPr id="11" name="矩形 10"/>
          <p:cNvSpPr/>
          <p:nvPr/>
        </p:nvSpPr>
        <p:spPr>
          <a:xfrm>
            <a:off x="-42030" y="4581128"/>
            <a:ext cx="91505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）小明住在乙地，他们一家要在“十一”黄金周去甲地旅游，你认为应该作哪些准备？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48" y="571480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77651" y="5727158"/>
            <a:ext cx="45111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latin typeface="+mn-ea"/>
                <a:ea typeface="+mn-ea"/>
              </a:rPr>
              <a:t>温度降低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多带些衣服。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6512" y="1844824"/>
            <a:ext cx="93310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是某地区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7—15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岁男生、女生平均身高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统计表。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1432" y="972017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4" y="2924944"/>
          <a:ext cx="8964490" cy="244827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96449"/>
                <a:gridCol w="896449"/>
                <a:gridCol w="896449"/>
                <a:gridCol w="896449"/>
                <a:gridCol w="896449"/>
                <a:gridCol w="896449"/>
                <a:gridCol w="896449"/>
                <a:gridCol w="896449"/>
                <a:gridCol w="896449"/>
                <a:gridCol w="896449"/>
              </a:tblGrid>
              <a:tr h="8160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9552" y="3933056"/>
            <a:ext cx="1046064" cy="56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男生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/cm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971600" y="3846267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915498" y="3846267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643690" y="3854616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572000" y="3852337"/>
            <a:ext cx="936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508104" y="3854616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779594" y="3852337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35496" y="4808959"/>
            <a:ext cx="1046064" cy="56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女生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ts val="1000"/>
              </a:lnSpc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/cm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1187624" y="2996952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131522" y="2996952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787706" y="3023372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716016" y="2996952"/>
            <a:ext cx="936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5580112" y="2996952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987824" y="3003022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452002" y="2988241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380312" y="2961821"/>
            <a:ext cx="936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8244408" y="2961821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6379994" y="3863327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308304" y="3861048"/>
            <a:ext cx="936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163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8172400" y="3863327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167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971600" y="4627365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915498" y="4627365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3643690" y="4635714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4572000" y="4633435"/>
            <a:ext cx="936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145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5508104" y="4635714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2779594" y="4633435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6379994" y="4644425"/>
            <a:ext cx="9283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7308304" y="4642146"/>
            <a:ext cx="936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8172400" y="4644425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4282" y="1214422"/>
            <a:ext cx="9331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请你根据表中的数据，画出折线统计图。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571480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rw97.jpg" descr="id:21475122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88562" y="2538992"/>
            <a:ext cx="5775725" cy="37703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5778" y="1916832"/>
            <a:ext cx="82326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某地区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7—15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岁男生、女生平均身高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统计图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714348" y="642918"/>
            <a:ext cx="58785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108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页练习二十六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474" y="1340768"/>
            <a:ext cx="90430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）比较男生和女生的身高变化，你能得出什么结论？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381" y="2636912"/>
            <a:ext cx="84710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  <a:ea typeface="+mn-ea"/>
              </a:rPr>
              <a:t>通过比较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发现该地区</a:t>
            </a:r>
            <a:r>
              <a:rPr lang="en-US" altLang="zh-CN" sz="3200" dirty="0" smtClean="0">
                <a:latin typeface="+mn-ea"/>
                <a:ea typeface="+mn-ea"/>
              </a:rPr>
              <a:t>7—15</a:t>
            </a:r>
            <a:r>
              <a:rPr lang="zh-CN" altLang="en-US" sz="3200" dirty="0">
                <a:latin typeface="+mn-ea"/>
                <a:ea typeface="+mn-ea"/>
              </a:rPr>
              <a:t>岁的男、女生平均身高都随年龄的增加而增高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但</a:t>
            </a:r>
            <a:r>
              <a:rPr lang="en-US" altLang="zh-CN" sz="3200" dirty="0">
                <a:latin typeface="+mn-ea"/>
                <a:ea typeface="+mn-ea"/>
              </a:rPr>
              <a:t>13</a:t>
            </a:r>
            <a:r>
              <a:rPr lang="zh-CN" altLang="en-US" sz="3200" dirty="0">
                <a:latin typeface="+mn-ea"/>
                <a:ea typeface="+mn-ea"/>
              </a:rPr>
              <a:t>岁后女生的身高增长趋于平缓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增长速度要比男生慢。</a:t>
            </a:r>
          </a:p>
        </p:txBody>
      </p:sp>
      <p:sp>
        <p:nvSpPr>
          <p:cNvPr id="15" name="矩形 14"/>
          <p:cNvSpPr/>
          <p:nvPr/>
        </p:nvSpPr>
        <p:spPr>
          <a:xfrm>
            <a:off x="-108520" y="4869160"/>
            <a:ext cx="91505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）把你的身高与平均值作比较，你有什么想法？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592" y="5478323"/>
            <a:ext cx="6518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我的身高基本与表中的数值相近。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586545" y="1556792"/>
            <a:ext cx="7632129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4000" b="1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4000" dirty="0">
                <a:solidFill>
                  <a:srgbClr val="FF3399"/>
                </a:solidFill>
                <a:latin typeface="+mn-ea"/>
                <a:ea typeface="+mn-ea"/>
              </a:rPr>
              <a:t>基础</a:t>
            </a:r>
            <a:r>
              <a:rPr lang="zh-CN" altLang="en-US" sz="4000" b="1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折线统计图分为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两类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065280" y="2485917"/>
            <a:ext cx="3786614" cy="1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单式折线统计图</a:t>
            </a:r>
            <a:endParaRPr 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043608" y="3718044"/>
            <a:ext cx="3786614" cy="1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复式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折线统计图</a:t>
            </a:r>
            <a:endParaRPr 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 autoUpdateAnimBg="0"/>
      <p:bldP spid="19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0" name="Picture 20" descr="图片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8438" y="0"/>
            <a:ext cx="1325562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20668" y="766316"/>
            <a:ext cx="7797770" cy="1485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b="1" dirty="0" smtClean="0">
                <a:solidFill>
                  <a:srgbClr val="FF3399"/>
                </a:solidFill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下图是客车、货车的行程图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仔细观察后回答下面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问题。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r144.jpg" descr="id:214751218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221" y="2275582"/>
            <a:ext cx="6518018" cy="40337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5314950" y="620688"/>
            <a:ext cx="3528222" cy="1131912"/>
          </a:xfrm>
          <a:prstGeom prst="wedgeRoundRectCallout">
            <a:avLst>
              <a:gd name="adj1" fmla="val -45810"/>
              <a:gd name="adj2" fmla="val 101278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altLang="en-US" sz="3200" dirty="0"/>
              <a:t>好！我觉得应该多</a:t>
            </a:r>
          </a:p>
          <a:p>
            <a:pPr algn="l"/>
            <a:r>
              <a:rPr lang="zh-CN" altLang="en-US" sz="3200" dirty="0"/>
              <a:t>调查一些年份的。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331640" y="771815"/>
            <a:ext cx="29523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怎样统计呢？</a:t>
            </a:r>
            <a:endParaRPr 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187624" y="3501008"/>
            <a:ext cx="1066241" cy="226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12967" y="2026493"/>
            <a:ext cx="2167182" cy="201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36096" y="3861048"/>
            <a:ext cx="1021024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107504" y="1612900"/>
            <a:ext cx="3970089" cy="1498600"/>
          </a:xfrm>
          <a:prstGeom prst="wedgeRoundRectCallout">
            <a:avLst>
              <a:gd name="adj1" fmla="val 1704"/>
              <a:gd name="adj2" fmla="val 117166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/>
              <a:t>全国的数据肯定很大，</a:t>
            </a:r>
          </a:p>
          <a:p>
            <a:pPr algn="l"/>
            <a:r>
              <a:rPr lang="zh-CN" sz="3200"/>
              <a:t>上海的更有代表性，</a:t>
            </a:r>
          </a:p>
          <a:p>
            <a:pPr algn="l"/>
            <a:r>
              <a:rPr lang="zh-CN" sz="3200"/>
              <a:t>我们调查上海的吧。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6280149" y="2362200"/>
            <a:ext cx="2716731" cy="1638300"/>
          </a:xfrm>
          <a:prstGeom prst="wedgeRoundRectCallout">
            <a:avLst>
              <a:gd name="adj1" fmla="val -41789"/>
              <a:gd name="adj2" fmla="val 70380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/>
              <a:t>用折线统计图</a:t>
            </a:r>
          </a:p>
          <a:p>
            <a:pPr algn="l"/>
            <a:r>
              <a:rPr lang="zh-CN" sz="3200"/>
              <a:t>能更好地体现</a:t>
            </a:r>
          </a:p>
          <a:p>
            <a:pPr algn="l"/>
            <a:r>
              <a:rPr lang="zh-CN" sz="3200"/>
              <a:t>变化的情况。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5" grpId="0" bldLvl="0" animBg="1" autoUpdateAnimBg="0"/>
      <p:bldP spid="12296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376124" y="5999553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-107932" y="1412776"/>
            <a:ext cx="95377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客车的速度是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千米 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 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时。</a:t>
            </a:r>
            <a:endParaRPr lang="zh-CN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96484" y="2924944"/>
            <a:ext cx="7921313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客车和货车的速度差为</a:t>
            </a:r>
          </a:p>
          <a:p>
            <a:pPr>
              <a:lnSpc>
                <a:spcPct val="150000"/>
              </a:lnSpc>
            </a:pP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千米 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 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时。</a:t>
            </a:r>
            <a:endParaRPr lang="zh-CN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547699" y="1415269"/>
            <a:ext cx="160635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90</a:t>
            </a:r>
            <a:endParaRPr lang="zh-CN" sz="4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35564" y="3856922"/>
            <a:ext cx="160635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400" dirty="0" smtClean="0">
                <a:solidFill>
                  <a:srgbClr val="FF0000"/>
                </a:solidFill>
                <a:latin typeface="+mj-ea"/>
                <a:ea typeface="+mj-ea"/>
              </a:rPr>
              <a:t>18</a:t>
            </a:r>
            <a:endParaRPr lang="zh-CN" sz="4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1834" y="565658"/>
            <a:ext cx="7672437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宋体" panose="02010600030101010101" pitchFamily="2" charset="-122"/>
              </a:rPr>
              <a:t>重点</a:t>
            </a:r>
            <a:r>
              <a:rPr lang="zh-CN" altLang="en-US" sz="3200" b="1" dirty="0" smtClean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请根据下面的统计图回答问题。</a:t>
            </a:r>
          </a:p>
        </p:txBody>
      </p:sp>
      <p:pic>
        <p:nvPicPr>
          <p:cNvPr id="31" name="r145.jpg" descr="id:214751219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399137"/>
            <a:ext cx="5760640" cy="489949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1228" y="6143569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3835" y="1268760"/>
            <a:ext cx="914135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①明明和亮亮第一次跳远的成绩相差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3835" y="2091680"/>
            <a:ext cx="83565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②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第二次明明的跳远成绩是亮亮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5496" y="2852936"/>
            <a:ext cx="914135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③他们第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次成绩相差最多。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5496" y="3645024"/>
            <a:ext cx="83565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④亮亮的成绩呈现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(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的变化趋势。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5496" y="4437112"/>
            <a:ext cx="914135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⑤亮亮的平均成绩是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5496" y="5260032"/>
            <a:ext cx="63360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⑥明明和亮亮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的成绩好。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935323" y="1260049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16216" y="186268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16216" y="234016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5506" y="1916832"/>
            <a:ext cx="1584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55506" y="2348880"/>
            <a:ext cx="1693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371531" y="2420888"/>
            <a:ext cx="936773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195736" y="285293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35399" y="36450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提高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92233" y="443711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04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71800" y="52924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亮亮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6" grpId="0"/>
      <p:bldP spid="27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Group 3"/>
          <p:cNvGrpSpPr/>
          <p:nvPr/>
        </p:nvGrpSpPr>
        <p:grpSpPr bwMode="auto">
          <a:xfrm>
            <a:off x="437236" y="764710"/>
            <a:ext cx="8383236" cy="5328586"/>
            <a:chOff x="301" y="-522"/>
            <a:chExt cx="6930" cy="5077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" y="178"/>
              <a:ext cx="6930" cy="4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862" y="-522"/>
              <a:ext cx="6064" cy="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3200" dirty="0">
                  <a:solidFill>
                    <a:schemeClr val="tx1"/>
                  </a:solidFill>
                </a:rPr>
                <a:t>2001~2010 </a:t>
              </a:r>
              <a:r>
                <a:rPr lang="zh-CN" sz="3200" dirty="0" smtClean="0">
                  <a:solidFill>
                    <a:schemeClr val="tx1"/>
                  </a:solidFill>
                </a:rPr>
                <a:t>年上海</a:t>
              </a:r>
              <a:r>
                <a:rPr lang="zh-CN" sz="3200" dirty="0">
                  <a:solidFill>
                    <a:schemeClr val="tx1"/>
                  </a:solidFill>
                </a:rPr>
                <a:t>出生人口数统计图</a:t>
              </a:r>
              <a:endParaRPr lang="zh-CN" sz="3200" b="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187624" y="764704"/>
            <a:ext cx="73356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2001~2010 </a:t>
            </a:r>
            <a:r>
              <a:rPr lang="zh-CN" sz="3200" dirty="0" smtClean="0">
                <a:solidFill>
                  <a:schemeClr val="tx1"/>
                </a:solidFill>
              </a:rPr>
              <a:t>年上海</a:t>
            </a:r>
            <a:r>
              <a:rPr lang="zh-CN" altLang="en-US" sz="3200" dirty="0">
                <a:solidFill>
                  <a:schemeClr val="tx1"/>
                </a:solidFill>
              </a:rPr>
              <a:t>死亡</a:t>
            </a:r>
            <a:r>
              <a:rPr lang="zh-CN" sz="3200" dirty="0" smtClean="0">
                <a:solidFill>
                  <a:schemeClr val="tx1"/>
                </a:solidFill>
              </a:rPr>
              <a:t>人口</a:t>
            </a:r>
            <a:r>
              <a:rPr lang="zh-CN" sz="3200" dirty="0">
                <a:solidFill>
                  <a:schemeClr val="tx1"/>
                </a:solidFill>
              </a:rPr>
              <a:t>数统计图</a:t>
            </a:r>
            <a:endParaRPr lang="zh-CN" sz="3200" b="0" dirty="0">
              <a:solidFill>
                <a:schemeClr val="tx1"/>
              </a:solidFill>
            </a:endParaRP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33" y="1484784"/>
            <a:ext cx="7416921" cy="421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Group 3"/>
          <p:cNvGrpSpPr/>
          <p:nvPr/>
        </p:nvGrpSpPr>
        <p:grpSpPr bwMode="auto">
          <a:xfrm>
            <a:off x="317376" y="332863"/>
            <a:ext cx="4038600" cy="2937363"/>
            <a:chOff x="0" y="-521"/>
            <a:chExt cx="6930" cy="5317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72"/>
              <a:ext cx="6930" cy="37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77" y="-521"/>
              <a:ext cx="6506" cy="1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800" dirty="0">
                  <a:solidFill>
                    <a:schemeClr val="tx1"/>
                  </a:solidFill>
                </a:rPr>
                <a:t>2001~2010 </a:t>
              </a:r>
              <a:r>
                <a:rPr lang="zh-CN" sz="2800" dirty="0">
                  <a:solidFill>
                    <a:schemeClr val="tx1"/>
                  </a:solidFill>
                </a:rPr>
                <a:t>年</a:t>
              </a:r>
            </a:p>
            <a:p>
              <a:r>
                <a:rPr lang="zh-CN" sz="2800" dirty="0">
                  <a:solidFill>
                    <a:schemeClr val="tx1"/>
                  </a:solidFill>
                </a:rPr>
                <a:t>上海出生人口数统计图</a:t>
              </a:r>
              <a:endParaRPr lang="zh-CN" sz="28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318" name="Group 6"/>
          <p:cNvGrpSpPr/>
          <p:nvPr/>
        </p:nvGrpSpPr>
        <p:grpSpPr bwMode="auto">
          <a:xfrm>
            <a:off x="312747" y="3340263"/>
            <a:ext cx="4038600" cy="2897049"/>
            <a:chOff x="0" y="-465"/>
            <a:chExt cx="6930" cy="5241"/>
          </a:xfrm>
        </p:grpSpPr>
        <p:pic>
          <p:nvPicPr>
            <p:cNvPr id="13319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52"/>
              <a:ext cx="6930" cy="37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3320" name="Text Box 8"/>
            <p:cNvSpPr txBox="1">
              <a:spLocks noChangeArrowheads="1"/>
            </p:cNvSpPr>
            <p:nvPr/>
          </p:nvSpPr>
          <p:spPr bwMode="auto">
            <a:xfrm>
              <a:off x="37" y="-465"/>
              <a:ext cx="6506" cy="1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</a:rPr>
                <a:t>2001~2010 年</a:t>
              </a:r>
            </a:p>
            <a:p>
              <a:r>
                <a:rPr lang="zh-CN" altLang="en-US" sz="2800" dirty="0">
                  <a:solidFill>
                    <a:schemeClr val="tx1"/>
                  </a:solidFill>
                </a:rPr>
                <a:t>上海死亡人口数统计图</a:t>
              </a:r>
              <a:endParaRPr lang="zh-CN" altLang="en-US" sz="2800" b="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4835137" y="2724151"/>
            <a:ext cx="955170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496793" y="2700934"/>
            <a:ext cx="1331912" cy="145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4543729" y="536054"/>
            <a:ext cx="4059559" cy="1943100"/>
          </a:xfrm>
          <a:prstGeom prst="wedgeRoundRectCallout">
            <a:avLst>
              <a:gd name="adj1" fmla="val -23968"/>
              <a:gd name="adj2" fmla="val 66829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 dirty="0"/>
              <a:t>这样看着，不太容易</a:t>
            </a:r>
          </a:p>
          <a:p>
            <a:pPr algn="l"/>
            <a:r>
              <a:rPr lang="zh-CN" sz="3200" dirty="0"/>
              <a:t>比较出生人口数和死</a:t>
            </a:r>
          </a:p>
          <a:p>
            <a:pPr algn="l"/>
            <a:r>
              <a:rPr lang="zh-CN" sz="3200" dirty="0"/>
              <a:t>亡人口数的情况啊！</a:t>
            </a:r>
          </a:p>
          <a:p>
            <a:pPr algn="l"/>
            <a:r>
              <a:rPr lang="zh-CN" sz="3200" dirty="0"/>
              <a:t>怎样比较方便呢？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5292080" y="4316935"/>
            <a:ext cx="3588116" cy="1638300"/>
          </a:xfrm>
          <a:prstGeom prst="wedgeRoundRectCallout">
            <a:avLst>
              <a:gd name="adj1" fmla="val 13417"/>
              <a:gd name="adj2" fmla="val -71935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 dirty="0"/>
              <a:t>有复式</a:t>
            </a:r>
            <a:r>
              <a:rPr lang="zh-CN" sz="3200" dirty="0" smtClean="0"/>
              <a:t>条形统计</a:t>
            </a:r>
            <a:endParaRPr lang="zh-CN" sz="3200" dirty="0"/>
          </a:p>
          <a:p>
            <a:pPr algn="l"/>
            <a:r>
              <a:rPr lang="zh-CN" sz="3200" dirty="0"/>
              <a:t>图，也应该有复式</a:t>
            </a:r>
          </a:p>
          <a:p>
            <a:pPr algn="l"/>
            <a:r>
              <a:rPr lang="zh-CN" sz="3200" dirty="0"/>
              <a:t>折线统计图吧？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bldLvl="0" animBg="1" autoUpdateAnimBg="0"/>
      <p:bldP spid="13324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524119" y="620688"/>
            <a:ext cx="84772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请你在下图中绘制复式折线统计图。</a:t>
            </a:r>
          </a:p>
        </p:txBody>
      </p:sp>
      <p:grpSp>
        <p:nvGrpSpPr>
          <p:cNvPr id="14339" name="Group 3"/>
          <p:cNvGrpSpPr/>
          <p:nvPr/>
        </p:nvGrpSpPr>
        <p:grpSpPr bwMode="auto">
          <a:xfrm>
            <a:off x="390534" y="1198821"/>
            <a:ext cx="8589009" cy="4857372"/>
            <a:chOff x="0" y="-1212"/>
            <a:chExt cx="13525" cy="7650"/>
          </a:xfrm>
        </p:grpSpPr>
        <p:sp>
          <p:nvSpPr>
            <p:cNvPr id="14340" name="Text Box 4"/>
            <p:cNvSpPr txBox="1">
              <a:spLocks noChangeArrowheads="1"/>
            </p:cNvSpPr>
            <p:nvPr/>
          </p:nvSpPr>
          <p:spPr bwMode="auto">
            <a:xfrm>
              <a:off x="802" y="-1212"/>
              <a:ext cx="10670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/>
                <a:t>2001~2010 </a:t>
              </a:r>
              <a:r>
                <a:rPr lang="zh-CN" altLang="en-US" sz="3200" dirty="0" smtClean="0"/>
                <a:t>年</a:t>
              </a:r>
              <a:endParaRPr lang="en-US" altLang="zh-CN" sz="3200" dirty="0" smtClean="0"/>
            </a:p>
            <a:p>
              <a:pPr algn="ctr"/>
              <a:r>
                <a:rPr lang="zh-CN" altLang="en-US" sz="3200" dirty="0" smtClean="0"/>
                <a:t>上海</a:t>
              </a:r>
              <a:r>
                <a:rPr lang="zh-CN" altLang="en-US" sz="3200" dirty="0"/>
                <a:t>出生人口数和死亡人口数统计图</a:t>
              </a:r>
            </a:p>
          </p:txBody>
        </p:sp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"/>
              <a:ext cx="13525" cy="5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43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28844"/>
            <a:ext cx="6467475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5076056" y="1700808"/>
            <a:ext cx="2952328" cy="742950"/>
          </a:xfrm>
          <a:prstGeom prst="wedgeRoundRectCallout">
            <a:avLst>
              <a:gd name="adj1" fmla="val -41536"/>
              <a:gd name="adj2" fmla="val 93638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/>
              <a:t>应该怎样做呢？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5508104" y="4437112"/>
            <a:ext cx="3322638" cy="1038225"/>
          </a:xfrm>
          <a:prstGeom prst="wedgeRoundRectCallout">
            <a:avLst>
              <a:gd name="adj1" fmla="val -36991"/>
              <a:gd name="adj2" fmla="val -90247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altLang="en-US" sz="3200" dirty="0"/>
              <a:t>还得用图例说明</a:t>
            </a:r>
          </a:p>
          <a:p>
            <a:pPr algn="l"/>
            <a:r>
              <a:rPr lang="zh-CN" altLang="en-US" sz="3200" dirty="0"/>
              <a:t>两种不同的量。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179512" y="1052736"/>
            <a:ext cx="4764707" cy="1444538"/>
          </a:xfrm>
          <a:prstGeom prst="wedgeRoundRectCallout">
            <a:avLst>
              <a:gd name="adj1" fmla="val -17092"/>
              <a:gd name="adj2" fmla="val 100046"/>
              <a:gd name="adj3" fmla="val 16667"/>
            </a:avLst>
          </a:prstGeom>
          <a:solidFill>
            <a:srgbClr val="FFFF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pPr algn="l"/>
            <a:r>
              <a:rPr lang="zh-CN" sz="3200" dirty="0"/>
              <a:t>要画两条折线，</a:t>
            </a:r>
            <a:r>
              <a:rPr lang="zh-CN" sz="3200" dirty="0" smtClean="0"/>
              <a:t>可以像复</a:t>
            </a:r>
            <a:endParaRPr lang="en-US" altLang="zh-CN" sz="3200" dirty="0" smtClean="0"/>
          </a:p>
          <a:p>
            <a:pPr algn="l"/>
            <a:r>
              <a:rPr lang="zh-CN" sz="3200" dirty="0" smtClean="0"/>
              <a:t>式</a:t>
            </a:r>
            <a:r>
              <a:rPr lang="zh-CN" sz="3200" dirty="0"/>
              <a:t>条形</a:t>
            </a:r>
            <a:r>
              <a:rPr lang="zh-CN" sz="3200" dirty="0" smtClean="0"/>
              <a:t>统计图那样</a:t>
            </a:r>
            <a:r>
              <a:rPr lang="zh-CN" sz="3200" dirty="0"/>
              <a:t>用</a:t>
            </a:r>
            <a:r>
              <a:rPr lang="zh-CN" sz="3200" dirty="0" smtClean="0"/>
              <a:t>颜色</a:t>
            </a:r>
            <a:endParaRPr lang="en-US" altLang="zh-CN" sz="3200" dirty="0" smtClean="0"/>
          </a:p>
          <a:p>
            <a:pPr algn="l"/>
            <a:r>
              <a:rPr lang="zh-CN" sz="3200" dirty="0" smtClean="0"/>
              <a:t>区分开</a:t>
            </a:r>
            <a:r>
              <a:rPr lang="zh-CN" sz="3200" dirty="0"/>
              <a:t>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64" grpId="0" bldLvl="0" animBg="1" autoUpdateAnimBg="0"/>
      <p:bldP spid="15365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66750" y="512763"/>
            <a:ext cx="84772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请你在下图中绘制复式折线统计图。</a:t>
            </a:r>
          </a:p>
        </p:txBody>
      </p:sp>
      <p:grpSp>
        <p:nvGrpSpPr>
          <p:cNvPr id="16387" name="Group 3"/>
          <p:cNvGrpSpPr/>
          <p:nvPr/>
        </p:nvGrpSpPr>
        <p:grpSpPr bwMode="auto">
          <a:xfrm>
            <a:off x="311150" y="1180425"/>
            <a:ext cx="8589010" cy="4840863"/>
            <a:chOff x="0" y="-1186"/>
            <a:chExt cx="13525" cy="7624"/>
          </a:xfrm>
        </p:grpSpPr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815" y="-1186"/>
              <a:ext cx="10670" cy="16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/>
                <a:t>2001~2010 </a:t>
              </a:r>
              <a:r>
                <a:rPr lang="zh-CN" altLang="en-US" sz="3200" dirty="0" smtClean="0"/>
                <a:t>年</a:t>
              </a:r>
              <a:endParaRPr lang="en-US" altLang="zh-CN" sz="3200" dirty="0" smtClean="0"/>
            </a:p>
            <a:p>
              <a:r>
                <a:rPr lang="zh-CN" altLang="en-US" sz="3200" dirty="0" smtClean="0"/>
                <a:t>上海</a:t>
              </a:r>
              <a:r>
                <a:rPr lang="zh-CN" altLang="en-US" sz="3200" dirty="0"/>
                <a:t>出生人口数和死亡人口数统计图</a:t>
              </a:r>
            </a:p>
          </p:txBody>
        </p:sp>
        <p:pic>
          <p:nvPicPr>
            <p:cNvPr id="1638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2"/>
              <a:ext cx="13525" cy="54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6390" name="Oval 6"/>
          <p:cNvSpPr>
            <a:spLocks noChangeArrowheads="1"/>
          </p:cNvSpPr>
          <p:nvPr/>
        </p:nvSpPr>
        <p:spPr bwMode="auto">
          <a:xfrm>
            <a:off x="1543050" y="3716238"/>
            <a:ext cx="76200" cy="76200"/>
          </a:xfrm>
          <a:prstGeom prst="ellipse">
            <a:avLst/>
          </a:prstGeom>
          <a:solidFill>
            <a:srgbClr val="0000FF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2114550" y="35638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2" name="Oval 8"/>
          <p:cNvSpPr>
            <a:spLocks noChangeArrowheads="1"/>
          </p:cNvSpPr>
          <p:nvPr/>
        </p:nvSpPr>
        <p:spPr bwMode="auto">
          <a:xfrm>
            <a:off x="2711450" y="33352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3" name="Oval 9"/>
          <p:cNvSpPr>
            <a:spLocks noChangeArrowheads="1"/>
          </p:cNvSpPr>
          <p:nvPr/>
        </p:nvSpPr>
        <p:spPr bwMode="auto">
          <a:xfrm>
            <a:off x="3282950" y="35511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4" name="Oval 10"/>
          <p:cNvSpPr>
            <a:spLocks noChangeArrowheads="1"/>
          </p:cNvSpPr>
          <p:nvPr/>
        </p:nvSpPr>
        <p:spPr bwMode="auto">
          <a:xfrm>
            <a:off x="3867150" y="33098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5" name="Oval 11"/>
          <p:cNvSpPr>
            <a:spLocks noChangeArrowheads="1"/>
          </p:cNvSpPr>
          <p:nvPr/>
        </p:nvSpPr>
        <p:spPr bwMode="auto">
          <a:xfrm>
            <a:off x="4464050" y="35003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6" name="Oval 12"/>
          <p:cNvSpPr>
            <a:spLocks noChangeArrowheads="1"/>
          </p:cNvSpPr>
          <p:nvPr/>
        </p:nvSpPr>
        <p:spPr bwMode="auto">
          <a:xfrm>
            <a:off x="5035550" y="32844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7" name="Oval 13"/>
          <p:cNvSpPr>
            <a:spLocks noChangeArrowheads="1"/>
          </p:cNvSpPr>
          <p:nvPr/>
        </p:nvSpPr>
        <p:spPr bwMode="auto">
          <a:xfrm>
            <a:off x="5645150" y="30939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8" name="Oval 14"/>
          <p:cNvSpPr>
            <a:spLocks noChangeArrowheads="1"/>
          </p:cNvSpPr>
          <p:nvPr/>
        </p:nvSpPr>
        <p:spPr bwMode="auto">
          <a:xfrm>
            <a:off x="6223992" y="31066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9" name="Oval 15"/>
          <p:cNvSpPr>
            <a:spLocks noChangeArrowheads="1"/>
          </p:cNvSpPr>
          <p:nvPr/>
        </p:nvSpPr>
        <p:spPr bwMode="auto">
          <a:xfrm>
            <a:off x="6813550" y="3030438"/>
            <a:ext cx="76200" cy="76200"/>
          </a:xfrm>
          <a:prstGeom prst="ellipse">
            <a:avLst/>
          </a:prstGeom>
          <a:solidFill>
            <a:schemeClr val="tx1"/>
          </a:solidFill>
          <a:ln w="38100" cap="flat" cmpd="sng">
            <a:solidFill>
              <a:srgbClr val="0000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flipV="1">
            <a:off x="1568450" y="3601938"/>
            <a:ext cx="584200" cy="1524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2127250" y="3386038"/>
            <a:ext cx="622300" cy="2286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2724150" y="3360638"/>
            <a:ext cx="596900" cy="2286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flipV="1">
            <a:off x="3346450" y="3347938"/>
            <a:ext cx="558800" cy="2286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>
            <a:off x="3930650" y="3335238"/>
            <a:ext cx="571500" cy="2032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 flipV="1">
            <a:off x="4451350" y="3335238"/>
            <a:ext cx="622300" cy="1778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 flipV="1">
            <a:off x="5048250" y="3132038"/>
            <a:ext cx="622300" cy="1778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5708650" y="3119338"/>
            <a:ext cx="558800" cy="254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8" name="Line 24"/>
          <p:cNvSpPr>
            <a:spLocks noChangeShapeType="1"/>
          </p:cNvSpPr>
          <p:nvPr/>
        </p:nvSpPr>
        <p:spPr bwMode="auto">
          <a:xfrm flipV="1">
            <a:off x="6292850" y="3068538"/>
            <a:ext cx="558800" cy="88900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>
            <a:off x="7232650" y="3093938"/>
            <a:ext cx="622300" cy="1588"/>
          </a:xfrm>
          <a:prstGeom prst="line">
            <a:avLst/>
          </a:prstGeom>
          <a:noFill/>
          <a:ln w="41275" cap="flat" cmpd="sng">
            <a:solidFill>
              <a:srgbClr val="0000FF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7807325" y="2885976"/>
            <a:ext cx="10985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dirty="0"/>
              <a:t>死亡人口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1189038" y="3354288"/>
            <a:ext cx="57785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9.34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1811338" y="3265388"/>
            <a:ext cx="5778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9.67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2338388" y="2962176"/>
            <a:ext cx="6905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10.07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2990850" y="3660676"/>
            <a:ext cx="5778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9.65</a:t>
            </a: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3490913" y="2933601"/>
            <a:ext cx="6905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10.23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4116388" y="3619401"/>
            <a:ext cx="5778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9.80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4732338" y="2836763"/>
            <a:ext cx="6905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10.22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5430838" y="3211413"/>
            <a:ext cx="6905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10.70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5911850" y="2730401"/>
            <a:ext cx="6905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10.67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16420" name="Text Box 36"/>
          <p:cNvSpPr txBox="1">
            <a:spLocks noChangeArrowheads="1"/>
          </p:cNvSpPr>
          <p:nvPr/>
        </p:nvSpPr>
        <p:spPr bwMode="auto">
          <a:xfrm>
            <a:off x="6518275" y="2636738"/>
            <a:ext cx="6921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FF"/>
                </a:solidFill>
              </a:rPr>
              <a:t>10.87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8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8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6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0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8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0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animBg="1"/>
      <p:bldP spid="16404" grpId="0" animBg="1"/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bldLvl="0" autoUpdateAnimBg="0"/>
      <p:bldP spid="16411" grpId="0" bldLvl="0" autoUpdateAnimBg="0"/>
      <p:bldP spid="16412" grpId="0" bldLvl="0" autoUpdateAnimBg="0"/>
      <p:bldP spid="16413" grpId="0" bldLvl="0" autoUpdateAnimBg="0"/>
      <p:bldP spid="16414" grpId="0" bldLvl="0" autoUpdateAnimBg="0"/>
      <p:bldP spid="16415" grpId="0" bldLvl="0" autoUpdateAnimBg="0"/>
      <p:bldP spid="16416" grpId="0" bldLvl="0" autoUpdateAnimBg="0"/>
      <p:bldP spid="16417" grpId="0" bldLvl="0" autoUpdateAnimBg="0"/>
      <p:bldP spid="16418" grpId="0" bldLvl="0" autoUpdateAnimBg="0"/>
      <p:bldP spid="16419" grpId="0" bldLvl="0" autoUpdateAnimBg="0"/>
      <p:bldP spid="16420" grpId="0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dynamicNum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WPS 演示</Application>
  <PresentationFormat>全屏显示(4:3)</PresentationFormat>
  <Paragraphs>221</Paragraphs>
  <Slides>33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人教版数学五年级下册第7单元</dc:title>
  <dc:creator>吉林梓翰教育图书有限公司</dc:creator>
  <cp:lastModifiedBy>lenovop</cp:lastModifiedBy>
  <cp:revision>680</cp:revision>
  <dcterms:created xsi:type="dcterms:W3CDTF">2015-11-21T07:20:00Z</dcterms:created>
  <dcterms:modified xsi:type="dcterms:W3CDTF">2021-11-01T05:47:23Z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