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tiff" ContentType="image/tiff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16" r:id="rId2"/>
    <p:sldId id="502" r:id="rId3"/>
    <p:sldId id="482" r:id="rId4"/>
    <p:sldId id="529" r:id="rId5"/>
    <p:sldId id="530" r:id="rId6"/>
    <p:sldId id="532" r:id="rId7"/>
    <p:sldId id="533" r:id="rId8"/>
    <p:sldId id="503" r:id="rId9"/>
    <p:sldId id="504" r:id="rId10"/>
    <p:sldId id="473" r:id="rId11"/>
    <p:sldId id="535" r:id="rId12"/>
    <p:sldId id="536" r:id="rId13"/>
    <p:sldId id="537" r:id="rId14"/>
    <p:sldId id="481" r:id="rId15"/>
    <p:sldId id="430" r:id="rId16"/>
    <p:sldId id="479" r:id="rId17"/>
    <p:sldId id="538" r:id="rId18"/>
    <p:sldId id="540" r:id="rId19"/>
    <p:sldId id="539" r:id="rId20"/>
    <p:sldId id="541" r:id="rId21"/>
    <p:sldId id="472" r:id="rId22"/>
    <p:sldId id="505" r:id="rId23"/>
    <p:sldId id="542" r:id="rId24"/>
    <p:sldId id="477" r:id="rId25"/>
    <p:sldId id="521" r:id="rId26"/>
    <p:sldId id="483" r:id="rId27"/>
    <p:sldId id="543" r:id="rId28"/>
    <p:sldId id="486" r:id="rId29"/>
    <p:sldId id="488" r:id="rId30"/>
    <p:sldId id="487" r:id="rId31"/>
    <p:sldId id="484" r:id="rId32"/>
    <p:sldId id="474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-84" y="-324"/>
      </p:cViewPr>
      <p:guideLst>
        <p:guide orient="horz" pos="2158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10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1.xml"/><Relationship Id="rId7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5.png"/><Relationship Id="rId7" Type="http://schemas.openxmlformats.org/officeDocument/2006/relationships/image" Target="../media/image2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5.xml"/><Relationship Id="rId7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10" Type="http://schemas.openxmlformats.org/officeDocument/2006/relationships/image" Target="../media/image3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18.xml"/><Relationship Id="rId7" Type="http://schemas.openxmlformats.org/officeDocument/2006/relationships/image" Target="../media/image3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21.xml"/><Relationship Id="rId7" Type="http://schemas.openxmlformats.org/officeDocument/2006/relationships/image" Target="../media/image1.jpeg"/><Relationship Id="rId12" Type="http://schemas.openxmlformats.org/officeDocument/2006/relationships/image" Target="../media/image5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23.xml"/><Relationship Id="rId10" Type="http://schemas.openxmlformats.org/officeDocument/2006/relationships/image" Target="../media/image55.jpeg"/><Relationship Id="rId4" Type="http://schemas.openxmlformats.org/officeDocument/2006/relationships/tags" Target="../tags/tag22.xml"/><Relationship Id="rId9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找次品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数学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广角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找次品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  <p:pic>
        <p:nvPicPr>
          <p:cNvPr id="17424" name="Picture 16" descr="钙片瓶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7983" y="1341682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3003233" y="1417005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17429" name="AutoShape 27"/>
          <p:cNvSpPr>
            <a:spLocks noChangeArrowheads="1"/>
          </p:cNvSpPr>
          <p:nvPr/>
        </p:nvSpPr>
        <p:spPr bwMode="auto">
          <a:xfrm>
            <a:off x="2407920" y="2987675"/>
            <a:ext cx="3253740" cy="883285"/>
          </a:xfrm>
          <a:prstGeom prst="wedgeRoundRectCallout">
            <a:avLst>
              <a:gd name="adj1" fmla="val -44655"/>
              <a:gd name="adj2" fmla="val 7116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00"/>
                </a:solidFill>
              </a14:hiddenFill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3200" dirty="0"/>
              <a:t>可以用手掂一掂。</a:t>
            </a:r>
            <a:endParaRPr lang="en-US" altLang="zh-CN" sz="2800" b="0" dirty="0"/>
          </a:p>
        </p:txBody>
      </p:sp>
      <p:sp>
        <p:nvSpPr>
          <p:cNvPr id="17430" name="AutoShape 27"/>
          <p:cNvSpPr>
            <a:spLocks noChangeArrowheads="1"/>
          </p:cNvSpPr>
          <p:nvPr/>
        </p:nvSpPr>
        <p:spPr bwMode="auto">
          <a:xfrm>
            <a:off x="6898640" y="3131185"/>
            <a:ext cx="3784600" cy="883920"/>
          </a:xfrm>
          <a:prstGeom prst="wedgeRoundRectCallout">
            <a:avLst>
              <a:gd name="adj1" fmla="val 27720"/>
              <a:gd name="adj2" fmla="val 8067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00"/>
                </a:solidFill>
              </a14:hiddenFill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可以用天平</a:t>
            </a:r>
            <a:r>
              <a:rPr lang="zh-CN" altLang="en-US" sz="3200" dirty="0">
                <a:latin typeface="Arial" panose="020B0604020202020204" pitchFamily="34" charset="0"/>
              </a:rPr>
              <a:t>称一称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101"/>
          <a:stretch>
            <a:fillRect/>
          </a:stretch>
        </p:blipFill>
        <p:spPr>
          <a:xfrm>
            <a:off x="10154920" y="3693795"/>
            <a:ext cx="1318895" cy="18719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1" r="83139"/>
          <a:stretch>
            <a:fillRect/>
          </a:stretch>
        </p:blipFill>
        <p:spPr>
          <a:xfrm>
            <a:off x="1532255" y="3870960"/>
            <a:ext cx="1471295" cy="1983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 bldLvl="0" animBg="1"/>
      <p:bldP spid="17429" grpId="1" animBg="1"/>
      <p:bldP spid="17430" grpId="0" bldLvl="0" animBg="1"/>
      <p:bldP spid="174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  <p:pic>
        <p:nvPicPr>
          <p:cNvPr id="17424" name="Picture 16" descr="钙片瓶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7983" y="1341682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3003233" y="1417005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2469515" y="2663190"/>
            <a:ext cx="6670040" cy="1531620"/>
          </a:xfrm>
          <a:prstGeom prst="wedgeRoundRectCallout">
            <a:avLst>
              <a:gd name="adj1" fmla="val 54274"/>
              <a:gd name="adj2" fmla="val 34991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0" noProof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那怎样找出三个中的次品呢？现在请你先自己想一想，然后和同桌说一说自己的想法。</a:t>
            </a:r>
          </a:p>
        </p:txBody>
      </p:sp>
      <p:pic>
        <p:nvPicPr>
          <p:cNvPr id="25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139555" y="3060700"/>
            <a:ext cx="2281555" cy="216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47"/>
          <p:cNvGrpSpPr/>
          <p:nvPr/>
        </p:nvGrpSpPr>
        <p:grpSpPr>
          <a:xfrm>
            <a:off x="2335531" y="4289425"/>
            <a:ext cx="7054850" cy="2143125"/>
            <a:chOff x="236" y="2160"/>
            <a:chExt cx="4444" cy="1350"/>
          </a:xfrm>
        </p:grpSpPr>
        <p:pic>
          <p:nvPicPr>
            <p:cNvPr id="7172" name="Picture 28" descr="5BU604"/>
            <p:cNvPicPr>
              <a:picLocks noChangeAspect="1"/>
            </p:cNvPicPr>
            <p:nvPr/>
          </p:nvPicPr>
          <p:blipFill>
            <a:blip r:embed="rId9"/>
            <a:srcRect l="46950"/>
            <a:stretch>
              <a:fillRect/>
            </a:stretch>
          </p:blipFill>
          <p:spPr>
            <a:xfrm>
              <a:off x="3608" y="2160"/>
              <a:ext cx="1072" cy="13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3" name="Group 42"/>
            <p:cNvGrpSpPr/>
            <p:nvPr/>
          </p:nvGrpSpPr>
          <p:grpSpPr>
            <a:xfrm>
              <a:off x="236" y="2664"/>
              <a:ext cx="2151" cy="513"/>
              <a:chOff x="-308" y="2936"/>
              <a:chExt cx="2151" cy="513"/>
            </a:xfrm>
          </p:grpSpPr>
          <p:sp>
            <p:nvSpPr>
              <p:cNvPr id="12" name="AutoShape 27"/>
              <p:cNvSpPr>
                <a:spLocks noChangeArrowheads="1"/>
              </p:cNvSpPr>
              <p:nvPr/>
            </p:nvSpPr>
            <p:spPr bwMode="auto">
              <a:xfrm>
                <a:off x="-308" y="2936"/>
                <a:ext cx="2151" cy="513"/>
              </a:xfrm>
              <a:prstGeom prst="wedgeRoundRectCallout">
                <a:avLst>
                  <a:gd name="adj1" fmla="val 62682"/>
                  <a:gd name="adj2" fmla="val -3869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华文楷体" panose="02010600040101010101" pitchFamily="2" charset="-122"/>
                  </a:rPr>
                  <a:t>我用      表示钙片。</a:t>
                </a:r>
              </a:p>
            </p:txBody>
          </p:sp>
          <p:pic>
            <p:nvPicPr>
              <p:cNvPr id="7175" name="Picture 38" descr="5BU615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27" y="3019"/>
                <a:ext cx="332" cy="34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70295" y="4289425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  <p:pic>
        <p:nvPicPr>
          <p:cNvPr id="17424" name="Picture 16" descr="钙片瓶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7983" y="1341682"/>
            <a:ext cx="21812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3003233" y="1417005"/>
            <a:ext cx="54726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有3瓶钙片，其中1瓶少了3片。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你能设法把它找出来吗？</a:t>
            </a:r>
          </a:p>
        </p:txBody>
      </p:sp>
      <p:sp>
        <p:nvSpPr>
          <p:cNvPr id="20482" name="Text Box 19"/>
          <p:cNvSpPr txBox="1">
            <a:spLocks noChangeArrowheads="1"/>
          </p:cNvSpPr>
          <p:nvPr/>
        </p:nvSpPr>
        <p:spPr bwMode="auto">
          <a:xfrm>
            <a:off x="4319682" y="4836730"/>
            <a:ext cx="27765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3200" b="1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5205506" y="5429559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     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5194393" y="4753903"/>
            <a:ext cx="47770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不平衡，轻的是次品。</a:t>
            </a: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880318" y="533867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1</a:t>
            </a:r>
          </a:p>
        </p:txBody>
      </p:sp>
      <p:pic>
        <p:nvPicPr>
          <p:cNvPr id="20500" name="Picture 20" descr="5BU60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0369" y="3693731"/>
            <a:ext cx="2247900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Picture 21" descr="5BU6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5226" y="4076319"/>
            <a:ext cx="750887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5164231" y="4050284"/>
            <a:ext cx="4648199" cy="584200"/>
            <a:chOff x="4336826" y="3678809"/>
            <a:chExt cx="4648199" cy="584200"/>
          </a:xfrm>
        </p:grpSpPr>
        <p:sp>
          <p:nvSpPr>
            <p:cNvPr id="20499" name="Text Box 25"/>
            <p:cNvSpPr txBox="1">
              <a:spLocks noChangeArrowheads="1"/>
            </p:cNvSpPr>
            <p:nvPr/>
          </p:nvSpPr>
          <p:spPr bwMode="auto">
            <a:xfrm>
              <a:off x="4336826" y="3678809"/>
              <a:ext cx="4648199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平衡，   是次品。</a:t>
              </a:r>
            </a:p>
          </p:txBody>
        </p:sp>
        <p:pic>
          <p:nvPicPr>
            <p:cNvPr id="20502" name="Picture 22" descr="5BU60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1606" y="3704526"/>
              <a:ext cx="417512" cy="531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11" name="AutoShape 27"/>
          <p:cNvSpPr>
            <a:spLocks noChangeArrowheads="1"/>
          </p:cNvSpPr>
          <p:nvPr/>
        </p:nvSpPr>
        <p:spPr bwMode="auto">
          <a:xfrm>
            <a:off x="3031490" y="2785745"/>
            <a:ext cx="3159125" cy="6159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3200" dirty="0"/>
              <a:t>可以这样记录。</a:t>
            </a:r>
            <a:endParaRPr lang="zh-CN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/>
      <p:bldP spid="8218" grpId="0" bldLvl="0" animBg="1"/>
      <p:bldP spid="82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3128071" y="1664229"/>
            <a:ext cx="842493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袋糖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袋质量相同，有一袋质量不足，至少称几次就保证一定能找出次品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99720" y="3766438"/>
            <a:ext cx="11934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" grpId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960370" y="1375410"/>
            <a:ext cx="858329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213" b="39013"/>
          <a:stretch>
            <a:fillRect/>
          </a:stretch>
        </p:blipFill>
        <p:spPr>
          <a:xfrm>
            <a:off x="1454785" y="2451735"/>
            <a:ext cx="4939665" cy="2197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680" r="347" b="24793"/>
          <a:stretch>
            <a:fillRect/>
          </a:stretch>
        </p:blipFill>
        <p:spPr>
          <a:xfrm>
            <a:off x="6635115" y="2327275"/>
            <a:ext cx="4575810" cy="27101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734820" y="4599305"/>
            <a:ext cx="7904480" cy="1783080"/>
            <a:chOff x="2589" y="7322"/>
            <a:chExt cx="12448" cy="2808"/>
          </a:xfrm>
        </p:grpSpPr>
        <p:pic>
          <p:nvPicPr>
            <p:cNvPr id="12" name="Picture 2" descr="C:\Users\Administrator\Desktop\人教四色.tif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573"/>
            <a:stretch>
              <a:fillRect/>
            </a:stretch>
          </p:blipFill>
          <p:spPr bwMode="auto">
            <a:xfrm flipH="1">
              <a:off x="2589" y="7322"/>
              <a:ext cx="2967" cy="2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4106" t="74837" r="16470"/>
            <a:stretch>
              <a:fillRect/>
            </a:stretch>
          </p:blipFill>
          <p:spPr>
            <a:xfrm>
              <a:off x="5137" y="8012"/>
              <a:ext cx="9901" cy="158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7005" y="2494319"/>
            <a:ext cx="1826144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747972" y="469948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963574" y="2705144"/>
            <a:ext cx="2986362" cy="674688"/>
            <a:chOff x="217486" y="2833573"/>
            <a:chExt cx="2986362" cy="674688"/>
          </a:xfrm>
        </p:grpSpPr>
        <p:sp>
          <p:nvSpPr>
            <p:cNvPr id="19508" name="AutoShape 27"/>
            <p:cNvSpPr>
              <a:spLocks noChangeArrowheads="1"/>
            </p:cNvSpPr>
            <p:nvPr/>
          </p:nvSpPr>
          <p:spPr bwMode="auto">
            <a:xfrm>
              <a:off x="217486" y="2833573"/>
              <a:ext cx="2986362" cy="674688"/>
            </a:xfrm>
            <a:prstGeom prst="wedgeRoundRectCallout">
              <a:avLst>
                <a:gd name="adj1" fmla="val -59280"/>
                <a:gd name="adj2" fmla="val 7459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</a:pPr>
              <a:r>
                <a:rPr lang="zh-CN" altLang="en-US" sz="3200" dirty="0" smtClean="0">
                  <a:latin typeface="Arial" panose="020B0604020202020204" pitchFamily="34" charset="0"/>
                </a:rPr>
                <a:t>用  </a:t>
              </a:r>
              <a:r>
                <a:rPr lang="zh-CN" altLang="en-US" sz="3200" dirty="0" smtClean="0">
                  <a:latin typeface="+mj-lt"/>
                </a:rPr>
                <a:t>   </a:t>
              </a:r>
              <a:r>
                <a:rPr lang="zh-CN" altLang="en-US" sz="3200" dirty="0" smtClean="0">
                  <a:latin typeface="Arial" panose="020B0604020202020204" pitchFamily="34" charset="0"/>
                </a:rPr>
                <a:t>表示零件。</a:t>
              </a:r>
              <a:endParaRPr lang="zh-CN" altLang="en-US" sz="3200" dirty="0">
                <a:latin typeface="Arial" panose="020B060402020202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55576" y="2918889"/>
              <a:ext cx="504056" cy="50405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</p:grpSp>
      <p:sp>
        <p:nvSpPr>
          <p:cNvPr id="32" name="椭圆 31"/>
          <p:cNvSpPr/>
          <p:nvPr/>
        </p:nvSpPr>
        <p:spPr>
          <a:xfrm>
            <a:off x="3557305" y="469948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33" name="椭圆 32"/>
          <p:cNvSpPr/>
          <p:nvPr/>
        </p:nvSpPr>
        <p:spPr>
          <a:xfrm>
            <a:off x="4359864" y="471431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4" name="椭圆 33"/>
          <p:cNvSpPr/>
          <p:nvPr/>
        </p:nvSpPr>
        <p:spPr>
          <a:xfrm>
            <a:off x="5169197" y="471431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35" name="椭圆 34"/>
          <p:cNvSpPr/>
          <p:nvPr/>
        </p:nvSpPr>
        <p:spPr>
          <a:xfrm>
            <a:off x="5963497" y="469948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6" name="椭圆 35"/>
          <p:cNvSpPr/>
          <p:nvPr/>
        </p:nvSpPr>
        <p:spPr>
          <a:xfrm>
            <a:off x="6772830" y="469948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7575389" y="471431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38" name="椭圆 37"/>
          <p:cNvSpPr/>
          <p:nvPr/>
        </p:nvSpPr>
        <p:spPr>
          <a:xfrm>
            <a:off x="8384722" y="471431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2</a:t>
              </a:r>
            </a:p>
          </p:txBody>
        </p:sp>
      </p:grpSp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960370" y="1375410"/>
            <a:ext cx="858329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个零件里有1个是次品（次品重一些）。假如用天平称，至少称几次就保证一定能找出次品？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47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920" y="974771"/>
            <a:ext cx="2206756" cy="209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34410" y="1266825"/>
            <a:ext cx="4653280" cy="6819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将探索的情况填入下表。</a:t>
            </a:r>
          </a:p>
        </p:txBody>
      </p:sp>
      <p:graphicFrame>
        <p:nvGraphicFramePr>
          <p:cNvPr id="14" name="Group 4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48466" y="2372876"/>
          <a:ext cx="7056784" cy="331233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51722"/>
                <a:gridCol w="2351720"/>
                <a:gridCol w="2353342"/>
              </a:tblGrid>
              <a:tr h="11461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每次每边放的个数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分成的份数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要称的次数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7" name="Picture 61" descr="5BU6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7154" y="3162002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6709479" y="3028652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平衡，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6680904" y="3581102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043099" y="358189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>
            <a:off x="4124573" y="360007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30186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4239519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5042078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5851411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11" name="椭圆 10"/>
          <p:cNvSpPr/>
          <p:nvPr/>
        </p:nvSpPr>
        <p:spPr>
          <a:xfrm>
            <a:off x="6645711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7455044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8257603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9066936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12" name="流程图: 可选过程 11"/>
          <p:cNvSpPr/>
          <p:nvPr/>
        </p:nvSpPr>
        <p:spPr>
          <a:xfrm>
            <a:off x="736600" y="1593850"/>
            <a:ext cx="1579880" cy="90805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4354" y="17816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958530" y="17816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578658" y="17816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162834" y="1781696"/>
            <a:ext cx="1468945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6593616" y="4320849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     </a:t>
            </a: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8268428" y="422996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2604 0.1673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83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8577 0.1673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8" grpId="0" bldLvl="0" animBg="1"/>
      <p:bldP spid="19519" grpId="0" bldLvl="0" animBg="1"/>
      <p:bldP spid="17" grpId="1" bldLvl="0" animBg="1"/>
      <p:bldP spid="18" grpId="1" bldLvl="0" animBg="1"/>
      <p:bldP spid="13" grpId="0" bldLvl="0" animBg="1"/>
      <p:bldP spid="38" grpId="0" bldLvl="0" animBg="1"/>
      <p:bldP spid="39" grpId="0" bldLvl="0" animBg="1"/>
      <p:bldP spid="40" grpId="0" bldLvl="0" animBg="1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7" name="Picture 61" descr="5BU6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9669" y="3162002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518" name="Text Box 62"/>
          <p:cNvSpPr txBox="1">
            <a:spLocks noChangeArrowheads="1"/>
          </p:cNvSpPr>
          <p:nvPr/>
        </p:nvSpPr>
        <p:spPr bwMode="auto">
          <a:xfrm>
            <a:off x="6511994" y="3028652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平衡，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6483419" y="3581102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845614" y="358189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>
            <a:off x="3927088" y="360007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32701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4042034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4844593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5653926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6448226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7257559" y="18950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8060118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8869451" y="190991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10" name="流程图: 可选过程 9"/>
          <p:cNvSpPr/>
          <p:nvPr/>
        </p:nvSpPr>
        <p:spPr>
          <a:xfrm>
            <a:off x="746760" y="1588770"/>
            <a:ext cx="1533525" cy="90805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二</a:t>
            </a:r>
          </a:p>
        </p:txBody>
      </p:sp>
      <p:sp>
        <p:nvSpPr>
          <p:cNvPr id="11" name="矩形 10"/>
          <p:cNvSpPr/>
          <p:nvPr/>
        </p:nvSpPr>
        <p:spPr>
          <a:xfrm>
            <a:off x="3176869" y="1781696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381173" y="1781696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6468437" y="4804164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     </a:t>
            </a: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8191184" y="4742608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845614" y="4777442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3927088" y="4795612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983611" y="423855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4845006" y="423855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3" name="Text Box 63"/>
          <p:cNvSpPr txBox="1">
            <a:spLocks noChangeArrowheads="1"/>
          </p:cNvSpPr>
          <p:nvPr/>
        </p:nvSpPr>
        <p:spPr bwMode="auto">
          <a:xfrm>
            <a:off x="6468437" y="4275447"/>
            <a:ext cx="31998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</a:rPr>
              <a:t>重的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797942" y="4571925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844381" y="4653588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2981184" y="4149532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6" name="椭圆 45"/>
          <p:cNvSpPr/>
          <p:nvPr/>
        </p:nvSpPr>
        <p:spPr>
          <a:xfrm>
            <a:off x="4861503" y="430380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3854 0.167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0717 0.1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-0.02743 0.1650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82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06093 0.165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8" grpId="0" bldLvl="0" animBg="1"/>
      <p:bldP spid="19519" grpId="0" bldLvl="0" animBg="1"/>
      <p:bldP spid="17" grpId="0" bldLvl="0" animBg="1"/>
      <p:bldP spid="18" grpId="0" bldLvl="0" animBg="1"/>
      <p:bldP spid="23" grpId="0" bldLvl="0" animBg="1"/>
      <p:bldP spid="24" grpId="0" bldLvl="0" animBg="1"/>
      <p:bldP spid="11" grpId="0" bldLvl="0" animBg="1"/>
      <p:bldP spid="39" grpId="0" bldLvl="0" animBg="1"/>
      <p:bldP spid="41" grpId="0"/>
      <p:bldP spid="42" grpId="0"/>
      <p:bldP spid="31" grpId="0" bldLvl="0" animBg="1"/>
      <p:bldP spid="36" grpId="0" bldLvl="0" animBg="1"/>
      <p:bldP spid="36" grpId="1" bldLvl="0" animBg="1"/>
      <p:bldP spid="37" grpId="0" bldLvl="0" animBg="1"/>
      <p:bldP spid="37" grpId="1" bldLvl="0" animBg="1"/>
      <p:bldP spid="43" grpId="0" bldLvl="0" animBg="1"/>
      <p:bldP spid="45" grpId="1" bldLvl="0" animBg="1"/>
      <p:bldP spid="46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流程图: 可选过程 9"/>
          <p:cNvSpPr/>
          <p:nvPr/>
        </p:nvSpPr>
        <p:spPr>
          <a:xfrm>
            <a:off x="746760" y="1588770"/>
            <a:ext cx="1533525" cy="90805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三</a:t>
            </a:r>
          </a:p>
        </p:txBody>
      </p:sp>
      <p:sp>
        <p:nvSpPr>
          <p:cNvPr id="19519" name="Text Box 63"/>
          <p:cNvSpPr txBox="1">
            <a:spLocks noChangeArrowheads="1"/>
          </p:cNvSpPr>
          <p:nvPr/>
        </p:nvSpPr>
        <p:spPr bwMode="auto">
          <a:xfrm>
            <a:off x="6789475" y="2839238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176449" y="3098235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>
            <a:off x="4257923" y="3116416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63536" y="14114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4372869" y="14114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5175428" y="14262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4" name="椭圆 23"/>
          <p:cNvSpPr/>
          <p:nvPr/>
        </p:nvSpPr>
        <p:spPr>
          <a:xfrm>
            <a:off x="5984761" y="14262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5" name="椭圆 24"/>
          <p:cNvSpPr/>
          <p:nvPr/>
        </p:nvSpPr>
        <p:spPr>
          <a:xfrm>
            <a:off x="6779061" y="14114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6" name="椭圆 25"/>
          <p:cNvSpPr/>
          <p:nvPr/>
        </p:nvSpPr>
        <p:spPr>
          <a:xfrm>
            <a:off x="7588394" y="14114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8" name="椭圆 27"/>
          <p:cNvSpPr/>
          <p:nvPr/>
        </p:nvSpPr>
        <p:spPr>
          <a:xfrm>
            <a:off x="8390953" y="14262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29" name="椭圆 28"/>
          <p:cNvSpPr/>
          <p:nvPr/>
        </p:nvSpPr>
        <p:spPr>
          <a:xfrm>
            <a:off x="9200286" y="14262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3507704" y="1298035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712008" y="1298035"/>
            <a:ext cx="3089177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3176449" y="4240940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4257923" y="4259110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314446" y="370205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7" name="椭圆 36"/>
          <p:cNvSpPr/>
          <p:nvPr/>
        </p:nvSpPr>
        <p:spPr>
          <a:xfrm>
            <a:off x="4976649" y="370205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6077598" y="3093342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3826997" y="370959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6" name="椭圆 45"/>
          <p:cNvSpPr/>
          <p:nvPr/>
        </p:nvSpPr>
        <p:spPr>
          <a:xfrm>
            <a:off x="5486679" y="370272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7034715" y="3983961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6322838" y="4238065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6904029" y="5843931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     </a:t>
            </a: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8470920" y="5790927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51" name="Text Box 63"/>
          <p:cNvSpPr txBox="1">
            <a:spLocks noChangeArrowheads="1"/>
          </p:cNvSpPr>
          <p:nvPr/>
        </p:nvSpPr>
        <p:spPr bwMode="auto">
          <a:xfrm>
            <a:off x="6983616" y="5323766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6271739" y="5577870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176449" y="5626104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等腰三角形 53"/>
          <p:cNvSpPr/>
          <p:nvPr/>
        </p:nvSpPr>
        <p:spPr>
          <a:xfrm>
            <a:off x="4257923" y="5644274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14446" y="508721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6" name="椭圆 55"/>
          <p:cNvSpPr/>
          <p:nvPr/>
        </p:nvSpPr>
        <p:spPr>
          <a:xfrm>
            <a:off x="5175841" y="508721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3175216" y="5502250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3312019" y="4998194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9" name="椭圆 58"/>
          <p:cNvSpPr/>
          <p:nvPr/>
        </p:nvSpPr>
        <p:spPr>
          <a:xfrm>
            <a:off x="5192338" y="515246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60" name="直接连接符 59"/>
          <p:cNvCxnSpPr/>
          <p:nvPr/>
        </p:nvCxnSpPr>
        <p:spPr>
          <a:xfrm>
            <a:off x="3179496" y="4132289"/>
            <a:ext cx="2748898" cy="2610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3176449" y="363550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2" name="椭圆 61"/>
          <p:cNvSpPr/>
          <p:nvPr/>
        </p:nvSpPr>
        <p:spPr>
          <a:xfrm>
            <a:off x="4909210" y="3794641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3" name="椭圆 62"/>
          <p:cNvSpPr/>
          <p:nvPr/>
        </p:nvSpPr>
        <p:spPr>
          <a:xfrm>
            <a:off x="3690964" y="368255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4" name="椭圆 63"/>
          <p:cNvSpPr/>
          <p:nvPr/>
        </p:nvSpPr>
        <p:spPr>
          <a:xfrm>
            <a:off x="5430312" y="385512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03854 0.167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0717 0.167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9097 0.1113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9" y="555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0.2717 0.167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2239E-6 L -0.15052 0.187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2239E-6 L -0.19714 0.1882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4 0.00879 L -0.26171 0.183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" y="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16281E-7 L -0.30768 0.182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9" grpId="0" bldLvl="0" animBg="1"/>
      <p:bldP spid="17" grpId="0" bldLvl="0" animBg="1"/>
      <p:bldP spid="18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11" grpId="0" bldLvl="0" animBg="1"/>
      <p:bldP spid="39" grpId="0" bldLvl="0" animBg="1"/>
      <p:bldP spid="31" grpId="0" bldLvl="0" animBg="1"/>
      <p:bldP spid="36" grpId="0" bldLvl="0" animBg="1"/>
      <p:bldP spid="36" grpId="1" bldLvl="0" animBg="1"/>
      <p:bldP spid="37" grpId="0" bldLvl="0" animBg="1"/>
      <p:bldP spid="37" grpId="1" bldLvl="0" animBg="1"/>
      <p:bldP spid="45" grpId="0" bldLvl="0" animBg="1"/>
      <p:bldP spid="45" grpId="1" bldLvl="0" animBg="1"/>
      <p:bldP spid="46" grpId="0" bldLvl="0" animBg="1"/>
      <p:bldP spid="46" grpId="1" bldLvl="0" animBg="1"/>
      <p:bldP spid="32" grpId="0" bldLvl="0" animBg="1"/>
      <p:bldP spid="34" grpId="0"/>
      <p:bldP spid="35" grpId="0"/>
      <p:bldP spid="51" grpId="0" bldLvl="0" animBg="1"/>
      <p:bldP spid="54" grpId="0" bldLvl="0" animBg="1"/>
      <p:bldP spid="55" grpId="0" bldLvl="0" animBg="1"/>
      <p:bldP spid="55" grpId="1" bldLvl="0" animBg="1"/>
      <p:bldP spid="56" grpId="0" bldLvl="0" animBg="1"/>
      <p:bldP spid="56" grpId="1" bldLvl="0" animBg="1"/>
      <p:bldP spid="58" grpId="0" bldLvl="0" animBg="1"/>
      <p:bldP spid="59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流程图: 可选过程 9"/>
          <p:cNvSpPr/>
          <p:nvPr/>
        </p:nvSpPr>
        <p:spPr>
          <a:xfrm>
            <a:off x="746760" y="1588770"/>
            <a:ext cx="1533525" cy="908050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四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911654" y="2920311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3993128" y="2938492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98741" y="123350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6" name="椭圆 15"/>
          <p:cNvSpPr/>
          <p:nvPr/>
        </p:nvSpPr>
        <p:spPr>
          <a:xfrm>
            <a:off x="4108074" y="123350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19" name="椭圆 18"/>
          <p:cNvSpPr/>
          <p:nvPr/>
        </p:nvSpPr>
        <p:spPr>
          <a:xfrm>
            <a:off x="4910633" y="12483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20" name="椭圆 19"/>
          <p:cNvSpPr/>
          <p:nvPr/>
        </p:nvSpPr>
        <p:spPr>
          <a:xfrm>
            <a:off x="5719966" y="12483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21" name="椭圆 20"/>
          <p:cNvSpPr/>
          <p:nvPr/>
        </p:nvSpPr>
        <p:spPr>
          <a:xfrm>
            <a:off x="6514266" y="123350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22" name="椭圆 21"/>
          <p:cNvSpPr/>
          <p:nvPr/>
        </p:nvSpPr>
        <p:spPr>
          <a:xfrm>
            <a:off x="7323599" y="1233509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6</a:t>
            </a:r>
            <a:endParaRPr lang="zh-CN" altLang="en-US" sz="3200" dirty="0"/>
          </a:p>
        </p:txBody>
      </p:sp>
      <p:sp>
        <p:nvSpPr>
          <p:cNvPr id="27" name="椭圆 26"/>
          <p:cNvSpPr/>
          <p:nvPr/>
        </p:nvSpPr>
        <p:spPr>
          <a:xfrm>
            <a:off x="8126158" y="12483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38" name="椭圆 37"/>
          <p:cNvSpPr/>
          <p:nvPr/>
        </p:nvSpPr>
        <p:spPr>
          <a:xfrm>
            <a:off x="8935491" y="1248333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3242910" y="1120111"/>
            <a:ext cx="2253866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650745" y="1120111"/>
            <a:ext cx="2229461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6799275" y="5979465"/>
            <a:ext cx="4010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需要称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</a:t>
            </a:r>
            <a:r>
              <a:rPr lang="zh-CN" altLang="en-US" sz="3200" b="1" u="sng" dirty="0">
                <a:solidFill>
                  <a:schemeClr val="tx1"/>
                </a:solidFill>
                <a:latin typeface="楷体_GB2312" panose="0201060903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次。</a:t>
            </a:r>
            <a:r>
              <a:rPr lang="zh-CN" altLang="en-US" sz="32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      </a:t>
            </a:r>
          </a:p>
        </p:txBody>
      </p:sp>
      <p:sp>
        <p:nvSpPr>
          <p:cNvPr id="44" name="Text Box 32"/>
          <p:cNvSpPr txBox="1">
            <a:spLocks noChangeArrowheads="1"/>
          </p:cNvSpPr>
          <p:nvPr/>
        </p:nvSpPr>
        <p:spPr bwMode="auto">
          <a:xfrm>
            <a:off x="8545989" y="5926461"/>
            <a:ext cx="414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sp>
        <p:nvSpPr>
          <p:cNvPr id="47" name="Text Box 63"/>
          <p:cNvSpPr txBox="1">
            <a:spLocks noChangeArrowheads="1"/>
          </p:cNvSpPr>
          <p:nvPr/>
        </p:nvSpPr>
        <p:spPr bwMode="auto">
          <a:xfrm>
            <a:off x="6799275" y="3870907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6087398" y="4125011"/>
            <a:ext cx="65028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992108" y="4173245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等腰三角形 49"/>
          <p:cNvSpPr/>
          <p:nvPr/>
        </p:nvSpPr>
        <p:spPr>
          <a:xfrm>
            <a:off x="4073582" y="4191415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130105" y="3634355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66" name="椭圆 65"/>
          <p:cNvSpPr/>
          <p:nvPr/>
        </p:nvSpPr>
        <p:spPr>
          <a:xfrm>
            <a:off x="4991500" y="3634355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cxnSp>
        <p:nvCxnSpPr>
          <p:cNvPr id="67" name="直接连接符 66"/>
          <p:cNvCxnSpPr/>
          <p:nvPr/>
        </p:nvCxnSpPr>
        <p:spPr>
          <a:xfrm>
            <a:off x="2990875" y="4049391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/>
        </p:nvSpPr>
        <p:spPr>
          <a:xfrm>
            <a:off x="3127678" y="3524126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7</a:t>
            </a:r>
            <a:endParaRPr lang="zh-CN" altLang="en-US" sz="3200" dirty="0"/>
          </a:p>
        </p:txBody>
      </p:sp>
      <p:sp>
        <p:nvSpPr>
          <p:cNvPr id="69" name="椭圆 68"/>
          <p:cNvSpPr/>
          <p:nvPr/>
        </p:nvSpPr>
        <p:spPr>
          <a:xfrm>
            <a:off x="5007997" y="367839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</a:t>
            </a:r>
            <a:endParaRPr lang="zh-CN" altLang="en-US" sz="3200" dirty="0"/>
          </a:p>
        </p:txBody>
      </p:sp>
      <p:pic>
        <p:nvPicPr>
          <p:cNvPr id="70" name="Picture 61" descr="5BU6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6909" y="2463536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 Box 62"/>
          <p:cNvSpPr txBox="1">
            <a:spLocks noChangeArrowheads="1"/>
          </p:cNvSpPr>
          <p:nvPr/>
        </p:nvSpPr>
        <p:spPr bwMode="auto">
          <a:xfrm>
            <a:off x="6639234" y="2330186"/>
            <a:ext cx="40384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，再放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下一组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 Box 63"/>
          <p:cNvSpPr txBox="1">
            <a:spLocks noChangeArrowheads="1"/>
          </p:cNvSpPr>
          <p:nvPr/>
        </p:nvSpPr>
        <p:spPr bwMode="auto">
          <a:xfrm>
            <a:off x="6610659" y="2882636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有次品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018997" y="1108325"/>
            <a:ext cx="1589402" cy="7200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2200679" y="3426384"/>
            <a:ext cx="566959" cy="1077218"/>
          </a:xfrm>
          <a:prstGeom prst="rect">
            <a:avLst/>
          </a:prstGeom>
          <a:solidFill>
            <a:srgbClr val="35FA26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endParaRPr lang="zh-CN" altLang="en-US" sz="3200" dirty="0"/>
          </a:p>
        </p:txBody>
      </p:sp>
      <p:cxnSp>
        <p:nvCxnSpPr>
          <p:cNvPr id="75" name="直接连接符 74"/>
          <p:cNvCxnSpPr/>
          <p:nvPr/>
        </p:nvCxnSpPr>
        <p:spPr>
          <a:xfrm>
            <a:off x="3043426" y="5581647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等腰三角形 75"/>
          <p:cNvSpPr/>
          <p:nvPr/>
        </p:nvSpPr>
        <p:spPr>
          <a:xfrm>
            <a:off x="4124900" y="5599817"/>
            <a:ext cx="537869" cy="43029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181423" y="50427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78" name="椭圆 77"/>
          <p:cNvSpPr/>
          <p:nvPr/>
        </p:nvSpPr>
        <p:spPr>
          <a:xfrm>
            <a:off x="5042818" y="5042757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cxnSp>
        <p:nvCxnSpPr>
          <p:cNvPr id="79" name="直接连接符 78"/>
          <p:cNvCxnSpPr/>
          <p:nvPr/>
        </p:nvCxnSpPr>
        <p:spPr>
          <a:xfrm>
            <a:off x="3042193" y="5457793"/>
            <a:ext cx="2791667" cy="2013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/>
        </p:nvSpPr>
        <p:spPr>
          <a:xfrm>
            <a:off x="3178996" y="4892278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81" name="椭圆 80"/>
          <p:cNvSpPr/>
          <p:nvPr/>
        </p:nvSpPr>
        <p:spPr>
          <a:xfrm>
            <a:off x="5059315" y="504655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82" name="矩形 81"/>
          <p:cNvSpPr/>
          <p:nvPr/>
        </p:nvSpPr>
        <p:spPr>
          <a:xfrm>
            <a:off x="2191574" y="4834786"/>
            <a:ext cx="566959" cy="1569660"/>
          </a:xfrm>
          <a:prstGeom prst="rect">
            <a:avLst/>
          </a:prstGeom>
          <a:solidFill>
            <a:srgbClr val="35FA26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不</a:t>
            </a:r>
            <a:r>
              <a:rPr lang="zh-CN" altLang="en-US" sz="3200" dirty="0" smtClean="0">
                <a:solidFill>
                  <a:schemeClr val="tx1"/>
                </a:solidFill>
              </a:rPr>
              <a:t>平衡</a:t>
            </a:r>
            <a:endParaRPr lang="zh-CN" altLang="en-US" sz="3200" dirty="0"/>
          </a:p>
        </p:txBody>
      </p:sp>
      <p:pic>
        <p:nvPicPr>
          <p:cNvPr id="83" name="Picture 61" descr="5BU6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1122" y="5035417"/>
            <a:ext cx="936625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Text Box 62"/>
          <p:cNvSpPr txBox="1">
            <a:spLocks noChangeArrowheads="1"/>
          </p:cNvSpPr>
          <p:nvPr/>
        </p:nvSpPr>
        <p:spPr bwMode="auto">
          <a:xfrm>
            <a:off x="6803446" y="4902067"/>
            <a:ext cx="442462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平衡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，另外一个是次品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5" name="Text Box 63"/>
          <p:cNvSpPr txBox="1">
            <a:spLocks noChangeArrowheads="1"/>
          </p:cNvSpPr>
          <p:nvPr/>
        </p:nvSpPr>
        <p:spPr bwMode="auto">
          <a:xfrm>
            <a:off x="6774872" y="5454517"/>
            <a:ext cx="42110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</a:rPr>
              <a:t>不平衡，重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是次品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-0.03854 0.1673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835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-0.0717 0.1673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835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0.17621 0.1189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9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35893E-6 L -0.08216 0.1917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9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6503E-6 L -0.1375 0.1995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6503E-6 L -0.17812 0.1933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41" grpId="0" bldLvl="0" animBg="1"/>
      <p:bldP spid="42" grpId="0" bldLvl="0" animBg="1"/>
      <p:bldP spid="43" grpId="0"/>
      <p:bldP spid="44" grpId="0"/>
      <p:bldP spid="47" grpId="0" bldLvl="0" animBg="1"/>
      <p:bldP spid="50" grpId="0" bldLvl="0" animBg="1"/>
      <p:bldP spid="65" grpId="0" bldLvl="0" animBg="1"/>
      <p:bldP spid="65" grpId="1" bldLvl="0" animBg="1"/>
      <p:bldP spid="66" grpId="0" bldLvl="0" animBg="1"/>
      <p:bldP spid="66" grpId="1" bldLvl="0" animBg="1"/>
      <p:bldP spid="68" grpId="0" bldLvl="0" animBg="1"/>
      <p:bldP spid="69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6" grpId="0" bldLvl="0" animBg="1"/>
      <p:bldP spid="77" grpId="0" bldLvl="0" animBg="1"/>
      <p:bldP spid="77" grpId="1" bldLvl="0" animBg="1"/>
      <p:bldP spid="78" grpId="0" bldLvl="0" animBg="1"/>
      <p:bldP spid="78" grpId="1" bldLvl="0" animBg="1"/>
      <p:bldP spid="80" grpId="0" bldLvl="0" animBg="1"/>
      <p:bldP spid="81" grpId="0" bldLvl="0" animBg="1"/>
      <p:bldP spid="82" grpId="0" bldLvl="0" animBg="1"/>
      <p:bldP spid="84" grpId="0" bldLvl="0" animBg="1"/>
      <p:bldP spid="8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" name="直接连接符 2"/>
          <p:cNvCxnSpPr/>
          <p:nvPr/>
        </p:nvCxnSpPr>
        <p:spPr>
          <a:xfrm>
            <a:off x="2592502" y="4378726"/>
            <a:ext cx="27006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Group 43"/>
          <p:cNvGraphicFramePr>
            <a:graphicFrameLocks noGrp="1"/>
          </p:cNvGraphicFramePr>
          <p:nvPr/>
        </p:nvGraphicFramePr>
        <p:xfrm>
          <a:off x="2088446" y="2273816"/>
          <a:ext cx="7056784" cy="331236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51722"/>
                <a:gridCol w="2351720"/>
                <a:gridCol w="2353342"/>
              </a:tblGrid>
              <a:tr h="11462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每次每边放的个数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分成的份数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要称的次数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032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07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979418" y="337107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64427" y="3333682"/>
            <a:ext cx="1656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4(2,2,2,2)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51607" y="3333681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79418" y="382419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64427" y="3786806"/>
            <a:ext cx="1656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4(2,2,2,2)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651607" y="3786805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79418" y="423992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06840" y="4202537"/>
            <a:ext cx="10919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2(4,4)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51607" y="420253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79418" y="469305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68766" y="4655661"/>
            <a:ext cx="1374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3(3,3,2)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51607" y="465566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5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920" y="974771"/>
            <a:ext cx="2206756" cy="209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"/>
          <p:cNvSpPr txBox="1"/>
          <p:nvPr/>
        </p:nvSpPr>
        <p:spPr>
          <a:xfrm>
            <a:off x="3534410" y="1266825"/>
            <a:ext cx="4653280" cy="6819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将探索的情况填入下表。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1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62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63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749550" y="838835"/>
            <a:ext cx="845947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个零件中有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个次品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次品重一些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，至少称几次能保证找出次品？怎么称？</a:t>
            </a:r>
            <a:endParaRPr lang="zh-CN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6685" y="560451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天平不平衡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0335" y="1931670"/>
            <a:ext cx="11353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(3,3,2)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三份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7475" y="249555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次品在剩下的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70965" y="305562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然后再每边称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335" y="3731895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如果天平不平衡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次品在天平下沉一端所放的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23670" y="4354195"/>
            <a:ext cx="83756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然后再每边称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8430" y="499872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次品就是剩下的那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1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62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63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4" name="矩形 3"/>
          <p:cNvSpPr>
            <a:spLocks noChangeArrowheads="1"/>
          </p:cNvSpPr>
          <p:nvPr/>
        </p:nvSpPr>
        <p:spPr bwMode="auto">
          <a:xfrm>
            <a:off x="2749550" y="838835"/>
            <a:ext cx="845947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个零件中有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个次品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次品重一些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，至少称几次能保证找出次品？怎么称？</a:t>
            </a:r>
            <a:endParaRPr lang="zh-CN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4965" y="2129790"/>
            <a:ext cx="11353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(3,3,3)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三份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35125" y="271018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次品在剩下的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20520" y="3335020"/>
            <a:ext cx="113582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如果天平不平衡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次品在天平下沉一端所放的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个零件中。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4965" y="5347335"/>
            <a:ext cx="11353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天平不平衡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次品就是天平下沉一端所放的那个零件。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5279" y="3996194"/>
            <a:ext cx="7493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然后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把有次品的</a:t>
            </a: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个零件，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每边称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6646" y="4630182"/>
            <a:ext cx="89932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如果天平平衡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次品就是剩下的那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个零件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7" grpId="0"/>
      <p:bldP spid="3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25075" y="415965"/>
            <a:ext cx="172819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zh-CN" altLang="en-US" sz="4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发 现</a:t>
            </a:r>
            <a:endParaRPr lang="zh-CN" altLang="en-US" sz="44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6150" y="1597660"/>
            <a:ext cx="7634605" cy="119888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尽可能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地将待测物品平均分成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称的次数最少。</a:t>
            </a:r>
          </a:p>
        </p:txBody>
      </p:sp>
      <p:sp>
        <p:nvSpPr>
          <p:cNvPr id="6" name="矩形 5"/>
          <p:cNvSpPr/>
          <p:nvPr/>
        </p:nvSpPr>
        <p:spPr>
          <a:xfrm>
            <a:off x="1818005" y="3249930"/>
            <a:ext cx="8664575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chemeClr val="tx1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你发现的方法找出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个、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个零件中的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个次品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次数也是最少的吗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15092" y="5301208"/>
            <a:ext cx="4235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4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是最少的。</a:t>
            </a:r>
            <a:endParaRPr lang="zh-CN" altLang="zh-CN" sz="40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4"/>
          <p:cNvSpPr txBox="1"/>
          <p:nvPr/>
        </p:nvSpPr>
        <p:spPr>
          <a:xfrm>
            <a:off x="2936875" y="1266825"/>
            <a:ext cx="89757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瓶同样的水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我往其中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瓶中加了一些盐。同样体积的水，盐水稍重一些。如果用天平称，至少称几次能保证找出加盐的那瓶水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37725" y="4149090"/>
            <a:ext cx="19596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508614" y="3077620"/>
            <a:ext cx="548076" cy="15299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056690" y="3077620"/>
            <a:ext cx="548076" cy="15299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604766" y="3077620"/>
            <a:ext cx="548076" cy="15299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5152842" y="3077620"/>
            <a:ext cx="548076" cy="15299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5700918" y="3077620"/>
            <a:ext cx="548076" cy="15299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6248994" y="3077620"/>
            <a:ext cx="548076" cy="15299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6797070" y="3077620"/>
            <a:ext cx="548076" cy="15299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7345146" y="3077620"/>
            <a:ext cx="548076" cy="15299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7893222" y="3077620"/>
            <a:ext cx="548076" cy="15299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8441298" y="3077620"/>
            <a:ext cx="548076" cy="15299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3508614" y="4607524"/>
            <a:ext cx="548076" cy="15299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056690" y="4607524"/>
            <a:ext cx="548076" cy="152990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4604766" y="4607524"/>
            <a:ext cx="548076" cy="15299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5152842" y="4607524"/>
            <a:ext cx="548076" cy="152990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5700918" y="4607524"/>
            <a:ext cx="548076" cy="152990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6248994" y="4607524"/>
            <a:ext cx="548076" cy="15299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6797070" y="4607524"/>
            <a:ext cx="548076" cy="152990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7345146" y="4607524"/>
            <a:ext cx="548076" cy="152990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3" r="46398" b="73"/>
          <a:stretch>
            <a:fillRect/>
          </a:stretch>
        </p:blipFill>
        <p:spPr>
          <a:xfrm>
            <a:off x="7893222" y="4607524"/>
            <a:ext cx="548076" cy="152990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9944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完成教材第113页练习二十七第1题。</a:t>
            </a:r>
          </a:p>
        </p:txBody>
      </p:sp>
      <p:sp>
        <p:nvSpPr>
          <p:cNvPr id="34" name="矩形 33"/>
          <p:cNvSpPr/>
          <p:nvPr/>
        </p:nvSpPr>
        <p:spPr>
          <a:xfrm>
            <a:off x="2284398" y="3684012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0302" y="3684012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276285" y="1466280"/>
            <a:ext cx="89640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latin typeface="+mj-ea"/>
                <a:ea typeface="+mj-ea"/>
              </a:rPr>
              <a:t>1.5</a:t>
            </a:r>
            <a:r>
              <a:rPr lang="zh-CN" altLang="en-US" sz="3200" dirty="0" smtClean="0">
                <a:latin typeface="+mj-ea"/>
                <a:ea typeface="+mj-ea"/>
              </a:rPr>
              <a:t>瓶钙片中有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瓶是次品（轻一些），完成下面找次品的过程。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0302" y="3747309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2284398" y="3747309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/>
          </a:p>
        </p:txBody>
      </p:sp>
      <p:sp>
        <p:nvSpPr>
          <p:cNvPr id="10" name="右中括号 9"/>
          <p:cNvSpPr/>
          <p:nvPr/>
        </p:nvSpPr>
        <p:spPr>
          <a:xfrm rot="5400000">
            <a:off x="1934106" y="4125808"/>
            <a:ext cx="196528" cy="792088"/>
          </a:xfrm>
          <a:prstGeom prst="rightBracke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878273" y="4620116"/>
            <a:ext cx="334117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81510" y="337681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</a:rPr>
              <a:t>平衡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779660" y="3650037"/>
            <a:ext cx="401849" cy="105979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78692" y="447464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不平衡，轻的是次品。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76783" y="3016776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12687" y="3016776"/>
            <a:ext cx="393056" cy="720080"/>
          </a:xfrm>
          <a:prstGeom prst="rect">
            <a:avLst/>
          </a:prstGeom>
          <a:solidFill>
            <a:srgbClr val="F2DEE8"/>
          </a:solidFill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012687" y="308007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5876783" y="308007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/>
          </a:p>
        </p:txBody>
      </p:sp>
      <p:sp>
        <p:nvSpPr>
          <p:cNvPr id="41" name="右中括号 40"/>
          <p:cNvSpPr/>
          <p:nvPr/>
        </p:nvSpPr>
        <p:spPr>
          <a:xfrm rot="5400000">
            <a:off x="5526491" y="3458572"/>
            <a:ext cx="196528" cy="792088"/>
          </a:xfrm>
          <a:prstGeom prst="rightBracke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5470658" y="3952880"/>
            <a:ext cx="334117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773895" y="2944768"/>
            <a:ext cx="3615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平衡，次品是     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6372045" y="3217990"/>
            <a:ext cx="401849" cy="9509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73895" y="3872161"/>
            <a:ext cx="3503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不平衡，轻的是次品。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072323" y="3448824"/>
            <a:ext cx="72008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758270" y="5331485"/>
            <a:ext cx="3690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</a:rPr>
              <a:t>至少要称     次。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9053150" y="3467988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508534" y="5835541"/>
            <a:ext cx="100811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9269174" y="294651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62971" y="521563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074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完成教材第112页“做一做”。</a:t>
            </a:r>
          </a:p>
        </p:txBody>
      </p:sp>
      <p:sp>
        <p:nvSpPr>
          <p:cNvPr id="109" name="TextBox 9"/>
          <p:cNvSpPr txBox="1">
            <a:spLocks noChangeArrowheads="1"/>
          </p:cNvSpPr>
          <p:nvPr/>
        </p:nvSpPr>
        <p:spPr bwMode="auto">
          <a:xfrm>
            <a:off x="575945" y="1661160"/>
            <a:ext cx="11206480" cy="166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+mj-ea"/>
                <a:ea typeface="+mj-ea"/>
              </a:rPr>
              <a:t>      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瓶水，其中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瓶质量相同，另有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瓶是盐水，比其他的水略重一些。至少称几次能保证找出这瓶盐水？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98119" y="3713976"/>
            <a:ext cx="26974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至少</a:t>
            </a:r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称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380988" y="2219275"/>
            <a:ext cx="7053399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366701" y="2185937"/>
            <a:ext cx="7104492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文本框 22"/>
          <p:cNvSpPr txBox="1"/>
          <p:nvPr/>
        </p:nvSpPr>
        <p:spPr>
          <a:xfrm flipH="1">
            <a:off x="1496695" y="2072005"/>
            <a:ext cx="6938010" cy="230695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把总个数平均分或者尽量平均分成3份来称找次品，这是最优的方法，所用的次数是最少的。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圆角矩形 8"/>
          <p:cNvSpPr/>
          <p:nvPr/>
        </p:nvSpPr>
        <p:spPr>
          <a:xfrm rot="10800000" flipH="1">
            <a:off x="6924675" y="1487170"/>
            <a:ext cx="4615815" cy="36868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283450" y="1864360"/>
            <a:ext cx="4133215" cy="363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1986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年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日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在美国佛罗里达的卡那维拉尔角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上午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时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分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挑战者号航天飞机点火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升空。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02"/>
          <a:stretch>
            <a:fillRect/>
          </a:stretch>
        </p:blipFill>
        <p:spPr>
          <a:xfrm>
            <a:off x="1791033" y="1234604"/>
            <a:ext cx="4402932" cy="496974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06300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教材第113页练习二十七第2,4题。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278423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930" y="1356360"/>
            <a:ext cx="5880735" cy="4561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3985" y="1256665"/>
            <a:ext cx="3768725" cy="47612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4640" y="761433"/>
            <a:ext cx="5503893" cy="428080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23440" y="5407660"/>
            <a:ext cx="1077912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可只飞了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73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“挑战者”就发生</a:t>
            </a:r>
            <a:r>
              <a:rPr lang="zh-CN" altLang="zh-CN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爆炸</a:t>
            </a:r>
            <a:r>
              <a:rPr lang="zh-CN" altLang="en-US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250"/>
          <a:stretch>
            <a:fillRect/>
          </a:stretch>
        </p:blipFill>
        <p:spPr>
          <a:xfrm>
            <a:off x="3401487" y="1680543"/>
            <a:ext cx="6556276" cy="455002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13455" y="972402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机上七名男女宇航员全部遇难。</a:t>
            </a:r>
            <a:endParaRPr lang="zh-CN" altLang="en-US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圆角矩形 8"/>
          <p:cNvSpPr/>
          <p:nvPr/>
        </p:nvSpPr>
        <p:spPr>
          <a:xfrm rot="10800000" flipH="1">
            <a:off x="5300980" y="1298575"/>
            <a:ext cx="6046470" cy="506793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405120" y="1655445"/>
            <a:ext cx="5837555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事后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调查得知失事原因是燃料箱上一个圆形封环由于在低温下变形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发生燃气泄漏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引爆外部燃料导致的。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794"/>
          <a:stretch>
            <a:fillRect/>
          </a:stretch>
        </p:blipFill>
        <p:spPr>
          <a:xfrm>
            <a:off x="1505769" y="1655351"/>
            <a:ext cx="3467100" cy="42484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67944" y="692696"/>
            <a:ext cx="43204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368925" y="4049395"/>
            <a:ext cx="597852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做事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和学习都要讲究科学性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这次航天飞机发射前如果能检测出次品零件就不至于出事了。</a:t>
            </a:r>
            <a:endParaRPr lang="zh-CN" altLang="en-US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 rot="480000">
            <a:off x="1300480" y="990600"/>
            <a:ext cx="8062595" cy="4577715"/>
          </a:xfrm>
          <a:prstGeom prst="cloudCallout">
            <a:avLst>
              <a:gd name="adj1" fmla="val 48570"/>
              <a:gd name="adj2" fmla="val 3593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图片 1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5415" y="404082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0"/>
          <p:cNvSpPr txBox="1"/>
          <p:nvPr/>
        </p:nvSpPr>
        <p:spPr>
          <a:xfrm>
            <a:off x="1875790" y="1891665"/>
            <a:ext cx="6911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重量达不到合格品的标准,这样的商品叫次品,这节课我们就作为小小质检员,一起想办法找出这些次品。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c646ea2-1d0f-4215-9149-62943577de6a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1189</Words>
  <Application>WPS 演示</Application>
  <PresentationFormat>自定义</PresentationFormat>
  <Paragraphs>179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2331</cp:revision>
  <dcterms:created xsi:type="dcterms:W3CDTF">2017-11-13T08:28:00Z</dcterms:created>
  <dcterms:modified xsi:type="dcterms:W3CDTF">2021-12-08T08:49:34Z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