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74" r:id="rId2"/>
    <p:sldId id="441" r:id="rId3"/>
    <p:sldId id="480" r:id="rId4"/>
    <p:sldId id="481" r:id="rId5"/>
    <p:sldId id="482" r:id="rId6"/>
    <p:sldId id="483" r:id="rId7"/>
    <p:sldId id="485" r:id="rId8"/>
    <p:sldId id="495" r:id="rId9"/>
    <p:sldId id="496" r:id="rId10"/>
    <p:sldId id="500" r:id="rId11"/>
    <p:sldId id="510" r:id="rId12"/>
    <p:sldId id="501" r:id="rId13"/>
    <p:sldId id="497" r:id="rId14"/>
    <p:sldId id="502" r:id="rId15"/>
    <p:sldId id="503" r:id="rId16"/>
    <p:sldId id="505" r:id="rId17"/>
    <p:sldId id="506" r:id="rId18"/>
    <p:sldId id="507" r:id="rId19"/>
    <p:sldId id="504" r:id="rId20"/>
    <p:sldId id="508" r:id="rId21"/>
    <p:sldId id="509" r:id="rId22"/>
    <p:sldId id="498" r:id="rId23"/>
    <p:sldId id="478" r:id="rId24"/>
    <p:sldId id="511" r:id="rId25"/>
    <p:sldId id="512" r:id="rId26"/>
    <p:sldId id="513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  <p:sldId id="523" r:id="rId37"/>
    <p:sldId id="524" r:id="rId38"/>
    <p:sldId id="525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6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2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7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25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8</a:t>
            </a:r>
            <a:r>
              <a:rPr lang="zh-CN" altLang="en-US" sz="4800" dirty="0" smtClean="0"/>
              <a:t>单元    数学广角</a:t>
            </a:r>
            <a:r>
              <a:rPr lang="en-US" altLang="zh-CN" sz="4800" dirty="0" smtClean="0"/>
              <a:t>—</a:t>
            </a:r>
            <a:r>
              <a:rPr lang="zh-CN" altLang="en-US" sz="4800" dirty="0" smtClean="0"/>
              <a:t>找次品</a:t>
            </a:r>
            <a:endParaRPr lang="zh-CN" altLang="en-US" sz="48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12116" y="3318083"/>
            <a:ext cx="2662908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找次品 </a:t>
            </a:r>
            <a:endParaRPr lang="zh-CN" altLang="en-US" sz="4800" dirty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560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7904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9"/>
          <p:cNvSpPr txBox="1">
            <a:spLocks noChangeArrowheads="1"/>
          </p:cNvSpPr>
          <p:nvPr/>
        </p:nvSpPr>
        <p:spPr bwMode="auto">
          <a:xfrm>
            <a:off x="3492277" y="4439220"/>
            <a:ext cx="27765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3200" b="1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4378101" y="5032049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     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4366988" y="4356393"/>
            <a:ext cx="47770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不平衡，轻的是次品。</a:t>
            </a:r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6052913" y="4941168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</a:p>
        </p:txBody>
      </p:sp>
      <p:pic>
        <p:nvPicPr>
          <p:cNvPr id="20500" name="Picture 20" descr="5BU6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2964" y="3296221"/>
            <a:ext cx="2247900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1" name="Picture 21" descr="5BU6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7526" y="3650234"/>
            <a:ext cx="750887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336826" y="3678809"/>
            <a:ext cx="4648199" cy="584200"/>
            <a:chOff x="4336826" y="3678809"/>
            <a:chExt cx="4648199" cy="584200"/>
          </a:xfrm>
        </p:grpSpPr>
        <p:sp>
          <p:nvSpPr>
            <p:cNvPr id="20499" name="Text Box 25"/>
            <p:cNvSpPr txBox="1">
              <a:spLocks noChangeArrowheads="1"/>
            </p:cNvSpPr>
            <p:nvPr/>
          </p:nvSpPr>
          <p:spPr bwMode="auto">
            <a:xfrm>
              <a:off x="4336826" y="3678809"/>
              <a:ext cx="4648199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平衡，   是次品。</a:t>
              </a:r>
            </a:p>
          </p:txBody>
        </p:sp>
        <p:pic>
          <p:nvPicPr>
            <p:cNvPr id="20502" name="Picture 22" descr="5BU60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5401" y="3680396"/>
              <a:ext cx="417512" cy="531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11" name="AutoShape 27"/>
          <p:cNvSpPr>
            <a:spLocks noChangeArrowheads="1"/>
          </p:cNvSpPr>
          <p:nvPr/>
        </p:nvSpPr>
        <p:spPr bwMode="auto">
          <a:xfrm>
            <a:off x="2204085" y="2289810"/>
            <a:ext cx="3159125" cy="615950"/>
          </a:xfrm>
          <a:prstGeom prst="roundRect">
            <a:avLst/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3200" dirty="0"/>
              <a:t>可以这样记录。</a:t>
            </a:r>
            <a:endParaRPr lang="zh-CN" altLang="zh-CN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" name="Picture 16" descr="钙片瓶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888927"/>
            <a:ext cx="2181225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547813" y="890590"/>
            <a:ext cx="54726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有3瓶钙片，其中1瓶少了3片。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你能设法把它找出来吗？</a:t>
            </a: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>
            <a:off x="323850" y="981075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" grpId="0"/>
      <p:bldP spid="8218" grpId="0"/>
      <p:bldP spid="82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51521" y="1250209"/>
            <a:ext cx="8424936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有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袋糖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袋质量相同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有一袋质量不足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至少称几次就保证一定能找出次品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15" name="矩形 14"/>
          <p:cNvSpPr/>
          <p:nvPr/>
        </p:nvSpPr>
        <p:spPr>
          <a:xfrm>
            <a:off x="5652120" y="3501008"/>
            <a:ext cx="11934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4" t="2260" r="2174" b="2088"/>
          <a:stretch>
            <a:fillRect/>
          </a:stretch>
        </p:blipFill>
        <p:spPr>
          <a:xfrm>
            <a:off x="1188401" y="2912162"/>
            <a:ext cx="3168352" cy="316835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1450976" y="751036"/>
            <a:ext cx="75580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个零件里有1个是次品（次品重一些）。假如用天平称，至少称几次就保证一定能找出次品？</a:t>
            </a:r>
          </a:p>
        </p:txBody>
      </p:sp>
      <p:grpSp>
        <p:nvGrpSpPr>
          <p:cNvPr id="19503" name="Group 47"/>
          <p:cNvGrpSpPr/>
          <p:nvPr/>
        </p:nvGrpSpPr>
        <p:grpSpPr bwMode="auto">
          <a:xfrm>
            <a:off x="107950" y="2636838"/>
            <a:ext cx="4367213" cy="2725738"/>
            <a:chOff x="68" y="1661"/>
            <a:chExt cx="2751" cy="1717"/>
          </a:xfrm>
        </p:grpSpPr>
        <p:sp>
          <p:nvSpPr>
            <p:cNvPr id="19498" name="AutoShape 27"/>
            <p:cNvSpPr>
              <a:spLocks noChangeArrowheads="1"/>
            </p:cNvSpPr>
            <p:nvPr/>
          </p:nvSpPr>
          <p:spPr bwMode="auto">
            <a:xfrm>
              <a:off x="68" y="1661"/>
              <a:ext cx="1814" cy="1089"/>
            </a:xfrm>
            <a:prstGeom prst="wedgeRoundRectCallout">
              <a:avLst>
                <a:gd name="adj1" fmla="val 54595"/>
                <a:gd name="adj2" fmla="val 1475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zh-CN" sz="3200" dirty="0"/>
                <a:t>“</a:t>
              </a:r>
              <a:r>
                <a:rPr lang="zh-CN" altLang="en-US" sz="3200" dirty="0"/>
                <a:t>至少称几次就保证</a:t>
              </a:r>
              <a:r>
                <a:rPr lang="en-US" altLang="zh-CN" sz="3200" dirty="0"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r>
                <a:rPr lang="zh-CN" altLang="en-US" sz="3200" dirty="0"/>
                <a:t>”是什么意思？</a:t>
              </a:r>
            </a:p>
          </p:txBody>
        </p:sp>
        <p:pic>
          <p:nvPicPr>
            <p:cNvPr id="19499" name="Picture 43" descr="5BU6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4" y="2054"/>
              <a:ext cx="1035" cy="1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504" name="Group 48"/>
          <p:cNvGrpSpPr/>
          <p:nvPr/>
        </p:nvGrpSpPr>
        <p:grpSpPr bwMode="auto">
          <a:xfrm>
            <a:off x="4357688" y="2636838"/>
            <a:ext cx="4535488" cy="2914651"/>
            <a:chOff x="2745" y="1661"/>
            <a:chExt cx="2857" cy="1836"/>
          </a:xfrm>
        </p:grpSpPr>
        <p:sp>
          <p:nvSpPr>
            <p:cNvPr id="19500" name="AutoShape 27"/>
            <p:cNvSpPr>
              <a:spLocks noChangeArrowheads="1"/>
            </p:cNvSpPr>
            <p:nvPr/>
          </p:nvSpPr>
          <p:spPr bwMode="auto">
            <a:xfrm>
              <a:off x="3969" y="1661"/>
              <a:ext cx="1633" cy="1179"/>
            </a:xfrm>
            <a:prstGeom prst="wedgeRoundRectCallout">
              <a:avLst>
                <a:gd name="adj1" fmla="val -63421"/>
                <a:gd name="adj2" fmla="val 3420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just" eaLnBrk="1" hangingPunct="1">
                <a:buFontTx/>
                <a:buNone/>
              </a:pPr>
              <a:r>
                <a:rPr lang="zh-CN" altLang="en-US" sz="3200"/>
                <a:t>是指肯定能找出次品的最少次数吧。</a:t>
              </a:r>
              <a:endParaRPr lang="zh-CN" altLang="zh-CN" sz="2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9501" name="Picture 45" descr="5BU6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5" y="2182"/>
              <a:ext cx="1299" cy="1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179295" y="81672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1354455" y="5362575"/>
            <a:ext cx="6434455" cy="6604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  <a:buFontTx/>
              <a:buNone/>
            </a:pPr>
            <a:r>
              <a:rPr lang="zh-CN" altLang="en-US" sz="3200">
                <a:latin typeface="Arial" panose="020B0604020202020204" pitchFamily="34" charset="0"/>
              </a:rPr>
              <a:t>你们打算怎样表示找次品的过程？</a:t>
            </a:r>
            <a:endParaRPr lang="zh-CN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1450976" y="751036"/>
            <a:ext cx="755808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个零件里有1个是次品（次品重一些）。假如用天平称，至少称几次就保证一定能找出次品？</a:t>
            </a:r>
          </a:p>
        </p:txBody>
      </p:sp>
      <p:pic>
        <p:nvPicPr>
          <p:cNvPr id="19510" name="Picture 54" descr="5BU6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6087" y="2913359"/>
            <a:ext cx="1387475" cy="19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179295" y="81672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242387" y="501317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4435129" y="2687999"/>
            <a:ext cx="2986362" cy="674688"/>
            <a:chOff x="217486" y="2833573"/>
            <a:chExt cx="2986362" cy="674688"/>
          </a:xfrm>
        </p:grpSpPr>
        <p:sp>
          <p:nvSpPr>
            <p:cNvPr id="19508" name="AutoShape 27"/>
            <p:cNvSpPr>
              <a:spLocks noChangeArrowheads="1"/>
            </p:cNvSpPr>
            <p:nvPr/>
          </p:nvSpPr>
          <p:spPr bwMode="auto">
            <a:xfrm>
              <a:off x="217486" y="2833573"/>
              <a:ext cx="2986362" cy="674688"/>
            </a:xfrm>
            <a:prstGeom prst="wedgeRoundRectCallout">
              <a:avLst>
                <a:gd name="adj1" fmla="val -59280"/>
                <a:gd name="adj2" fmla="val 7459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</a:pPr>
              <a:r>
                <a:rPr lang="zh-CN" altLang="en-US" sz="3200" dirty="0" smtClean="0">
                  <a:latin typeface="Arial" panose="020B0604020202020204" pitchFamily="34" charset="0"/>
                </a:rPr>
                <a:t>用  </a:t>
              </a:r>
              <a:r>
                <a:rPr lang="zh-CN" altLang="en-US" sz="3200" dirty="0" smtClean="0">
                  <a:latin typeface="+mj-lt"/>
                </a:rPr>
                <a:t>   </a:t>
              </a:r>
              <a:r>
                <a:rPr lang="zh-CN" altLang="en-US" sz="3200" dirty="0" smtClean="0">
                  <a:latin typeface="Arial" panose="020B0604020202020204" pitchFamily="34" charset="0"/>
                </a:rPr>
                <a:t>表示零件。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55576" y="2918889"/>
              <a:ext cx="504056" cy="50405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</p:grpSp>
      <p:sp>
        <p:nvSpPr>
          <p:cNvPr id="32" name="椭圆 31"/>
          <p:cNvSpPr/>
          <p:nvPr/>
        </p:nvSpPr>
        <p:spPr>
          <a:xfrm>
            <a:off x="2051720" y="501317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33" name="椭圆 32"/>
          <p:cNvSpPr/>
          <p:nvPr/>
        </p:nvSpPr>
        <p:spPr>
          <a:xfrm>
            <a:off x="2854279" y="502800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4" name="椭圆 33"/>
          <p:cNvSpPr/>
          <p:nvPr/>
        </p:nvSpPr>
        <p:spPr>
          <a:xfrm>
            <a:off x="3663612" y="502800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35" name="椭圆 34"/>
          <p:cNvSpPr/>
          <p:nvPr/>
        </p:nvSpPr>
        <p:spPr>
          <a:xfrm>
            <a:off x="4457912" y="501317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36" name="椭圆 35"/>
          <p:cNvSpPr/>
          <p:nvPr/>
        </p:nvSpPr>
        <p:spPr>
          <a:xfrm>
            <a:off x="5267245" y="501317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37" name="椭圆 36"/>
          <p:cNvSpPr/>
          <p:nvPr/>
        </p:nvSpPr>
        <p:spPr>
          <a:xfrm>
            <a:off x="6069804" y="502800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38" name="椭圆 37"/>
          <p:cNvSpPr/>
          <p:nvPr/>
        </p:nvSpPr>
        <p:spPr>
          <a:xfrm>
            <a:off x="6879137" y="502800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1450976" y="751036"/>
            <a:ext cx="75580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保证找出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次品？</a:t>
            </a: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179295" y="81672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graphicFrame>
        <p:nvGraphicFramePr>
          <p:cNvPr id="19" name="Group 43"/>
          <p:cNvGraphicFramePr>
            <a:graphicFrameLocks noGrp="1"/>
          </p:cNvGraphicFramePr>
          <p:nvPr/>
        </p:nvGraphicFramePr>
        <p:xfrm>
          <a:off x="395536" y="2852936"/>
          <a:ext cx="7056784" cy="331236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51722"/>
                <a:gridCol w="2351720"/>
                <a:gridCol w="2353342"/>
              </a:tblGrid>
              <a:tr h="11462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每次每边放的个数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分成的份数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要称的次数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2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Group 46"/>
          <p:cNvGrpSpPr/>
          <p:nvPr/>
        </p:nvGrpSpPr>
        <p:grpSpPr bwMode="auto">
          <a:xfrm>
            <a:off x="2482354" y="1917364"/>
            <a:ext cx="6526214" cy="2060575"/>
            <a:chOff x="1608" y="1657"/>
            <a:chExt cx="4111" cy="1298"/>
          </a:xfrm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1608" y="1838"/>
              <a:ext cx="2949" cy="363"/>
            </a:xfrm>
            <a:prstGeom prst="wedgeRoundRectCallout">
              <a:avLst>
                <a:gd name="adj1" fmla="val 55532"/>
                <a:gd name="adj2" fmla="val -282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</a:pPr>
              <a:r>
                <a:rPr lang="zh-CN" altLang="en-US" sz="3200" dirty="0"/>
                <a:t>将探索的情况填入下表。</a:t>
              </a:r>
              <a:endParaRPr lang="en-US" altLang="zh-CN" sz="3200" dirty="0"/>
            </a:p>
          </p:txBody>
        </p:sp>
        <p:pic>
          <p:nvPicPr>
            <p:cNvPr id="22" name="Picture 45" descr="P44教师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7" y="1657"/>
              <a:ext cx="1162" cy="1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1450976" y="751036"/>
            <a:ext cx="75580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个零件里有1个是次品（次品重一些）。假如用天平称，至少称几次就保证一定能找出次品？</a:t>
            </a:r>
          </a:p>
        </p:txBody>
      </p:sp>
      <p:pic>
        <p:nvPicPr>
          <p:cNvPr id="19517" name="Picture 61" descr="5BU6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1639" y="3873202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518" name="Text Box 62"/>
          <p:cNvSpPr txBox="1">
            <a:spLocks noChangeArrowheads="1"/>
          </p:cNvSpPr>
          <p:nvPr/>
        </p:nvSpPr>
        <p:spPr bwMode="auto">
          <a:xfrm>
            <a:off x="4493964" y="3739852"/>
            <a:ext cx="40384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平衡，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再放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下一组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519" name="Text Box 63"/>
          <p:cNvSpPr txBox="1">
            <a:spLocks noChangeArrowheads="1"/>
          </p:cNvSpPr>
          <p:nvPr/>
        </p:nvSpPr>
        <p:spPr bwMode="auto">
          <a:xfrm>
            <a:off x="4465389" y="4292302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179295" y="81672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27584" y="4293096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>
            <a:off x="1909058" y="4311277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14671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2024004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2826563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4" name="椭圆 23"/>
          <p:cNvSpPr/>
          <p:nvPr/>
        </p:nvSpPr>
        <p:spPr>
          <a:xfrm>
            <a:off x="3635896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5" name="椭圆 24"/>
          <p:cNvSpPr/>
          <p:nvPr/>
        </p:nvSpPr>
        <p:spPr>
          <a:xfrm>
            <a:off x="4430196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6" name="椭圆 25"/>
          <p:cNvSpPr/>
          <p:nvPr/>
        </p:nvSpPr>
        <p:spPr>
          <a:xfrm>
            <a:off x="5239529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8" name="椭圆 27"/>
          <p:cNvSpPr/>
          <p:nvPr/>
        </p:nvSpPr>
        <p:spPr>
          <a:xfrm>
            <a:off x="6042088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9" name="椭圆 28"/>
          <p:cNvSpPr/>
          <p:nvPr/>
        </p:nvSpPr>
        <p:spPr>
          <a:xfrm>
            <a:off x="6851421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2" name="流程图: 可选过程 1"/>
          <p:cNvSpPr/>
          <p:nvPr/>
        </p:nvSpPr>
        <p:spPr>
          <a:xfrm>
            <a:off x="7828054" y="2279482"/>
            <a:ext cx="1120144" cy="9079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8839" y="24928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743015" y="24928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363143" y="24928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947319" y="24928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378101" y="5032049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     </a:t>
            </a:r>
          </a:p>
        </p:txBody>
      </p:sp>
      <p:sp>
        <p:nvSpPr>
          <p:cNvPr id="42" name="Text Box 32"/>
          <p:cNvSpPr txBox="1">
            <a:spLocks noChangeArrowheads="1"/>
          </p:cNvSpPr>
          <p:nvPr/>
        </p:nvSpPr>
        <p:spPr bwMode="auto">
          <a:xfrm>
            <a:off x="6052913" y="4941168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2604 0.1673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83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8577 0.1673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8" grpId="0"/>
      <p:bldP spid="19519" grpId="0"/>
      <p:bldP spid="17" grpId="1" animBg="1"/>
      <p:bldP spid="18" grpId="1" animBg="1"/>
      <p:bldP spid="4" grpId="0" animBg="1"/>
      <p:bldP spid="38" grpId="0" animBg="1"/>
      <p:bldP spid="39" grpId="0" animBg="1"/>
      <p:bldP spid="40" grpId="0" animBg="1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1450976" y="751036"/>
            <a:ext cx="75580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个零件里有1个是次品（次品重一些）。假如用天平称，至少称几次就保证一定能找出次品？</a:t>
            </a:r>
          </a:p>
        </p:txBody>
      </p:sp>
      <p:pic>
        <p:nvPicPr>
          <p:cNvPr id="19517" name="Picture 61" descr="5BU6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1639" y="3873202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518" name="Text Box 62"/>
          <p:cNvSpPr txBox="1">
            <a:spLocks noChangeArrowheads="1"/>
          </p:cNvSpPr>
          <p:nvPr/>
        </p:nvSpPr>
        <p:spPr bwMode="auto">
          <a:xfrm>
            <a:off x="4493964" y="3739852"/>
            <a:ext cx="40384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平衡，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再放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下一组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519" name="Text Box 63"/>
          <p:cNvSpPr txBox="1">
            <a:spLocks noChangeArrowheads="1"/>
          </p:cNvSpPr>
          <p:nvPr/>
        </p:nvSpPr>
        <p:spPr bwMode="auto">
          <a:xfrm>
            <a:off x="4465389" y="4292302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179295" y="81672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27584" y="4293096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>
            <a:off x="1909058" y="4311277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14671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2024004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2826563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4" name="椭圆 23"/>
          <p:cNvSpPr/>
          <p:nvPr/>
        </p:nvSpPr>
        <p:spPr>
          <a:xfrm>
            <a:off x="3635896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5" name="椭圆 24"/>
          <p:cNvSpPr/>
          <p:nvPr/>
        </p:nvSpPr>
        <p:spPr>
          <a:xfrm>
            <a:off x="4430196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6" name="椭圆 25"/>
          <p:cNvSpPr/>
          <p:nvPr/>
        </p:nvSpPr>
        <p:spPr>
          <a:xfrm>
            <a:off x="5239529" y="26062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8" name="椭圆 27"/>
          <p:cNvSpPr/>
          <p:nvPr/>
        </p:nvSpPr>
        <p:spPr>
          <a:xfrm>
            <a:off x="6042088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9" name="椭圆 28"/>
          <p:cNvSpPr/>
          <p:nvPr/>
        </p:nvSpPr>
        <p:spPr>
          <a:xfrm>
            <a:off x="6851421" y="26211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2" name="流程图: 可选过程 1"/>
          <p:cNvSpPr/>
          <p:nvPr/>
        </p:nvSpPr>
        <p:spPr>
          <a:xfrm>
            <a:off x="7746615" y="1944583"/>
            <a:ext cx="1120144" cy="9079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>
                <a:solidFill>
                  <a:schemeClr val="tx1"/>
                </a:solidFill>
              </a:rPr>
              <a:t>二</a:t>
            </a:r>
          </a:p>
        </p:txBody>
      </p:sp>
      <p:sp>
        <p:nvSpPr>
          <p:cNvPr id="4" name="矩形 3"/>
          <p:cNvSpPr/>
          <p:nvPr/>
        </p:nvSpPr>
        <p:spPr>
          <a:xfrm>
            <a:off x="1158839" y="2492896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363143" y="2492896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450407" y="5515364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     </a:t>
            </a:r>
          </a:p>
        </p:txBody>
      </p:sp>
      <p:sp>
        <p:nvSpPr>
          <p:cNvPr id="42" name="Text Box 32"/>
          <p:cNvSpPr txBox="1">
            <a:spLocks noChangeArrowheads="1"/>
          </p:cNvSpPr>
          <p:nvPr/>
        </p:nvSpPr>
        <p:spPr bwMode="auto">
          <a:xfrm>
            <a:off x="6173154" y="5453808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27584" y="5488642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909058" y="5506812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65581" y="4949752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7" name="椭圆 36"/>
          <p:cNvSpPr/>
          <p:nvPr/>
        </p:nvSpPr>
        <p:spPr>
          <a:xfrm>
            <a:off x="2826976" y="4949752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3" name="Text Box 63"/>
          <p:cNvSpPr txBox="1">
            <a:spLocks noChangeArrowheads="1"/>
          </p:cNvSpPr>
          <p:nvPr/>
        </p:nvSpPr>
        <p:spPr bwMode="auto">
          <a:xfrm>
            <a:off x="4450407" y="4986647"/>
            <a:ext cx="31998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</a:rPr>
              <a:t>重的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779912" y="5283125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26351" y="5364788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963154" y="4860732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6" name="椭圆 45"/>
          <p:cNvSpPr/>
          <p:nvPr/>
        </p:nvSpPr>
        <p:spPr>
          <a:xfrm>
            <a:off x="2843473" y="501500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3854 0.1673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83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717 0.16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-0.02743 0.1650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82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8148E-6 L -0.06093 0.165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8" grpId="0"/>
      <p:bldP spid="19519" grpId="0"/>
      <p:bldP spid="17" grpId="0" animBg="1"/>
      <p:bldP spid="18" grpId="0" animBg="1"/>
      <p:bldP spid="23" grpId="0" animBg="1"/>
      <p:bldP spid="24" grpId="0" animBg="1"/>
      <p:bldP spid="4" grpId="0" animBg="1"/>
      <p:bldP spid="39" grpId="0" animBg="1"/>
      <p:bldP spid="41" grpId="0"/>
      <p:bldP spid="42" grpId="0"/>
      <p:bldP spid="31" grpId="0" animBg="1"/>
      <p:bldP spid="36" grpId="0" animBg="1"/>
      <p:bldP spid="36" grpId="1" animBg="1"/>
      <p:bldP spid="37" grpId="0" animBg="1"/>
      <p:bldP spid="37" grpId="1" animBg="1"/>
      <p:bldP spid="43" grpId="0"/>
      <p:bldP spid="45" grpId="1" animBg="1"/>
      <p:bldP spid="4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19" name="Text Box 63"/>
          <p:cNvSpPr txBox="1">
            <a:spLocks noChangeArrowheads="1"/>
          </p:cNvSpPr>
          <p:nvPr/>
        </p:nvSpPr>
        <p:spPr bwMode="auto">
          <a:xfrm>
            <a:off x="4440610" y="2566188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27584" y="2825185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>
            <a:off x="1909058" y="2843366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14671" y="11383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2024004" y="11383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2826563" y="115320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4" name="椭圆 23"/>
          <p:cNvSpPr/>
          <p:nvPr/>
        </p:nvSpPr>
        <p:spPr>
          <a:xfrm>
            <a:off x="3635896" y="115320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5" name="椭圆 24"/>
          <p:cNvSpPr/>
          <p:nvPr/>
        </p:nvSpPr>
        <p:spPr>
          <a:xfrm>
            <a:off x="4430196" y="11383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6" name="椭圆 25"/>
          <p:cNvSpPr/>
          <p:nvPr/>
        </p:nvSpPr>
        <p:spPr>
          <a:xfrm>
            <a:off x="5239529" y="11383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8" name="椭圆 27"/>
          <p:cNvSpPr/>
          <p:nvPr/>
        </p:nvSpPr>
        <p:spPr>
          <a:xfrm>
            <a:off x="6042088" y="115320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9" name="椭圆 28"/>
          <p:cNvSpPr/>
          <p:nvPr/>
        </p:nvSpPr>
        <p:spPr>
          <a:xfrm>
            <a:off x="6851421" y="115320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2" name="流程图: 可选过程 1"/>
          <p:cNvSpPr/>
          <p:nvPr/>
        </p:nvSpPr>
        <p:spPr>
          <a:xfrm>
            <a:off x="7746615" y="476672"/>
            <a:ext cx="1120144" cy="9079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8839" y="1024985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363143" y="1024985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827584" y="3967890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909058" y="3986060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65581" y="342900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7" name="椭圆 36"/>
          <p:cNvSpPr/>
          <p:nvPr/>
        </p:nvSpPr>
        <p:spPr>
          <a:xfrm>
            <a:off x="2627784" y="342900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728733" y="2820292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478132" y="343654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6" name="椭圆 45"/>
          <p:cNvSpPr/>
          <p:nvPr/>
        </p:nvSpPr>
        <p:spPr>
          <a:xfrm>
            <a:off x="3137814" y="342967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2" name="Text Box 63"/>
          <p:cNvSpPr txBox="1">
            <a:spLocks noChangeArrowheads="1"/>
          </p:cNvSpPr>
          <p:nvPr/>
        </p:nvSpPr>
        <p:spPr bwMode="auto">
          <a:xfrm>
            <a:off x="4685850" y="3710911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3973973" y="3965015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4555164" y="5570881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     </a:t>
            </a: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6122055" y="5517877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Text Box 63"/>
          <p:cNvSpPr txBox="1">
            <a:spLocks noChangeArrowheads="1"/>
          </p:cNvSpPr>
          <p:nvPr/>
        </p:nvSpPr>
        <p:spPr bwMode="auto">
          <a:xfrm>
            <a:off x="4634751" y="5050716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3922874" y="5304820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27584" y="5353054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等腰三角形 53"/>
          <p:cNvSpPr/>
          <p:nvPr/>
        </p:nvSpPr>
        <p:spPr>
          <a:xfrm>
            <a:off x="1909058" y="5371224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65581" y="481416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6" name="椭圆 55"/>
          <p:cNvSpPr/>
          <p:nvPr/>
        </p:nvSpPr>
        <p:spPr>
          <a:xfrm>
            <a:off x="2826976" y="481416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57" name="直接连接符 56"/>
          <p:cNvCxnSpPr/>
          <p:nvPr/>
        </p:nvCxnSpPr>
        <p:spPr>
          <a:xfrm>
            <a:off x="826351" y="5229200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963154" y="472514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9" name="椭圆 58"/>
          <p:cNvSpPr/>
          <p:nvPr/>
        </p:nvSpPr>
        <p:spPr>
          <a:xfrm>
            <a:off x="2843473" y="487941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60" name="直接连接符 59"/>
          <p:cNvCxnSpPr/>
          <p:nvPr/>
        </p:nvCxnSpPr>
        <p:spPr>
          <a:xfrm>
            <a:off x="830631" y="3859239"/>
            <a:ext cx="2748898" cy="2610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827584" y="336245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2" name="椭圆 61"/>
          <p:cNvSpPr/>
          <p:nvPr/>
        </p:nvSpPr>
        <p:spPr>
          <a:xfrm>
            <a:off x="2560345" y="3521591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3" name="椭圆 62"/>
          <p:cNvSpPr/>
          <p:nvPr/>
        </p:nvSpPr>
        <p:spPr>
          <a:xfrm>
            <a:off x="1342099" y="340950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4" name="椭圆 63"/>
          <p:cNvSpPr/>
          <p:nvPr/>
        </p:nvSpPr>
        <p:spPr>
          <a:xfrm>
            <a:off x="3081447" y="358207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03854 0.1673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83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0.0717 0.16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835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9097 0.1113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9" y="555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-0.2717 0.167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-0.21441 0.169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847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24219 0.1685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8" y="842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L -0.36163 0.1671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0" y="835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11111E-6 L -0.4658 0.108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99" y="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9" grpId="0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4" grpId="0" animBg="1"/>
      <p:bldP spid="39" grpId="0" animBg="1"/>
      <p:bldP spid="31" grpId="0" animBg="1"/>
      <p:bldP spid="36" grpId="0" animBg="1"/>
      <p:bldP spid="36" grpId="1" animBg="1"/>
      <p:bldP spid="37" grpId="0" animBg="1"/>
      <p:bldP spid="37" grpId="1" animBg="1"/>
      <p:bldP spid="45" grpId="0" animBg="1"/>
      <p:bldP spid="45" grpId="1" animBg="1"/>
      <p:bldP spid="46" grpId="0" animBg="1"/>
      <p:bldP spid="46" grpId="1" animBg="1"/>
      <p:bldP spid="32" grpId="0"/>
      <p:bldP spid="34" grpId="0"/>
      <p:bldP spid="35" grpId="0"/>
      <p:bldP spid="51" grpId="0"/>
      <p:bldP spid="54" grpId="0" animBg="1"/>
      <p:bldP spid="55" grpId="0" animBg="1"/>
      <p:bldP spid="55" grpId="1" animBg="1"/>
      <p:bldP spid="56" grpId="0" animBg="1"/>
      <p:bldP spid="56" grpId="1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27584" y="2609161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>
            <a:off x="1909058" y="2627342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14671" y="92235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2024004" y="92235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2826563" y="9371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4" name="椭圆 23"/>
          <p:cNvSpPr/>
          <p:nvPr/>
        </p:nvSpPr>
        <p:spPr>
          <a:xfrm>
            <a:off x="3635896" y="9371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5" name="椭圆 24"/>
          <p:cNvSpPr/>
          <p:nvPr/>
        </p:nvSpPr>
        <p:spPr>
          <a:xfrm>
            <a:off x="4430196" y="92235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6" name="椭圆 25"/>
          <p:cNvSpPr/>
          <p:nvPr/>
        </p:nvSpPr>
        <p:spPr>
          <a:xfrm>
            <a:off x="5239529" y="92235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8" name="椭圆 27"/>
          <p:cNvSpPr/>
          <p:nvPr/>
        </p:nvSpPr>
        <p:spPr>
          <a:xfrm>
            <a:off x="6042088" y="9371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9" name="椭圆 28"/>
          <p:cNvSpPr/>
          <p:nvPr/>
        </p:nvSpPr>
        <p:spPr>
          <a:xfrm>
            <a:off x="6851421" y="93718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2" name="流程图: 可选过程 1"/>
          <p:cNvSpPr/>
          <p:nvPr/>
        </p:nvSpPr>
        <p:spPr>
          <a:xfrm>
            <a:off x="7758285" y="722754"/>
            <a:ext cx="1120144" cy="9079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方法四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8840" y="808961"/>
            <a:ext cx="2253866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566675" y="808961"/>
            <a:ext cx="2229461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4715205" y="5668315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</a:rPr>
              <a:t>      </a:t>
            </a: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6461919" y="5615311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Text Box 63"/>
          <p:cNvSpPr txBox="1">
            <a:spLocks noChangeArrowheads="1"/>
          </p:cNvSpPr>
          <p:nvPr/>
        </p:nvSpPr>
        <p:spPr bwMode="auto">
          <a:xfrm>
            <a:off x="4715205" y="3559757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4003328" y="3813861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908038" y="3862095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等腰三角形 53"/>
          <p:cNvSpPr/>
          <p:nvPr/>
        </p:nvSpPr>
        <p:spPr>
          <a:xfrm>
            <a:off x="1989512" y="3880265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046035" y="3323205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56" name="椭圆 55"/>
          <p:cNvSpPr/>
          <p:nvPr/>
        </p:nvSpPr>
        <p:spPr>
          <a:xfrm>
            <a:off x="2907430" y="3323205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cxnSp>
        <p:nvCxnSpPr>
          <p:cNvPr id="57" name="直接连接符 56"/>
          <p:cNvCxnSpPr/>
          <p:nvPr/>
        </p:nvCxnSpPr>
        <p:spPr>
          <a:xfrm>
            <a:off x="906805" y="3738241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1043608" y="321297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59" name="椭圆 58"/>
          <p:cNvSpPr/>
          <p:nvPr/>
        </p:nvSpPr>
        <p:spPr>
          <a:xfrm>
            <a:off x="2923927" y="336724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pic>
        <p:nvPicPr>
          <p:cNvPr id="41" name="Picture 61" descr="5BU6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2839" y="2152386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 Box 62"/>
          <p:cNvSpPr txBox="1">
            <a:spLocks noChangeArrowheads="1"/>
          </p:cNvSpPr>
          <p:nvPr/>
        </p:nvSpPr>
        <p:spPr bwMode="auto">
          <a:xfrm>
            <a:off x="4555164" y="2019036"/>
            <a:ext cx="40384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</a:rPr>
              <a:t>平衡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，再放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下一组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 Box 63"/>
          <p:cNvSpPr txBox="1">
            <a:spLocks noChangeArrowheads="1"/>
          </p:cNvSpPr>
          <p:nvPr/>
        </p:nvSpPr>
        <p:spPr bwMode="auto">
          <a:xfrm>
            <a:off x="4526589" y="2571486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934927" y="797175"/>
            <a:ext cx="1589402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09" y="3115234"/>
            <a:ext cx="566959" cy="1077218"/>
          </a:xfrm>
          <a:prstGeom prst="rect">
            <a:avLst/>
          </a:prstGeom>
          <a:solidFill>
            <a:srgbClr val="35FA26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平衡</a:t>
            </a:r>
            <a:endParaRPr lang="zh-CN" altLang="en-US" sz="3200" dirty="0"/>
          </a:p>
        </p:txBody>
      </p:sp>
      <p:cxnSp>
        <p:nvCxnSpPr>
          <p:cNvPr id="49" name="直接连接符 48"/>
          <p:cNvCxnSpPr/>
          <p:nvPr/>
        </p:nvCxnSpPr>
        <p:spPr>
          <a:xfrm>
            <a:off x="959356" y="5270497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等腰三角形 49"/>
          <p:cNvSpPr/>
          <p:nvPr/>
        </p:nvSpPr>
        <p:spPr>
          <a:xfrm>
            <a:off x="2040830" y="5288667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097353" y="473160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66" name="椭圆 65"/>
          <p:cNvSpPr/>
          <p:nvPr/>
        </p:nvSpPr>
        <p:spPr>
          <a:xfrm>
            <a:off x="2958748" y="473160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cxnSp>
        <p:nvCxnSpPr>
          <p:cNvPr id="67" name="直接连接符 66"/>
          <p:cNvCxnSpPr/>
          <p:nvPr/>
        </p:nvCxnSpPr>
        <p:spPr>
          <a:xfrm>
            <a:off x="958123" y="5146643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/>
          <p:cNvSpPr/>
          <p:nvPr/>
        </p:nvSpPr>
        <p:spPr>
          <a:xfrm>
            <a:off x="1094926" y="458112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69" name="椭圆 68"/>
          <p:cNvSpPr/>
          <p:nvPr/>
        </p:nvSpPr>
        <p:spPr>
          <a:xfrm>
            <a:off x="2975245" y="473540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70" name="矩形 69"/>
          <p:cNvSpPr/>
          <p:nvPr/>
        </p:nvSpPr>
        <p:spPr>
          <a:xfrm>
            <a:off x="107504" y="4523636"/>
            <a:ext cx="566959" cy="1569660"/>
          </a:xfrm>
          <a:prstGeom prst="rect">
            <a:avLst/>
          </a:prstGeom>
          <a:solidFill>
            <a:srgbClr val="35FA26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不</a:t>
            </a:r>
            <a:r>
              <a:rPr lang="zh-CN" altLang="en-US" sz="3200" dirty="0" smtClean="0">
                <a:solidFill>
                  <a:schemeClr val="tx1"/>
                </a:solidFill>
              </a:rPr>
              <a:t>平衡</a:t>
            </a:r>
            <a:endParaRPr lang="zh-CN" altLang="en-US" sz="3200" dirty="0"/>
          </a:p>
        </p:txBody>
      </p:sp>
      <p:pic>
        <p:nvPicPr>
          <p:cNvPr id="76" name="Picture 61" descr="5BU6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7052" y="4724267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 Box 62"/>
          <p:cNvSpPr txBox="1">
            <a:spLocks noChangeArrowheads="1"/>
          </p:cNvSpPr>
          <p:nvPr/>
        </p:nvSpPr>
        <p:spPr bwMode="auto">
          <a:xfrm>
            <a:off x="4719376" y="4590917"/>
            <a:ext cx="442462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</a:rPr>
              <a:t>平衡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，另外一个是次品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8" name="Text Box 63"/>
          <p:cNvSpPr txBox="1">
            <a:spLocks noChangeArrowheads="1"/>
          </p:cNvSpPr>
          <p:nvPr/>
        </p:nvSpPr>
        <p:spPr bwMode="auto">
          <a:xfrm>
            <a:off x="4690802" y="5143367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-0.03854 0.1673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835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-0.0717 0.1673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835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-0.17621 0.1189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19" y="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L -0.08819 0.1631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814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21441 0.1694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847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-0.24219 0.1685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8" y="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4" grpId="0" animBg="1"/>
      <p:bldP spid="39" grpId="0" animBg="1"/>
      <p:bldP spid="34" grpId="0"/>
      <p:bldP spid="35" grpId="0"/>
      <p:bldP spid="51" grpId="0"/>
      <p:bldP spid="54" grpId="0" animBg="1"/>
      <p:bldP spid="55" grpId="0" animBg="1"/>
      <p:bldP spid="55" grpId="1" animBg="1"/>
      <p:bldP spid="56" grpId="0" animBg="1"/>
      <p:bldP spid="56" grpId="1" animBg="1"/>
      <p:bldP spid="58" grpId="0" animBg="1"/>
      <p:bldP spid="59" grpId="0" animBg="1"/>
      <p:bldP spid="42" grpId="0"/>
      <p:bldP spid="43" grpId="0"/>
      <p:bldP spid="44" grpId="0" animBg="1"/>
      <p:bldP spid="6" grpId="0" animBg="1"/>
      <p:bldP spid="50" grpId="0" animBg="1"/>
      <p:bldP spid="65" grpId="0" animBg="1"/>
      <p:bldP spid="65" grpId="1" animBg="1"/>
      <p:bldP spid="66" grpId="0" animBg="1"/>
      <p:bldP spid="66" grpId="1" animBg="1"/>
      <p:bldP spid="68" grpId="0" animBg="1"/>
      <p:bldP spid="69" grpId="0" animBg="1"/>
      <p:bldP spid="70" grpId="0" animBg="1"/>
      <p:bldP spid="77" grpId="0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1450976" y="751036"/>
            <a:ext cx="75580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次能保证找出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次品？</a:t>
            </a: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179295" y="81672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zh-CN" altLang="en-US" sz="36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99592" y="4957846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Group 43"/>
          <p:cNvGraphicFramePr>
            <a:graphicFrameLocks noGrp="1"/>
          </p:cNvGraphicFramePr>
          <p:nvPr/>
        </p:nvGraphicFramePr>
        <p:xfrm>
          <a:off x="395536" y="2852936"/>
          <a:ext cx="7056784" cy="331236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51722"/>
                <a:gridCol w="2351720"/>
                <a:gridCol w="2353342"/>
              </a:tblGrid>
              <a:tr h="11462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每次每边放的个数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分成的份数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要称的次数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2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Group 46"/>
          <p:cNvGrpSpPr/>
          <p:nvPr/>
        </p:nvGrpSpPr>
        <p:grpSpPr bwMode="auto">
          <a:xfrm>
            <a:off x="2482354" y="1917364"/>
            <a:ext cx="6526214" cy="2060575"/>
            <a:chOff x="1608" y="1657"/>
            <a:chExt cx="4111" cy="1298"/>
          </a:xfrm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1608" y="1838"/>
              <a:ext cx="2949" cy="363"/>
            </a:xfrm>
            <a:prstGeom prst="wedgeRoundRectCallout">
              <a:avLst>
                <a:gd name="adj1" fmla="val 55532"/>
                <a:gd name="adj2" fmla="val -282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</a:pPr>
              <a:r>
                <a:rPr lang="zh-CN" altLang="en-US" sz="3200" dirty="0"/>
                <a:t>将探索的情况填入下表。</a:t>
              </a:r>
              <a:endParaRPr lang="en-US" altLang="zh-CN" sz="3200" dirty="0"/>
            </a:p>
          </p:txBody>
        </p:sp>
        <p:pic>
          <p:nvPicPr>
            <p:cNvPr id="22" name="Picture 45" descr="P44教师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7" y="1657"/>
              <a:ext cx="1162" cy="1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1286508" y="395019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71517" y="3912802"/>
            <a:ext cx="1656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4(2,2,2,2)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58697" y="3912801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86508" y="440331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71517" y="4365926"/>
            <a:ext cx="1656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4(2,2,2,2)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58697" y="436592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86508" y="481904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13930" y="4781657"/>
            <a:ext cx="1091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2(4,4)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58697" y="478165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6508" y="5272173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75856" y="5234781"/>
            <a:ext cx="1374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3(3,3,2)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58697" y="523478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4987579" y="1340768"/>
            <a:ext cx="3977655" cy="4168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1986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在美国佛罗里达的卡那维拉尔角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上午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挑战者号航天飞机点火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升空。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02"/>
          <a:stretch>
            <a:fillRect/>
          </a:stretch>
        </p:blipFill>
        <p:spPr>
          <a:xfrm>
            <a:off x="390858" y="764704"/>
            <a:ext cx="4402932" cy="49697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251520" y="751036"/>
            <a:ext cx="87575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个零件中有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个次品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次品重一些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至少称几次能保证找出次品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怎么称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051" y="5373216"/>
            <a:ext cx="89932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天平不平衡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次品就是天平下沉一端所放的那个零件。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697" y="1700808"/>
            <a:ext cx="8990303" cy="58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(3,3,2)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三份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每边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613" y="2165094"/>
            <a:ext cx="8993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次品在剩下的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个零件中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613" y="2708920"/>
            <a:ext cx="89932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然后再每边称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次品就是天平下沉一端所放的那个零件。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882" y="3616576"/>
            <a:ext cx="89932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如果天平不平衡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次品在天平下沉一端所放的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个零件中。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767" y="4535657"/>
            <a:ext cx="6631736" cy="58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然后再每边称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784" y="4932457"/>
            <a:ext cx="89932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次品就是剩下的那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251520" y="751036"/>
            <a:ext cx="87575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零件中有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个次品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次品重一些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至少称几次能保证找出次品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是怎么称的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763" y="5232102"/>
            <a:ext cx="89932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天平不平衡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次品就是天平下沉一端所放的那个零件。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960" y="1772816"/>
            <a:ext cx="8990303" cy="58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3,3,3)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三份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每边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76" y="2381118"/>
            <a:ext cx="8993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次品在剩下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零件中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94" y="3022632"/>
            <a:ext cx="89932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如果天平不平衡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次品在天平下沉一端所放的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个零件中。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79" y="4085729"/>
            <a:ext cx="7493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然后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把有次品的</a:t>
            </a:r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个零件，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再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每边称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96" y="4647327"/>
            <a:ext cx="89932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次品就是剩下的那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1880" y="548680"/>
            <a:ext cx="172819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4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发 现</a:t>
            </a:r>
            <a:endParaRPr lang="zh-CN" altLang="en-US" sz="44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1628800"/>
            <a:ext cx="7106295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0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尽可能</a:t>
            </a:r>
            <a:r>
              <a:rPr lang="zh-CN" altLang="zh-CN" sz="4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地将待测物品平均分成</a:t>
            </a:r>
            <a:r>
              <a:rPr lang="en-US" altLang="zh-CN" sz="4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4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份</a:t>
            </a:r>
            <a:r>
              <a:rPr lang="en-US" altLang="zh-CN" sz="4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称的次数最少。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498897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你发现的方法找出</a:t>
            </a:r>
            <a:r>
              <a:rPr lang="en-US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个、</a:t>
            </a:r>
            <a:r>
              <a:rPr lang="en-US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个零件中的</a:t>
            </a:r>
            <a:r>
              <a:rPr lang="en-US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个次品</a:t>
            </a:r>
            <a:r>
              <a:rPr lang="en-US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次数也是最少的吗</a:t>
            </a:r>
            <a:r>
              <a:rPr lang="en-US" altLang="zh-CN" sz="36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5301208"/>
            <a:ext cx="4235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4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是最少的。</a:t>
            </a:r>
            <a:endParaRPr lang="zh-CN" altLang="zh-CN" sz="40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51520" y="1250209"/>
            <a:ext cx="8496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有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瓶同样的水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我往其中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瓶中加了一些盐。同样体积的水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盐水稍重一些。如果用天平称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至少称几次能保证找出加盐的那瓶水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15" name="矩形 14"/>
          <p:cNvSpPr/>
          <p:nvPr/>
        </p:nvSpPr>
        <p:spPr>
          <a:xfrm>
            <a:off x="6660232" y="4149080"/>
            <a:ext cx="10494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次。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31404" y="2796950"/>
            <a:ext cx="548076" cy="15299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979480" y="2796950"/>
            <a:ext cx="548076" cy="15299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1527556" y="2796950"/>
            <a:ext cx="548076" cy="15299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2075632" y="2796950"/>
            <a:ext cx="548076" cy="15299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2623708" y="2796950"/>
            <a:ext cx="548076" cy="15299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3171784" y="2796950"/>
            <a:ext cx="548076" cy="15299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3719860" y="2796950"/>
            <a:ext cx="548076" cy="15299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267936" y="2796950"/>
            <a:ext cx="548076" cy="15299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816012" y="2796950"/>
            <a:ext cx="548076" cy="15299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5364088" y="2796950"/>
            <a:ext cx="548076" cy="15299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31404" y="4326854"/>
            <a:ext cx="548076" cy="15299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979480" y="4326854"/>
            <a:ext cx="548076" cy="152990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1527556" y="4326854"/>
            <a:ext cx="548076" cy="15299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2075632" y="4326854"/>
            <a:ext cx="548076" cy="152990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2623708" y="4326854"/>
            <a:ext cx="548076" cy="152990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3171784" y="4326854"/>
            <a:ext cx="548076" cy="15299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3719860" y="4326854"/>
            <a:ext cx="548076" cy="152990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267936" y="4326854"/>
            <a:ext cx="548076" cy="152990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816012" y="4326854"/>
            <a:ext cx="548076" cy="1529904"/>
          </a:xfrm>
          <a:prstGeom prst="rect">
            <a:avLst/>
          </a:prstGeom>
        </p:spPr>
      </p:pic>
      <p:pic>
        <p:nvPicPr>
          <p:cNvPr id="32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043608" y="3717032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512" y="3717032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821680"/>
            <a:ext cx="710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/>
              <a:t>1.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113</a:t>
            </a:r>
            <a:r>
              <a:rPr lang="zh-CN" altLang="en-US" sz="3200" dirty="0"/>
              <a:t>页练习二十七第</a:t>
            </a:r>
            <a:r>
              <a:rPr lang="en-US" altLang="zh-CN" sz="3200" dirty="0"/>
              <a:t>1</a:t>
            </a:r>
            <a:r>
              <a:rPr lang="zh-CN" altLang="en-US" sz="3200" dirty="0"/>
              <a:t>题。</a:t>
            </a:r>
            <a:endParaRPr lang="zh-CN" altLang="zh-CN" sz="3200" dirty="0"/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5495" y="1499300"/>
            <a:ext cx="89640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latin typeface="+mj-ea"/>
                <a:ea typeface="+mj-ea"/>
              </a:rPr>
              <a:t>1.5</a:t>
            </a:r>
            <a:r>
              <a:rPr lang="zh-CN" altLang="en-US" sz="3200" dirty="0" smtClean="0">
                <a:latin typeface="+mj-ea"/>
                <a:ea typeface="+mj-ea"/>
              </a:rPr>
              <a:t>瓶钙片中有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瓶是次品（轻一些），完成下面找次品的过程。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3780329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1043608" y="3780329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/>
          </a:p>
        </p:txBody>
      </p:sp>
      <p:sp>
        <p:nvSpPr>
          <p:cNvPr id="7" name="右中括号 6"/>
          <p:cNvSpPr/>
          <p:nvPr/>
        </p:nvSpPr>
        <p:spPr>
          <a:xfrm rot="5400000">
            <a:off x="693316" y="4158828"/>
            <a:ext cx="196528" cy="792088"/>
          </a:xfrm>
          <a:prstGeom prst="rightBracke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37483" y="4653136"/>
            <a:ext cx="334117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40720" y="340983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</a:rPr>
              <a:t>平衡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538870" y="3683057"/>
            <a:ext cx="401849" cy="105979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37902" y="450766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不平衡，轻的是次品。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35993" y="3049796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771897" y="3049796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771897" y="311309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4635993" y="311309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/>
          </a:p>
        </p:txBody>
      </p:sp>
      <p:sp>
        <p:nvSpPr>
          <p:cNvPr id="41" name="右中括号 40"/>
          <p:cNvSpPr/>
          <p:nvPr/>
        </p:nvSpPr>
        <p:spPr>
          <a:xfrm rot="5400000">
            <a:off x="4285701" y="3491592"/>
            <a:ext cx="196528" cy="792088"/>
          </a:xfrm>
          <a:prstGeom prst="rightBracke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4229868" y="3985900"/>
            <a:ext cx="334117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533105" y="2977788"/>
            <a:ext cx="3615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平衡，次品是     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5131255" y="3251010"/>
            <a:ext cx="401849" cy="9509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533105" y="3905181"/>
            <a:ext cx="3503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不平衡，轻的是次品。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831533" y="3481844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517480" y="5364505"/>
            <a:ext cx="3690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</a:rPr>
              <a:t>至少要称     次。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812360" y="3501008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2267744" y="5868561"/>
            <a:ext cx="10081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8028384" y="297953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622181" y="524865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9512" y="825391"/>
            <a:ext cx="6070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完成教材第</a:t>
            </a:r>
            <a:r>
              <a:rPr lang="en-US" altLang="zh-CN" sz="3200" dirty="0"/>
              <a:t>112</a:t>
            </a:r>
            <a:r>
              <a:rPr lang="zh-CN" altLang="en-US" sz="3200" dirty="0"/>
              <a:t>页“做一做”。</a:t>
            </a:r>
            <a:endParaRPr lang="zh-CN" altLang="zh-CN" sz="3200" dirty="0"/>
          </a:p>
        </p:txBody>
      </p:sp>
      <p:sp>
        <p:nvSpPr>
          <p:cNvPr id="109" name="TextBox 9"/>
          <p:cNvSpPr txBox="1">
            <a:spLocks noChangeArrowheads="1"/>
          </p:cNvSpPr>
          <p:nvPr/>
        </p:nvSpPr>
        <p:spPr bwMode="auto">
          <a:xfrm>
            <a:off x="-129131" y="1412776"/>
            <a:ext cx="8676456" cy="2585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  有</a:t>
            </a:r>
            <a:r>
              <a:rPr lang="en-US" altLang="zh-CN" sz="3600" dirty="0" smtClean="0">
                <a:latin typeface="+mj-ea"/>
                <a:ea typeface="+mj-ea"/>
              </a:rPr>
              <a:t>28</a:t>
            </a:r>
            <a:r>
              <a:rPr lang="zh-CN" altLang="en-US" sz="3600" dirty="0" smtClean="0">
                <a:latin typeface="+mj-ea"/>
                <a:ea typeface="+mj-ea"/>
              </a:rPr>
              <a:t>瓶水，其中</a:t>
            </a:r>
            <a:r>
              <a:rPr lang="en-US" altLang="zh-CN" sz="3600" dirty="0" smtClean="0">
                <a:latin typeface="+mj-ea"/>
                <a:ea typeface="+mj-ea"/>
              </a:rPr>
              <a:t>27</a:t>
            </a:r>
            <a:r>
              <a:rPr lang="zh-CN" altLang="en-US" sz="3600" dirty="0" smtClean="0">
                <a:latin typeface="+mj-ea"/>
                <a:ea typeface="+mj-ea"/>
              </a:rPr>
              <a:t>瓶质量相同，另有</a:t>
            </a:r>
            <a:r>
              <a:rPr lang="en-US" altLang="zh-CN" sz="3600" dirty="0" smtClean="0">
                <a:latin typeface="+mj-ea"/>
                <a:ea typeface="+mj-ea"/>
              </a:rPr>
              <a:t>1</a:t>
            </a:r>
            <a:r>
              <a:rPr lang="zh-CN" altLang="en-US" sz="3600" dirty="0" smtClean="0">
                <a:latin typeface="+mj-ea"/>
                <a:ea typeface="+mj-ea"/>
              </a:rPr>
              <a:t>瓶是盐水，比其他的水略重一些。至少称几次能保证找出这瓶盐水？</a:t>
            </a:r>
            <a:endParaRPr lang="en-US" altLang="zh-CN" sz="36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4293096"/>
            <a:ext cx="3297698" cy="949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dirty="0" smtClean="0">
                <a:latin typeface="+mn-ea"/>
                <a:ea typeface="+mn-ea"/>
              </a:rPr>
              <a:t>至少</a:t>
            </a:r>
            <a:r>
              <a:rPr lang="zh-CN" altLang="zh-CN" sz="4400" dirty="0">
                <a:latin typeface="+mn-ea"/>
                <a:ea typeface="+mn-ea"/>
              </a:rPr>
              <a:t>称</a:t>
            </a:r>
            <a:r>
              <a:rPr lang="en-US" altLang="zh-CN" sz="4400" dirty="0">
                <a:latin typeface="+mn-ea"/>
                <a:ea typeface="+mn-ea"/>
              </a:rPr>
              <a:t>4</a:t>
            </a:r>
            <a:r>
              <a:rPr lang="zh-CN" altLang="zh-CN" sz="4400" dirty="0">
                <a:latin typeface="+mn-ea"/>
                <a:ea typeface="+mn-ea"/>
              </a:rPr>
              <a:t>次。</a:t>
            </a:r>
            <a:endParaRPr lang="zh-CN" altLang="en-US" sz="44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1413496"/>
            <a:ext cx="8139449" cy="378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en-US" altLang="zh-CN" sz="4000" dirty="0" smtClean="0">
                <a:solidFill>
                  <a:srgbClr val="000000"/>
                </a:solidFill>
                <a:latin typeface="+mn-ea"/>
                <a:ea typeface="+mn-ea"/>
              </a:rPr>
              <a:t>   </a:t>
            </a:r>
            <a:r>
              <a:rPr lang="zh-CN" altLang="en-US" sz="4000" dirty="0" smtClean="0">
                <a:solidFill>
                  <a:srgbClr val="000000"/>
                </a:solidFill>
                <a:latin typeface="+mn-ea"/>
                <a:ea typeface="+mn-ea"/>
              </a:rPr>
              <a:t>把总</a:t>
            </a:r>
            <a:r>
              <a:rPr lang="zh-CN" altLang="en-US" sz="4000" dirty="0">
                <a:solidFill>
                  <a:srgbClr val="000000"/>
                </a:solidFill>
                <a:latin typeface="+mn-ea"/>
                <a:ea typeface="+mn-ea"/>
              </a:rPr>
              <a:t>个数平均分或者尽量平均分成</a:t>
            </a:r>
            <a:r>
              <a:rPr lang="en-US" altLang="zh-CN" sz="4000" dirty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4000" dirty="0">
                <a:solidFill>
                  <a:srgbClr val="000000"/>
                </a:solidFill>
                <a:latin typeface="+mn-ea"/>
                <a:ea typeface="+mn-ea"/>
              </a:rPr>
              <a:t>份来称找次品</a:t>
            </a:r>
            <a:r>
              <a:rPr lang="en-US" altLang="zh-CN" sz="40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+mn-ea"/>
                <a:ea typeface="+mn-ea"/>
              </a:rPr>
              <a:t>这是最优的方法</a:t>
            </a:r>
            <a:r>
              <a:rPr lang="en-US" altLang="zh-CN" sz="40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+mn-ea"/>
                <a:ea typeface="+mn-ea"/>
              </a:rPr>
              <a:t>所用的次数是最少</a:t>
            </a:r>
            <a:r>
              <a:rPr lang="zh-CN" altLang="en-US" sz="4000" dirty="0" smtClean="0">
                <a:solidFill>
                  <a:srgbClr val="000000"/>
                </a:solidFill>
                <a:latin typeface="+mn-ea"/>
                <a:ea typeface="+mn-ea"/>
              </a:rPr>
              <a:t>的。</a:t>
            </a:r>
            <a:endParaRPr lang="zh-CN" altLang="zh-CN" sz="40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153" y="1487229"/>
            <a:ext cx="534823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-35867" y="836637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教材第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113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页练习二十七第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2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题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。</a:t>
            </a:r>
            <a:endParaRPr lang="zh-CN" altLang="en-US" sz="2800" dirty="0" smtClean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327" y="134076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2.</a:t>
            </a:r>
            <a:endParaRPr lang="zh-CN" altLang="en-US" sz="3200" dirty="0"/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6024084" y="1458677"/>
            <a:ext cx="2917784" cy="257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）如果用天平称，你打算怎样称？你能表示出称的过程吗？</a:t>
            </a:r>
            <a:endParaRPr lang="zh-CN" altLang="zh-CN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33" name="RW98.EPS" descr="id:214751252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040" y="4401278"/>
            <a:ext cx="6328216" cy="1043945"/>
          </a:xfrm>
          <a:prstGeom prst="rect">
            <a:avLst/>
          </a:prstGeom>
        </p:spPr>
      </p:pic>
      <p:pic>
        <p:nvPicPr>
          <p:cNvPr id="34" name="RW99.EPS" descr="id:214751253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923" y="5477191"/>
            <a:ext cx="6563349" cy="94372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642910" y="35716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113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页练习二十七第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35496" y="1412776"/>
            <a:ext cx="889248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）用你的方法称几次可以保证找出来？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83723" y="1414958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次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5496" y="1975441"/>
            <a:ext cx="889248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）你能称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次就保证把它找出来吗？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83723" y="197544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能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5496" y="2492896"/>
            <a:ext cx="889248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）如果天平两边各放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筐，称一次有可能称出来吗？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504" y="3289672"/>
            <a:ext cx="87849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    有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可能一次称出来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但不能保证称一次就可以称出来。如果天平两端各放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筐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这时天平恰好平衡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那么剩下的那筐就是小松鼠吃过的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这样只称一次就找出了小松鼠吃过的那筐松果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;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如果不平衡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那么就需要再至少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次才能保证称出来。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740092"/>
            <a:ext cx="4457700" cy="3457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1663891"/>
            <a:ext cx="2857500" cy="3609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07516" y="1504463"/>
            <a:ext cx="878496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盒饼干，其中的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盒质量相同，另有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盒少了几块。如果能用天平称，至少称几次可以保证找出这盒饼干？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标题 1"/>
          <p:cNvSpPr txBox="1">
            <a:spLocks noChangeArrowheads="1"/>
          </p:cNvSpPr>
          <p:nvPr/>
        </p:nvSpPr>
        <p:spPr bwMode="auto">
          <a:xfrm>
            <a:off x="642910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113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页练习二十七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9512" y="4028872"/>
            <a:ext cx="8784975" cy="1794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把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盒平均分成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份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,3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次可以保证找出较轻的那盒饼干。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406" y="1338714"/>
            <a:ext cx="87406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包糖果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用天平找出质量不足的一包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保证能找出质量不足的一包至少需要称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次。</a:t>
            </a:r>
          </a:p>
        </p:txBody>
      </p:sp>
      <p:sp>
        <p:nvSpPr>
          <p:cNvPr id="3" name="矩形 2"/>
          <p:cNvSpPr/>
          <p:nvPr/>
        </p:nvSpPr>
        <p:spPr>
          <a:xfrm>
            <a:off x="63406" y="2855838"/>
            <a:ext cx="87406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盒饼干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其中有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盒少了几块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用天平称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至少称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次能保证找出这盒饼干。</a:t>
            </a:r>
          </a:p>
        </p:txBody>
      </p:sp>
      <p:sp>
        <p:nvSpPr>
          <p:cNvPr id="5" name="矩形 4"/>
          <p:cNvSpPr/>
          <p:nvPr/>
        </p:nvSpPr>
        <p:spPr>
          <a:xfrm>
            <a:off x="74714" y="4251278"/>
            <a:ext cx="87406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瓶水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其中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瓶的质量相同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另外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瓶是糖水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比其他水略重一些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至少称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次能保证找出这瓶糖水。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7092280" y="2011325"/>
            <a:ext cx="61631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1795441" y="3523493"/>
            <a:ext cx="61631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5899897" y="4953942"/>
            <a:ext cx="61631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utoUpdateAnimBg="0"/>
      <p:bldP spid="38" grpId="0" autoUpdateAnimBg="0"/>
      <p:bldP spid="3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496" y="695598"/>
            <a:ext cx="7558882" cy="145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我是聪明的小法官。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对的打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“√”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错的打“✕”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383" y="2060848"/>
            <a:ext cx="874067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用天平找次品时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所称物品的数目与称的次数成倍数关系。	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496" y="3863950"/>
            <a:ext cx="87406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找次品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只含有一个次品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的最优策略是将待测物品尽量均分成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份。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4288" y="2647894"/>
            <a:ext cx="957313" cy="910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n-ea"/>
              </a:rPr>
              <a:t>✕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36296" y="4534910"/>
            <a:ext cx="957313" cy="910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n-ea"/>
              </a:rPr>
              <a:t>√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0" y="911622"/>
            <a:ext cx="7594600" cy="148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</a:rPr>
              <a:t>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瓶口香糖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其中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瓶少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请你设计一个方案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用天平把它称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出来。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1" y="2507412"/>
            <a:ext cx="87120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+mj-ea"/>
                <a:ea typeface="+mj-ea"/>
              </a:rPr>
              <a:t>    </a:t>
            </a:r>
            <a:r>
              <a:rPr lang="zh-CN" altLang="zh-CN" sz="4000" dirty="0" smtClean="0">
                <a:latin typeface="+mj-ea"/>
                <a:ea typeface="+mj-ea"/>
              </a:rPr>
              <a:t>先</a:t>
            </a:r>
            <a:r>
              <a:rPr lang="zh-CN" altLang="zh-CN" sz="4000" dirty="0">
                <a:latin typeface="+mj-ea"/>
                <a:ea typeface="+mj-ea"/>
              </a:rPr>
              <a:t>拿</a:t>
            </a:r>
            <a:r>
              <a:rPr lang="en-US" altLang="zh-CN" sz="4000" dirty="0">
                <a:latin typeface="+mj-ea"/>
                <a:ea typeface="+mj-ea"/>
              </a:rPr>
              <a:t>2</a:t>
            </a:r>
            <a:r>
              <a:rPr lang="zh-CN" altLang="zh-CN" sz="4000" dirty="0">
                <a:latin typeface="+mj-ea"/>
                <a:ea typeface="+mj-ea"/>
              </a:rPr>
              <a:t>瓶放在天平的左、右两边</a:t>
            </a:r>
            <a:r>
              <a:rPr lang="en-US" altLang="zh-CN" sz="4000" dirty="0">
                <a:latin typeface="+mj-ea"/>
                <a:ea typeface="+mj-ea"/>
              </a:rPr>
              <a:t>,</a:t>
            </a:r>
            <a:r>
              <a:rPr lang="zh-CN" altLang="zh-CN" sz="4000" dirty="0">
                <a:latin typeface="+mj-ea"/>
                <a:ea typeface="+mj-ea"/>
              </a:rPr>
              <a:t>如果平衡</a:t>
            </a:r>
            <a:r>
              <a:rPr lang="en-US" altLang="zh-CN" sz="4000" dirty="0">
                <a:latin typeface="+mj-ea"/>
                <a:ea typeface="+mj-ea"/>
              </a:rPr>
              <a:t>,</a:t>
            </a:r>
            <a:r>
              <a:rPr lang="zh-CN" altLang="zh-CN" sz="4000" dirty="0">
                <a:latin typeface="+mj-ea"/>
                <a:ea typeface="+mj-ea"/>
              </a:rPr>
              <a:t>那么剩下的那瓶是少的</a:t>
            </a:r>
            <a:r>
              <a:rPr lang="en-US" altLang="zh-CN" sz="4000" dirty="0">
                <a:latin typeface="+mj-ea"/>
                <a:ea typeface="+mj-ea"/>
              </a:rPr>
              <a:t>;</a:t>
            </a:r>
            <a:r>
              <a:rPr lang="zh-CN" altLang="zh-CN" sz="4000" dirty="0">
                <a:latin typeface="+mj-ea"/>
                <a:ea typeface="+mj-ea"/>
              </a:rPr>
              <a:t>如果不平衡</a:t>
            </a:r>
            <a:r>
              <a:rPr lang="en-US" altLang="zh-CN" sz="4000" dirty="0">
                <a:latin typeface="+mj-ea"/>
                <a:ea typeface="+mj-ea"/>
              </a:rPr>
              <a:t>,</a:t>
            </a:r>
            <a:r>
              <a:rPr lang="zh-CN" altLang="zh-CN" sz="4000" dirty="0">
                <a:latin typeface="+mj-ea"/>
                <a:ea typeface="+mj-ea"/>
              </a:rPr>
              <a:t>那么轻的那瓶是少的。</a:t>
            </a:r>
            <a:endParaRPr lang="zh-CN" altLang="en-US" sz="40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4282" y="714356"/>
            <a:ext cx="778674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</a:rPr>
              <a:t>易</a:t>
            </a:r>
            <a:r>
              <a:rPr lang="zh-CN" altLang="en-US" sz="3200" dirty="0" smtClean="0">
                <a:solidFill>
                  <a:srgbClr val="FF3399"/>
                </a:solidFill>
              </a:rPr>
              <a:t>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袋食盐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其中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袋每袋重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另外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袋不是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且比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克重一些。你能用天平找出重的那袋食盐吗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</p:txBody>
      </p:sp>
      <p:sp>
        <p:nvSpPr>
          <p:cNvPr id="21" name="矩形 20"/>
          <p:cNvSpPr/>
          <p:nvPr/>
        </p:nvSpPr>
        <p:spPr>
          <a:xfrm>
            <a:off x="122666" y="2928304"/>
            <a:ext cx="8625798" cy="345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    先</a:t>
            </a:r>
            <a:r>
              <a:rPr lang="zh-CN" altLang="en-US" sz="3600" dirty="0">
                <a:latin typeface="+mj-ea"/>
                <a:ea typeface="+mj-ea"/>
              </a:rPr>
              <a:t>拿</a:t>
            </a:r>
            <a:r>
              <a:rPr lang="en-US" altLang="zh-CN" sz="3600" dirty="0">
                <a:latin typeface="+mj-ea"/>
                <a:ea typeface="+mj-ea"/>
              </a:rPr>
              <a:t>4</a:t>
            </a:r>
            <a:r>
              <a:rPr lang="zh-CN" altLang="en-US" sz="3600" dirty="0">
                <a:latin typeface="+mj-ea"/>
                <a:ea typeface="+mj-ea"/>
              </a:rPr>
              <a:t>袋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放在天平的左、右两边各</a:t>
            </a:r>
            <a:r>
              <a:rPr lang="en-US" altLang="zh-CN" sz="3600" dirty="0">
                <a:latin typeface="+mj-ea"/>
                <a:ea typeface="+mj-ea"/>
              </a:rPr>
              <a:t>2</a:t>
            </a:r>
            <a:r>
              <a:rPr lang="zh-CN" altLang="en-US" sz="3600" dirty="0">
                <a:latin typeface="+mj-ea"/>
                <a:ea typeface="+mj-ea"/>
              </a:rPr>
              <a:t>袋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如果平衡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那么剩下的一袋就是要找的</a:t>
            </a:r>
            <a:r>
              <a:rPr lang="en-US" altLang="zh-CN" sz="3600" dirty="0">
                <a:latin typeface="+mj-ea"/>
                <a:ea typeface="+mj-ea"/>
              </a:rPr>
              <a:t>;</a:t>
            </a:r>
            <a:r>
              <a:rPr lang="zh-CN" altLang="en-US" sz="3600" dirty="0">
                <a:latin typeface="+mj-ea"/>
                <a:ea typeface="+mj-ea"/>
              </a:rPr>
              <a:t>如果不平衡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那么重的那边有要找的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把重的这边的</a:t>
            </a:r>
            <a:r>
              <a:rPr lang="en-US" altLang="zh-CN" sz="3600" dirty="0">
                <a:latin typeface="+mj-ea"/>
                <a:ea typeface="+mj-ea"/>
              </a:rPr>
              <a:t>2</a:t>
            </a:r>
            <a:r>
              <a:rPr lang="zh-CN" altLang="en-US" sz="3600" dirty="0">
                <a:latin typeface="+mj-ea"/>
                <a:ea typeface="+mj-ea"/>
              </a:rPr>
              <a:t>袋放在天平上再称一次</a:t>
            </a:r>
            <a:r>
              <a:rPr lang="en-US" altLang="zh-CN" sz="3600" dirty="0">
                <a:latin typeface="+mj-ea"/>
                <a:ea typeface="+mj-ea"/>
              </a:rPr>
              <a:t>,</a:t>
            </a:r>
            <a:r>
              <a:rPr lang="zh-CN" altLang="en-US" sz="3600" dirty="0">
                <a:latin typeface="+mj-ea"/>
                <a:ea typeface="+mj-ea"/>
              </a:rPr>
              <a:t>就能找到重的那袋。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496" y="1355284"/>
            <a:ext cx="8837754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变式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题）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袋方便面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其中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袋的质量相同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另外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袋缺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克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用天平称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至少称几次能保证找出这袋缺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克的方便面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2843808" y="4085837"/>
            <a:ext cx="1512168" cy="109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7330" y="923236"/>
            <a:ext cx="849711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重点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题）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个碟子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其中一个是次品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次品比正品轻一些。现在有一个天平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至少称多少次能保证把次品找出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131840" y="3933056"/>
            <a:ext cx="1607528" cy="122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5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746193"/>
            <a:ext cx="5503893" cy="428080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504" y="5045510"/>
            <a:ext cx="8892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可只飞了</a:t>
            </a:r>
            <a:r>
              <a:rPr lang="en-US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73</a:t>
            </a:r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“挑战者”就发生</a:t>
            </a:r>
            <a:r>
              <a:rPr lang="zh-CN" altLang="zh-CN" sz="40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爆炸</a:t>
            </a:r>
            <a:r>
              <a:rPr lang="zh-CN" altLang="en-US" sz="40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250"/>
          <a:stretch>
            <a:fillRect/>
          </a:stretch>
        </p:blipFill>
        <p:spPr>
          <a:xfrm>
            <a:off x="1259632" y="1334468"/>
            <a:ext cx="6556276" cy="45500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626327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机上七名男女宇航员全部遇难。</a:t>
            </a:r>
            <a:endParaRPr lang="zh-CN" altLang="en-US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4"/>
          <p:cNvSpPr txBox="1"/>
          <p:nvPr/>
        </p:nvSpPr>
        <p:spPr>
          <a:xfrm>
            <a:off x="755576" y="1196752"/>
            <a:ext cx="8103942" cy="519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机长：弗朗西斯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斯科比，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岁。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驾驶员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：迈克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史密斯，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岁。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宇航员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：朱蒂丝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雷斯尼克（女），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岁；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纳德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麦克奈尔，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埃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里森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奥尼佐卡，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39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格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里高利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杰维斯，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岁。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教师：克里斯塔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麦考利芙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女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31840" y="692696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遇难者名单</a:t>
            </a:r>
            <a:endParaRPr lang="zh-CN" altLang="en-US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794"/>
          <a:stretch>
            <a:fillRect/>
          </a:stretch>
        </p:blipFill>
        <p:spPr>
          <a:xfrm>
            <a:off x="467544" y="1052736"/>
            <a:ext cx="3467100" cy="424847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67944" y="692696"/>
            <a:ext cx="4320480" cy="312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 事后</a:t>
            </a:r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调查得知失事原因是燃料箱上一个圆形封环由于在低温下变形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发生燃气泄漏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引爆外部燃料导致的。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057631" y="3717032"/>
            <a:ext cx="4572000" cy="2513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做事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和学习都要讲究科学性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这次航天飞机发射前如果能检测出次品零件就不至于出事了。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4" name="Picture 16" descr="钙片瓶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888927"/>
            <a:ext cx="2181225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1547813" y="890590"/>
            <a:ext cx="54726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有3瓶钙片，其中1瓶少了3片。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你能设法把它找出来吗？</a:t>
            </a:r>
          </a:p>
        </p:txBody>
      </p:sp>
      <p:sp>
        <p:nvSpPr>
          <p:cNvPr id="17429" name="AutoShape 27"/>
          <p:cNvSpPr>
            <a:spLocks noChangeArrowheads="1"/>
          </p:cNvSpPr>
          <p:nvPr/>
        </p:nvSpPr>
        <p:spPr bwMode="auto">
          <a:xfrm>
            <a:off x="483432" y="2806333"/>
            <a:ext cx="2007816" cy="1836837"/>
          </a:xfrm>
          <a:prstGeom prst="wedgeRoundRectCallout">
            <a:avLst>
              <a:gd name="adj1" fmla="val 45884"/>
              <a:gd name="adj2" fmla="val 65764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dirty="0"/>
              <a:t>我用手掂了掂，掂不出来。</a:t>
            </a:r>
            <a:endParaRPr lang="en-US" altLang="zh-CN" sz="2800" b="0" dirty="0"/>
          </a:p>
        </p:txBody>
      </p:sp>
      <p:sp>
        <p:nvSpPr>
          <p:cNvPr id="17430" name="AutoShape 27"/>
          <p:cNvSpPr>
            <a:spLocks noChangeArrowheads="1"/>
          </p:cNvSpPr>
          <p:nvPr/>
        </p:nvSpPr>
        <p:spPr bwMode="auto">
          <a:xfrm>
            <a:off x="2931704" y="2162657"/>
            <a:ext cx="2362236" cy="1224384"/>
          </a:xfrm>
          <a:prstGeom prst="wedgeRoundRectCallout">
            <a:avLst>
              <a:gd name="adj1" fmla="val 27720"/>
              <a:gd name="adj2" fmla="val 80676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可以用天平</a:t>
            </a:r>
            <a:r>
              <a:rPr lang="zh-CN" altLang="en-US" sz="3200" dirty="0">
                <a:latin typeface="Arial" panose="020B0604020202020204" pitchFamily="34" charset="0"/>
              </a:rPr>
              <a:t>称一称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31" name="Picture 23" descr="5BU6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3632" y="3861048"/>
            <a:ext cx="2049143" cy="20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32" name="Picture 24" descr="5BU6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8746" y="3851082"/>
            <a:ext cx="1406525" cy="208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323850" y="981075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>
                <a:solidFill>
                  <a:srgbClr val="0000FF"/>
                </a:solidFill>
                <a:latin typeface="楷体_GB2312" pitchFamily="49" charset="-122"/>
              </a:rPr>
              <a:t>1</a:t>
            </a:r>
            <a:endParaRPr lang="zh-CN" altLang="en-US" sz="3600">
              <a:solidFill>
                <a:srgbClr val="0000FF"/>
              </a:solidFill>
              <a:latin typeface="楷体_GB2312" pitchFamily="49" charset="-122"/>
            </a:endParaRPr>
          </a:p>
        </p:txBody>
      </p:sp>
      <p:pic>
        <p:nvPicPr>
          <p:cNvPr id="12" name="Picture 6" descr="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3940" y="2806333"/>
            <a:ext cx="3238500" cy="238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408885" y="523363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天平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9" grpId="0" animBg="1"/>
      <p:bldP spid="17430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3" name="AutoShape 27"/>
          <p:cNvSpPr>
            <a:spLocks noChangeArrowheads="1"/>
          </p:cNvSpPr>
          <p:nvPr/>
        </p:nvSpPr>
        <p:spPr bwMode="auto">
          <a:xfrm>
            <a:off x="1849755" y="2449830"/>
            <a:ext cx="6193155" cy="1146175"/>
          </a:xfrm>
          <a:prstGeom prst="roundRect">
            <a:avLst/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3200" dirty="0"/>
              <a:t>你能想办法把用天平找次品的过程，清楚地表示出来吗？</a:t>
            </a:r>
            <a:endParaRPr lang="zh-CN" altLang="zh-CN" sz="2800" b="0" dirty="0">
              <a:latin typeface="Arial" panose="020B0604020202020204" pitchFamily="34" charset="0"/>
            </a:endParaRPr>
          </a:p>
        </p:txBody>
      </p:sp>
      <p:grpSp>
        <p:nvGrpSpPr>
          <p:cNvPr id="20527" name="Group 47"/>
          <p:cNvGrpSpPr/>
          <p:nvPr/>
        </p:nvGrpSpPr>
        <p:grpSpPr bwMode="auto">
          <a:xfrm>
            <a:off x="1652884" y="4077072"/>
            <a:ext cx="5167313" cy="2143125"/>
            <a:chOff x="1020" y="2160"/>
            <a:chExt cx="3255" cy="1350"/>
          </a:xfrm>
        </p:grpSpPr>
        <p:pic>
          <p:nvPicPr>
            <p:cNvPr id="20508" name="Picture 28" descr="5BU60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5" y="2160"/>
              <a:ext cx="2020" cy="1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522" name="Group 42"/>
            <p:cNvGrpSpPr/>
            <p:nvPr/>
          </p:nvGrpSpPr>
          <p:grpSpPr bwMode="auto">
            <a:xfrm>
              <a:off x="1020" y="2329"/>
              <a:ext cx="1232" cy="701"/>
              <a:chOff x="476" y="2601"/>
              <a:chExt cx="1232" cy="701"/>
            </a:xfrm>
          </p:grpSpPr>
          <p:sp>
            <p:nvSpPr>
              <p:cNvPr id="20517" name="AutoShape 27"/>
              <p:cNvSpPr>
                <a:spLocks noChangeArrowheads="1"/>
              </p:cNvSpPr>
              <p:nvPr/>
            </p:nvSpPr>
            <p:spPr bwMode="auto">
              <a:xfrm>
                <a:off x="476" y="2601"/>
                <a:ext cx="1232" cy="701"/>
              </a:xfrm>
              <a:prstGeom prst="wedgeRoundRectCallout">
                <a:avLst>
                  <a:gd name="adj1" fmla="val 63928"/>
                  <a:gd name="adj2" fmla="val -19031"/>
                  <a:gd name="adj3" fmla="val 16667"/>
                </a:avLst>
              </a:prstGeom>
              <a:solidFill>
                <a:srgbClr val="FFFF00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3200" dirty="0"/>
                  <a:t>我用  </a:t>
                </a:r>
                <a:r>
                  <a:rPr lang="zh-CN" altLang="en-US" sz="3200" dirty="0" smtClean="0"/>
                  <a:t>表示</a:t>
                </a:r>
                <a:r>
                  <a:rPr lang="zh-CN" altLang="en-US" sz="3200" dirty="0"/>
                  <a:t>钙片。</a:t>
                </a:r>
                <a:endParaRPr lang="en-US" altLang="zh-CN" sz="3200" dirty="0"/>
              </a:p>
            </p:txBody>
          </p:sp>
          <p:pic>
            <p:nvPicPr>
              <p:cNvPr id="20518" name="Picture 38" descr="5BU6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1" y="2623"/>
                <a:ext cx="332" cy="3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7" name="Picture 16" descr="钙片瓶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888927"/>
            <a:ext cx="2181225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547813" y="890590"/>
            <a:ext cx="54726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有3瓶钙片，其中1瓶少了3片。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你能设法把它找出来吗？</a:t>
            </a: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>
            <a:off x="323850" y="981075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>
                <a:solidFill>
                  <a:srgbClr val="0000FF"/>
                </a:solidFill>
                <a:latin typeface="楷体_GB2312" pitchFamily="49" charset="-122"/>
              </a:rPr>
              <a:t>1</a:t>
            </a:r>
            <a:endParaRPr lang="zh-CN" altLang="en-US" sz="3600">
              <a:solidFill>
                <a:srgbClr val="0000FF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2062</Words>
  <Application>WPS 演示</Application>
  <PresentationFormat>全屏显示(4:3)</PresentationFormat>
  <Paragraphs>253</Paragraphs>
  <Slides>38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人教版数学五年级下册第8单元</dc:title>
  <dc:creator>吉林梓翰教育图书有限公司</dc:creator>
  <cp:lastModifiedBy>lenovop</cp:lastModifiedBy>
  <cp:revision>700</cp:revision>
  <dcterms:created xsi:type="dcterms:W3CDTF">2015-11-21T07:20:00Z</dcterms:created>
  <dcterms:modified xsi:type="dcterms:W3CDTF">2021-11-01T05:47:48Z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