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notesSlides/notesSlide15.xml" ContentType="application/vnd.openxmlformats-officedocument.presentationml.notesSlide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notesSlides/notesSlide13.xml" ContentType="application/vnd.openxmlformats-officedocument.presentationml.notesSlide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notesSlides/notesSlide22.xml" ContentType="application/vnd.openxmlformats-officedocument.presentationml.notesSlide+xml"/>
  <Override PartName="/ppt/tags/tag64.xml" ContentType="application/vnd.openxmlformats-officedocument.presentationml.tags+xml"/>
  <Default Extension="tiff" ContentType="image/tiff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notesSlides/notesSlide11.xml" ContentType="application/vnd.openxmlformats-officedocument.presentationml.notesSlide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notesSlides/notesSlide20.xml" ContentType="application/vnd.openxmlformats-officedocument.presentationml.notesSlide+xml"/>
  <Override PartName="/ppt/tags/tag6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notesSlides/notesSlide21.xml" ContentType="application/vnd.openxmlformats-officedocument.presentationml.notesSlide+xml"/>
  <Override PartName="/ppt/tags/tag61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416" r:id="rId2"/>
    <p:sldId id="481" r:id="rId3"/>
    <p:sldId id="537" r:id="rId4"/>
    <p:sldId id="565" r:id="rId5"/>
    <p:sldId id="566" r:id="rId6"/>
    <p:sldId id="568" r:id="rId7"/>
    <p:sldId id="569" r:id="rId8"/>
    <p:sldId id="570" r:id="rId9"/>
    <p:sldId id="571" r:id="rId10"/>
    <p:sldId id="572" r:id="rId11"/>
    <p:sldId id="573" r:id="rId12"/>
    <p:sldId id="575" r:id="rId13"/>
    <p:sldId id="576" r:id="rId14"/>
    <p:sldId id="577" r:id="rId15"/>
    <p:sldId id="578" r:id="rId16"/>
    <p:sldId id="579" r:id="rId17"/>
    <p:sldId id="580" r:id="rId18"/>
    <p:sldId id="581" r:id="rId19"/>
    <p:sldId id="583" r:id="rId20"/>
    <p:sldId id="584" r:id="rId21"/>
    <p:sldId id="585" r:id="rId22"/>
    <p:sldId id="586" r:id="rId23"/>
    <p:sldId id="588" r:id="rId24"/>
    <p:sldId id="589" r:id="rId25"/>
    <p:sldId id="590" r:id="rId26"/>
    <p:sldId id="591" r:id="rId27"/>
    <p:sldId id="592" r:id="rId28"/>
    <p:sldId id="594" r:id="rId29"/>
    <p:sldId id="548" r:id="rId30"/>
    <p:sldId id="479" r:id="rId31"/>
    <p:sldId id="595" r:id="rId32"/>
    <p:sldId id="483" r:id="rId33"/>
    <p:sldId id="487" r:id="rId34"/>
    <p:sldId id="488" r:id="rId3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E82583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1" d="100"/>
          <a:sy n="71" d="100"/>
        </p:scale>
        <p:origin x="-484" y="-48"/>
      </p:cViewPr>
      <p:guideLst>
        <p:guide orient="horz" pos="2243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1.xml"/><Relationship Id="rId7" Type="http://schemas.openxmlformats.org/officeDocument/2006/relationships/image" Target="../media/image5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4.xml"/><Relationship Id="rId7" Type="http://schemas.openxmlformats.org/officeDocument/2006/relationships/image" Target="../media/image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7.xml"/><Relationship Id="rId7" Type="http://schemas.openxmlformats.org/officeDocument/2006/relationships/image" Target="../media/image5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0.xml"/><Relationship Id="rId7" Type="http://schemas.openxmlformats.org/officeDocument/2006/relationships/image" Target="../media/image5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3.xml"/><Relationship Id="rId7" Type="http://schemas.openxmlformats.org/officeDocument/2006/relationships/image" Target="../media/image5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1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6.xml"/><Relationship Id="rId7" Type="http://schemas.openxmlformats.org/officeDocument/2006/relationships/image" Target="../media/image5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9.xml"/><Relationship Id="rId7" Type="http://schemas.openxmlformats.org/officeDocument/2006/relationships/image" Target="../media/image5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2.xml"/><Relationship Id="rId7" Type="http://schemas.openxmlformats.org/officeDocument/2006/relationships/image" Target="../media/image5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5.xml"/><Relationship Id="rId7" Type="http://schemas.openxmlformats.org/officeDocument/2006/relationships/image" Target="../media/image5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8.xml"/><Relationship Id="rId7" Type="http://schemas.openxmlformats.org/officeDocument/2006/relationships/image" Target="../media/image5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6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51.xml"/><Relationship Id="rId7" Type="http://schemas.openxmlformats.org/officeDocument/2006/relationships/image" Target="../media/image10.jpe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7.xml"/><Relationship Id="rId10" Type="http://schemas.openxmlformats.org/officeDocument/2006/relationships/image" Target="../media/image7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1.jpeg"/><Relationship Id="rId7" Type="http://schemas.openxmlformats.org/officeDocument/2006/relationships/image" Target="../media/image8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4.xml"/><Relationship Id="rId7" Type="http://schemas.openxmlformats.org/officeDocument/2006/relationships/image" Target="../media/image5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7.xml"/><Relationship Id="rId7" Type="http://schemas.openxmlformats.org/officeDocument/2006/relationships/image" Target="../media/image5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0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0.xml"/><Relationship Id="rId7" Type="http://schemas.openxmlformats.org/officeDocument/2006/relationships/image" Target="../media/image5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1.xml"/><Relationship Id="rId10" Type="http://schemas.openxmlformats.org/officeDocument/2006/relationships/image" Target="../media/image1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3.xml"/><Relationship Id="rId7" Type="http://schemas.openxmlformats.org/officeDocument/2006/relationships/image" Target="../media/image5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11" Type="http://schemas.openxmlformats.org/officeDocument/2006/relationships/image" Target="../media/image9.emf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68.xml"/><Relationship Id="rId7" Type="http://schemas.openxmlformats.org/officeDocument/2006/relationships/image" Target="../media/image1.jpeg"/><Relationship Id="rId12" Type="http://schemas.openxmlformats.org/officeDocument/2006/relationships/image" Target="../media/image33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2.png"/><Relationship Id="rId5" Type="http://schemas.openxmlformats.org/officeDocument/2006/relationships/tags" Target="../tags/tag70.xml"/><Relationship Id="rId10" Type="http://schemas.openxmlformats.org/officeDocument/2006/relationships/image" Target="../media/image36.jpeg"/><Relationship Id="rId4" Type="http://schemas.openxmlformats.org/officeDocument/2006/relationships/tags" Target="../tags/tag69.xml"/><Relationship Id="rId9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9.xml"/><Relationship Id="rId7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2.xml"/><Relationship Id="rId7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8.tif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5.xml"/><Relationship Id="rId7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副标题 4"/>
          <p:cNvSpPr>
            <a:spLocks noGrp="1"/>
          </p:cNvSpPr>
          <p:nvPr/>
        </p:nvSpPr>
        <p:spPr>
          <a:xfrm>
            <a:off x="4395788" y="5778500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635125" y="1042988"/>
            <a:ext cx="9634538" cy="2095500"/>
            <a:chOff x="666751" y="2141538"/>
            <a:chExt cx="11160125" cy="2557463"/>
          </a:xfrm>
        </p:grpSpPr>
        <p:sp>
          <p:nvSpPr>
            <p:cNvPr id="17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标题 3"/>
          <p:cNvSpPr>
            <a:spLocks noGrp="1"/>
          </p:cNvSpPr>
          <p:nvPr/>
        </p:nvSpPr>
        <p:spPr>
          <a:xfrm>
            <a:off x="1635125" y="1725884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　数与代数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总复习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1974850" y="325813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en-US" altLang="zh-CN" sz="6000" b="1" dirty="0" smtClean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课时 </a:t>
            </a:r>
            <a:r>
              <a:rPr lang="en-US" altLang="zh-CN"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因数和倍数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855" y="755650"/>
            <a:ext cx="8328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56,79,87,195,204,630,22,31,57,65,78,83。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36" name="矩形 35"/>
          <p:cNvSpPr/>
          <p:nvPr/>
        </p:nvSpPr>
        <p:spPr>
          <a:xfrm>
            <a:off x="2427605" y="4105275"/>
            <a:ext cx="62801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5的倍数有:195,630,65。</a:t>
            </a:r>
          </a:p>
        </p:txBody>
      </p:sp>
      <p:sp>
        <p:nvSpPr>
          <p:cNvPr id="60" name="椭圆 59"/>
          <p:cNvSpPr/>
          <p:nvPr/>
        </p:nvSpPr>
        <p:spPr>
          <a:xfrm>
            <a:off x="3802182" y="40379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7605" y="4911090"/>
            <a:ext cx="8744585" cy="70675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个位上是0或5的自然数都是</a:t>
            </a:r>
            <a:r>
              <a:rPr altLang="zh-CN" sz="4000" b="1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5的倍数</a:t>
            </a:r>
            <a:r>
              <a:rPr altLang="zh-CN" sz="40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。 </a:t>
            </a:r>
          </a:p>
        </p:txBody>
      </p:sp>
      <p:sp>
        <p:nvSpPr>
          <p:cNvPr id="3" name="Rectangle 16"/>
          <p:cNvSpPr/>
          <p:nvPr/>
        </p:nvSpPr>
        <p:spPr>
          <a:xfrm>
            <a:off x="3157855" y="1666240"/>
            <a:ext cx="83286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哪些是2的倍数?哪些是3的倍数?哪些是5的倍数?哪些是奇数?哪些是偶数?说一说你是怎样判断的。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855" y="755650"/>
            <a:ext cx="8328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56,79,87,195,204,630,22,31,57,65,78,83。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36" name="矩形 35"/>
          <p:cNvSpPr/>
          <p:nvPr/>
        </p:nvSpPr>
        <p:spPr>
          <a:xfrm>
            <a:off x="2427605" y="4105275"/>
            <a:ext cx="839787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奇数有:79,87,195,31,57,65,83。</a:t>
            </a:r>
          </a:p>
        </p:txBody>
      </p:sp>
      <p:sp>
        <p:nvSpPr>
          <p:cNvPr id="60" name="椭圆 59"/>
          <p:cNvSpPr/>
          <p:nvPr/>
        </p:nvSpPr>
        <p:spPr>
          <a:xfrm>
            <a:off x="3802182" y="40379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7605" y="4911090"/>
            <a:ext cx="8744585" cy="70675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整数中,不是2的倍数的数叫做</a:t>
            </a:r>
            <a:r>
              <a:rPr altLang="zh-CN" sz="4000" b="1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奇数</a:t>
            </a:r>
            <a:r>
              <a:rPr altLang="zh-CN" sz="40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。 </a:t>
            </a:r>
          </a:p>
        </p:txBody>
      </p:sp>
      <p:sp>
        <p:nvSpPr>
          <p:cNvPr id="3" name="Rectangle 16"/>
          <p:cNvSpPr/>
          <p:nvPr/>
        </p:nvSpPr>
        <p:spPr>
          <a:xfrm>
            <a:off x="3157855" y="1666240"/>
            <a:ext cx="83286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哪些是2的倍数?哪些是3的倍数?哪些是5的倍数?哪些是奇数?哪些是偶数?说一说你是怎样判断的。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855" y="755650"/>
            <a:ext cx="8328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56,79,87,195,204,630,22,31,57,65,78,83。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36" name="矩形 35"/>
          <p:cNvSpPr/>
          <p:nvPr/>
        </p:nvSpPr>
        <p:spPr>
          <a:xfrm>
            <a:off x="2427605" y="4105275"/>
            <a:ext cx="839787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偶数有:56,204,630,22,78。</a:t>
            </a:r>
          </a:p>
        </p:txBody>
      </p:sp>
      <p:sp>
        <p:nvSpPr>
          <p:cNvPr id="60" name="椭圆 59"/>
          <p:cNvSpPr/>
          <p:nvPr/>
        </p:nvSpPr>
        <p:spPr>
          <a:xfrm>
            <a:off x="3802182" y="40379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3265" y="4977130"/>
            <a:ext cx="10954385" cy="132207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个位上是0,2,4,6,8的自然数都是2的倍数。</a:t>
            </a:r>
          </a:p>
          <a:p>
            <a:r>
              <a:rPr altLang="zh-CN" sz="40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整数中,是2的倍数的数叫做</a:t>
            </a:r>
            <a:r>
              <a:rPr altLang="zh-CN" sz="4000" b="1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偶数</a:t>
            </a:r>
            <a:r>
              <a:rPr altLang="zh-CN" sz="40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(0也是偶数)。 </a:t>
            </a:r>
          </a:p>
        </p:txBody>
      </p:sp>
      <p:sp>
        <p:nvSpPr>
          <p:cNvPr id="3" name="Rectangle 16"/>
          <p:cNvSpPr/>
          <p:nvPr/>
        </p:nvSpPr>
        <p:spPr>
          <a:xfrm>
            <a:off x="3157855" y="1666240"/>
            <a:ext cx="83286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哪些是2的倍数?哪些是3的倍数?哪些是5的倍数?哪些是奇数?哪些是偶数?说一说你是怎样判断的。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220" y="1359535"/>
            <a:ext cx="81591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既是2的倍数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又是5的倍数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同时也是因数3的倍数的最小的三位数是多少?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4596765" y="3890645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120</a:t>
            </a:r>
            <a:endParaRPr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质数和合数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39207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41977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哪些是质数?哪些是合数?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32365" y="1259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0482"/>
          <p:cNvSpPr txBox="1"/>
          <p:nvPr/>
        </p:nvSpPr>
        <p:spPr>
          <a:xfrm>
            <a:off x="3302000" y="2601595"/>
            <a:ext cx="7191375" cy="112458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一个数如果只有1和它本身两个因数,这样的数叫做质数。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3302000" y="4125595"/>
            <a:ext cx="7192010" cy="112458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一个数,如果除了1和它本身外还有别的因数,这样的数叫做合数。</a:t>
            </a:r>
          </a:p>
        </p:txBody>
      </p:sp>
      <p:sp>
        <p:nvSpPr>
          <p:cNvPr id="7" name="文本框 20482"/>
          <p:cNvSpPr txBox="1"/>
          <p:nvPr/>
        </p:nvSpPr>
        <p:spPr>
          <a:xfrm>
            <a:off x="3302000" y="5597525"/>
            <a:ext cx="7192645" cy="60769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1不是质数,也不是合数。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  <p:bldP spid="4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072130" y="1290955"/>
            <a:ext cx="77285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下面的数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哪些是质数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哪些是合数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说一说你是怎样判断的。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18030" y="4321810"/>
            <a:ext cx="98361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质数有:79,31,83。</a:t>
            </a: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9465" y="5028565"/>
            <a:ext cx="8413115" cy="13220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002060"/>
                </a:solidFill>
                <a:latin typeface="+mn-ea"/>
                <a:ea typeface="+mn-ea"/>
              </a:rPr>
              <a:t>一个数如果只有1和它本身两个因数,这样的数叫做质数。</a:t>
            </a:r>
          </a:p>
        </p:txBody>
      </p:sp>
      <p:sp>
        <p:nvSpPr>
          <p:cNvPr id="3" name="Rectangle 16"/>
          <p:cNvSpPr/>
          <p:nvPr/>
        </p:nvSpPr>
        <p:spPr>
          <a:xfrm>
            <a:off x="2415540" y="2891155"/>
            <a:ext cx="94386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56  79  87  195  204  630  22  31  57  65  78  83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36" grpId="0"/>
      <p:bldP spid="60" grpId="0" bldLvl="0" animBg="1"/>
      <p:bldP spid="5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072130" y="1290955"/>
            <a:ext cx="77285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下面的数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哪些是质数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哪些是合数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说一说你是怎样判断的。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18030" y="4321810"/>
            <a:ext cx="98361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合数有:56,87,195,204,630,22,57,65,78。</a:t>
            </a: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9465" y="5028565"/>
            <a:ext cx="8413115" cy="13220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002060"/>
                </a:solidFill>
                <a:latin typeface="+mn-ea"/>
                <a:ea typeface="+mn-ea"/>
              </a:rPr>
              <a:t>一个数,如果除了1和它本身外还有别的因数,这样的数叫做合数。</a:t>
            </a:r>
          </a:p>
        </p:txBody>
      </p:sp>
      <p:sp>
        <p:nvSpPr>
          <p:cNvPr id="3" name="Rectangle 16"/>
          <p:cNvSpPr/>
          <p:nvPr/>
        </p:nvSpPr>
        <p:spPr>
          <a:xfrm>
            <a:off x="2415540" y="2891155"/>
            <a:ext cx="94386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56  79  87  195  204  630  22  31  57  65  78  83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072130" y="1290955"/>
            <a:ext cx="84886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所有的质数都是奇数,所有的合数都是偶数。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326765" y="3428365"/>
            <a:ext cx="715581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这题是错的。</a:t>
            </a:r>
          </a:p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2是质数,但不是奇数,是偶数。</a:t>
            </a: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/>
      <p:bldP spid="6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260090" y="946785"/>
            <a:ext cx="916686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</a:t>
            </a:r>
          </a:p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在50以内的自然数中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最大的质数是</a:t>
            </a:r>
          </a:p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　　　)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最小的合数是(　　　)。</a:t>
            </a:r>
          </a:p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既是质数又是奇数的最小的一位数是</a:t>
            </a:r>
          </a:p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　　　)。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4" name="矩形 3"/>
          <p:cNvSpPr/>
          <p:nvPr/>
        </p:nvSpPr>
        <p:spPr>
          <a:xfrm>
            <a:off x="3762375" y="3266440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47</a:t>
            </a:r>
            <a:endParaRPr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46415" y="3266440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96665" y="5237480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因数与倍数意义的理解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最大公因数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39207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7742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举例说明什么是公因数和最大公因数? 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32365" y="1259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0482"/>
          <p:cNvSpPr txBox="1"/>
          <p:nvPr/>
        </p:nvSpPr>
        <p:spPr>
          <a:xfrm>
            <a:off x="3291205" y="3166745"/>
            <a:ext cx="7191375" cy="186309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1,3是3和9公有的因数，叫做它们的公因数。其中，3是最大的公因数，叫做它们的最大公因数。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0" name="r156.jpg" descr="id:2147512913;FounderCES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3995" y="3063875"/>
            <a:ext cx="8576310" cy="2707005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072130" y="1290955"/>
            <a:ext cx="77285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把16和12的因数、公因数分别填在相应的位置,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并指出它们的最大公因数是多少。 </a:t>
            </a:r>
          </a:p>
        </p:txBody>
      </p:sp>
      <p:sp>
        <p:nvSpPr>
          <p:cNvPr id="36" name="矩形 35"/>
          <p:cNvSpPr/>
          <p:nvPr/>
        </p:nvSpPr>
        <p:spPr>
          <a:xfrm>
            <a:off x="3188335" y="3709035"/>
            <a:ext cx="19627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3200" b="1" dirty="0">
                <a:solidFill>
                  <a:srgbClr val="FF0000"/>
                </a:solidFill>
                <a:latin typeface="+mn-ea"/>
                <a:ea typeface="+mn-ea"/>
              </a:rPr>
              <a:t>1,2,4</a:t>
            </a:r>
            <a:r>
              <a:rPr lang="zh-CN" sz="3200" b="1" dirty="0">
                <a:solidFill>
                  <a:srgbClr val="FF0000"/>
                </a:solidFill>
                <a:latin typeface="+mn-ea"/>
                <a:ea typeface="+mn-ea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</a:rPr>
              <a:t>8,16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3710" y="3709035"/>
            <a:ext cx="19627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1,2,</a:t>
            </a:r>
            <a:r>
              <a:rPr 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3,4,6,12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31785" y="3742055"/>
            <a:ext cx="3362325" cy="1076325"/>
            <a:chOff x="12491" y="5893"/>
            <a:chExt cx="5295" cy="1695"/>
          </a:xfrm>
        </p:grpSpPr>
        <p:sp>
          <p:nvSpPr>
            <p:cNvPr id="7" name="矩形 3"/>
            <p:cNvSpPr/>
            <p:nvPr/>
          </p:nvSpPr>
          <p:spPr>
            <a:xfrm>
              <a:off x="12491" y="6177"/>
              <a:ext cx="2194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marL="0" eaLnBrk="1"/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8,16</a:t>
              </a:r>
            </a:p>
          </p:txBody>
        </p:sp>
        <p:sp>
          <p:nvSpPr>
            <p:cNvPr id="8" name="矩形 3"/>
            <p:cNvSpPr/>
            <p:nvPr/>
          </p:nvSpPr>
          <p:spPr>
            <a:xfrm>
              <a:off x="14269" y="5997"/>
              <a:ext cx="1798" cy="149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marL="0" eaLnBrk="1" latinLnBrk="0">
                <a:lnSpc>
                  <a:spcPts val="334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1,2,4</a:t>
              </a:r>
            </a:p>
          </p:txBody>
        </p:sp>
        <p:sp>
          <p:nvSpPr>
            <p:cNvPr id="13" name="矩形 3"/>
            <p:cNvSpPr/>
            <p:nvPr/>
          </p:nvSpPr>
          <p:spPr>
            <a:xfrm>
              <a:off x="15988" y="5893"/>
              <a:ext cx="1798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marL="0" eaLnBrk="1"/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3,6,12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36" grpId="0"/>
      <p:bldP spid="60" grpId="0" bldLvl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3980815" y="173355"/>
            <a:ext cx="6083935" cy="1769745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689699"/>
              <a:ext cx="2598910" cy="77419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联系这一题</a:t>
              </a: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</a:t>
              </a:r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说说什么是公因数。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965690" y="1259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327660" y="1948180"/>
            <a:ext cx="7346950" cy="1983740"/>
            <a:chOff x="2530" y="7906"/>
            <a:chExt cx="11570" cy="3124"/>
          </a:xfrm>
        </p:grpSpPr>
        <p:sp>
          <p:nvSpPr>
            <p:cNvPr id="17" name="圆角矩形标注 16"/>
            <p:cNvSpPr/>
            <p:nvPr/>
          </p:nvSpPr>
          <p:spPr bwMode="auto">
            <a:xfrm>
              <a:off x="5227" y="8049"/>
              <a:ext cx="8873" cy="1962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是16和12公有的因数，叫做它们的公因数。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2530" y="7906"/>
              <a:ext cx="2317" cy="3124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4660265" y="3434080"/>
            <a:ext cx="6083935" cy="1207136"/>
            <a:chOff x="8514126" y="1460852"/>
            <a:chExt cx="3155360" cy="868284"/>
          </a:xfrm>
        </p:grpSpPr>
        <p:sp>
          <p:nvSpPr>
            <p:cNvPr id="20" name="云形标注 19"/>
            <p:cNvSpPr/>
            <p:nvPr/>
          </p:nvSpPr>
          <p:spPr>
            <a:xfrm>
              <a:off x="8514126" y="1460852"/>
              <a:ext cx="3155360" cy="868284"/>
            </a:xfrm>
            <a:prstGeom prst="cloudCallout">
              <a:avLst>
                <a:gd name="adj1" fmla="val 45939"/>
                <a:gd name="adj2" fmla="val -6980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8866625" y="1689699"/>
              <a:ext cx="2598910" cy="41975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那什么是最大公因数?</a:t>
              </a:r>
            </a:p>
          </p:txBody>
        </p:sp>
      </p:grpSp>
      <p:sp>
        <p:nvSpPr>
          <p:cNvPr id="23" name="AutoShape 389"/>
          <p:cNvSpPr>
            <a:spLocks noChangeArrowheads="1"/>
          </p:cNvSpPr>
          <p:nvPr/>
        </p:nvSpPr>
        <p:spPr bwMode="auto">
          <a:xfrm>
            <a:off x="2040890" y="4886325"/>
            <a:ext cx="6942455" cy="1483360"/>
          </a:xfrm>
          <a:prstGeom prst="wedgeRoundRectCallout">
            <a:avLst>
              <a:gd name="adj1" fmla="val 56124"/>
              <a:gd name="adj2" fmla="val -1378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其中，4是最大的公因数，叫做它们的最大公因数。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1288" y="4125062"/>
            <a:ext cx="2061897" cy="247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260090" y="946785"/>
            <a:ext cx="916686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说出下面几组数的最大公因数。</a:t>
            </a:r>
          </a:p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2和6　</a:t>
            </a:r>
          </a:p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12和18　</a:t>
            </a:r>
          </a:p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24和36　</a:t>
            </a:r>
          </a:p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14和15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7" name="矩形 6"/>
          <p:cNvSpPr/>
          <p:nvPr/>
        </p:nvSpPr>
        <p:spPr>
          <a:xfrm>
            <a:off x="6241415" y="2179955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</a:p>
        </p:txBody>
      </p:sp>
      <p:sp>
        <p:nvSpPr>
          <p:cNvPr id="3" name="矩形 2"/>
          <p:cNvSpPr/>
          <p:nvPr/>
        </p:nvSpPr>
        <p:spPr>
          <a:xfrm>
            <a:off x="6158230" y="3288030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</a:p>
        </p:txBody>
      </p:sp>
      <p:sp>
        <p:nvSpPr>
          <p:cNvPr id="8" name="矩形 7"/>
          <p:cNvSpPr/>
          <p:nvPr/>
        </p:nvSpPr>
        <p:spPr>
          <a:xfrm>
            <a:off x="6076315" y="4181475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12</a:t>
            </a:r>
          </a:p>
        </p:txBody>
      </p:sp>
      <p:sp>
        <p:nvSpPr>
          <p:cNvPr id="13" name="矩形 12"/>
          <p:cNvSpPr/>
          <p:nvPr/>
        </p:nvSpPr>
        <p:spPr>
          <a:xfrm>
            <a:off x="6158230" y="5173980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7" grpId="0"/>
      <p:bldP spid="3" grpId="0"/>
      <p:bldP spid="8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310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最小公倍数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39207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41977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举例说说什么是公倍数。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10032365" y="125984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0482"/>
          <p:cNvSpPr txBox="1"/>
          <p:nvPr/>
        </p:nvSpPr>
        <p:spPr>
          <a:xfrm>
            <a:off x="3302000" y="2601595"/>
            <a:ext cx="7191375" cy="127254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4,8,12,…是4和2公有的倍数，叫做它们的公倍数。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239385" y="4211320"/>
            <a:ext cx="6083935" cy="1207136"/>
            <a:chOff x="8514126" y="1460852"/>
            <a:chExt cx="3155360" cy="868284"/>
          </a:xfrm>
        </p:grpSpPr>
        <p:sp>
          <p:nvSpPr>
            <p:cNvPr id="20" name="云形标注 19"/>
            <p:cNvSpPr/>
            <p:nvPr/>
          </p:nvSpPr>
          <p:spPr>
            <a:xfrm>
              <a:off x="8514126" y="1460852"/>
              <a:ext cx="3155360" cy="868284"/>
            </a:xfrm>
            <a:prstGeom prst="cloudCallout">
              <a:avLst>
                <a:gd name="adj1" fmla="val 45939"/>
                <a:gd name="adj2" fmla="val -6980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8866625" y="1689699"/>
              <a:ext cx="2598910" cy="41975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那什么是最小公倍数?</a:t>
              </a:r>
            </a:p>
          </p:txBody>
        </p:sp>
      </p:grpSp>
      <p:sp>
        <p:nvSpPr>
          <p:cNvPr id="2" name="文本框 20482"/>
          <p:cNvSpPr txBox="1"/>
          <p:nvPr/>
        </p:nvSpPr>
        <p:spPr>
          <a:xfrm>
            <a:off x="2958465" y="5595620"/>
            <a:ext cx="8580755" cy="68199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4是最小的公倍数，叫做它们的最小公倍数。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072130" y="1290955"/>
            <a:ext cx="81578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 3 和2 的倍数、公倍数填在相应的位置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并指出它们的最小公倍数是多少。</a:t>
            </a:r>
          </a:p>
        </p:txBody>
      </p:sp>
      <p:sp>
        <p:nvSpPr>
          <p:cNvPr id="60" name="椭圆 59"/>
          <p:cNvSpPr/>
          <p:nvPr/>
        </p:nvSpPr>
        <p:spPr>
          <a:xfrm>
            <a:off x="3637082" y="748596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73" name="r157.jpg" descr="id:2147512934;FounderCES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4010" y="3067685"/>
            <a:ext cx="5034915" cy="316801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427220" y="4009390"/>
            <a:ext cx="4443095" cy="1102360"/>
            <a:chOff x="7073" y="5037"/>
            <a:chExt cx="6997" cy="1736"/>
          </a:xfrm>
        </p:grpSpPr>
        <p:sp>
          <p:nvSpPr>
            <p:cNvPr id="4" name="矩形 3"/>
            <p:cNvSpPr/>
            <p:nvPr/>
          </p:nvSpPr>
          <p:spPr>
            <a:xfrm>
              <a:off x="7073" y="5078"/>
              <a:ext cx="3472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marL="0" eaLnBrk="1"/>
              <a:r>
                <a:rPr lang="en-US" altLang="zh-CN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3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,</a:t>
              </a:r>
              <a:r>
                <a:rPr lang="en-US" altLang="zh-CN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9,15,</a:t>
              </a:r>
            </a:p>
            <a:p>
              <a:pPr marL="0" eaLnBrk="1"/>
              <a:r>
                <a:rPr lang="en-US" altLang="zh-CN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9537" y="5138"/>
              <a:ext cx="2213" cy="149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marL="0" eaLnBrk="1" latinLnBrk="0">
                <a:lnSpc>
                  <a:spcPts val="334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6,12,</a:t>
              </a:r>
            </a:p>
            <a:p>
              <a:pPr marL="0" eaLnBrk="1" latinLnBrk="0">
                <a:lnSpc>
                  <a:spcPts val="334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…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endParaRPr>
            </a:p>
          </p:txBody>
        </p:sp>
        <p:sp>
          <p:nvSpPr>
            <p:cNvPr id="13" name="矩形 3"/>
            <p:cNvSpPr/>
            <p:nvPr/>
          </p:nvSpPr>
          <p:spPr>
            <a:xfrm>
              <a:off x="11698" y="5037"/>
              <a:ext cx="2372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marL="0" eaLnBrk="1"/>
              <a:r>
                <a:rPr lang="en-US" altLang="zh-CN" sz="3200" b="1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2,4,8,10,…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6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260090" y="946785"/>
            <a:ext cx="916686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说出下面几组数的最小公倍数。</a:t>
            </a:r>
          </a:p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2和6　</a:t>
            </a:r>
          </a:p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12和18　</a:t>
            </a:r>
          </a:p>
          <a:p>
            <a:pPr latinLnBrk="0">
              <a:lnSpc>
                <a:spcPct val="20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5和6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sp>
        <p:nvSpPr>
          <p:cNvPr id="7" name="矩形 6"/>
          <p:cNvSpPr/>
          <p:nvPr/>
        </p:nvSpPr>
        <p:spPr>
          <a:xfrm>
            <a:off x="6158230" y="2179955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</a:p>
        </p:txBody>
      </p:sp>
      <p:sp>
        <p:nvSpPr>
          <p:cNvPr id="3" name="矩形 2"/>
          <p:cNvSpPr/>
          <p:nvPr/>
        </p:nvSpPr>
        <p:spPr>
          <a:xfrm>
            <a:off x="6158230" y="3288030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36</a:t>
            </a:r>
          </a:p>
        </p:txBody>
      </p:sp>
      <p:sp>
        <p:nvSpPr>
          <p:cNvPr id="8" name="矩形 7"/>
          <p:cNvSpPr/>
          <p:nvPr/>
        </p:nvSpPr>
        <p:spPr>
          <a:xfrm>
            <a:off x="6076315" y="4181475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+mn-ea"/>
                <a:ea typeface="+mn-ea"/>
              </a:rPr>
              <a:t>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7" grpId="0"/>
      <p:bldP spid="3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79375" y="133985"/>
            <a:ext cx="3342005" cy="1059180"/>
            <a:chOff x="94" y="202"/>
            <a:chExt cx="5263" cy="1668"/>
          </a:xfrm>
        </p:grpSpPr>
        <p:pic>
          <p:nvPicPr>
            <p:cNvPr id="7" name="图片 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101" y="202"/>
              <a:ext cx="2256" cy="1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stlx0.jpg" descr="id:2147512948;FounderCES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464"/>
            <a:stretch>
              <a:fillRect/>
            </a:stretch>
          </p:blipFill>
          <p:spPr>
            <a:xfrm>
              <a:off x="94" y="672"/>
              <a:ext cx="3102" cy="1030"/>
            </a:xfrm>
            <a:prstGeom prst="rect">
              <a:avLst/>
            </a:prstGeom>
          </p:spPr>
        </p:pic>
      </p:grpSp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50768" y="122480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22"/>
          <p:cNvSpPr txBox="1"/>
          <p:nvPr/>
        </p:nvSpPr>
        <p:spPr>
          <a:xfrm flipH="1">
            <a:off x="2367280" y="1091565"/>
            <a:ext cx="763651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完成教材第118页练习二十八的第2题。</a:t>
            </a: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1377315" y="1771015"/>
            <a:ext cx="1154493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2.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下面的说法正确吗？正确的画“√”，错误的画“</a:t>
            </a:r>
            <a:r>
              <a:rPr lang="en-US" altLang="zh-CN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×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”。</a:t>
            </a:r>
            <a:endParaRPr lang="en-US" altLang="zh-CN" sz="3200" dirty="0" smtClean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）所有的偶数都是合数。               （    ）</a:t>
            </a:r>
            <a:endParaRPr lang="en-US" altLang="zh-CN" sz="3200" dirty="0" smtClean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2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）两个不同的质数的公因数只有</a:t>
            </a:r>
            <a:r>
              <a:rPr lang="en-US" altLang="zh-CN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。      （    ）</a:t>
            </a:r>
            <a:endParaRPr lang="en-US" altLang="zh-CN" sz="3200" dirty="0" smtClean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3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）一个数的因数一定比它的倍数小。     （    ）</a:t>
            </a:r>
            <a:endParaRPr lang="en-US" altLang="zh-CN" sz="3200" dirty="0" smtClean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4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）两个数的乘积一定是它们的公倍数。   （    ）</a:t>
            </a:r>
            <a:endParaRPr lang="en-US" altLang="zh-CN" sz="3200" dirty="0" smtClean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）最小的质数是</a:t>
            </a:r>
            <a:r>
              <a:rPr lang="en-US" altLang="zh-CN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。                    （    ）</a:t>
            </a:r>
            <a:endParaRPr lang="zh-CN" altLang="en-US" sz="3200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79355" y="2626360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</a:p>
        </p:txBody>
      </p:sp>
      <p:sp>
        <p:nvSpPr>
          <p:cNvPr id="13" name="矩形 12"/>
          <p:cNvSpPr/>
          <p:nvPr/>
        </p:nvSpPr>
        <p:spPr>
          <a:xfrm>
            <a:off x="10079355" y="3387725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</a:p>
        </p:txBody>
      </p:sp>
      <p:sp>
        <p:nvSpPr>
          <p:cNvPr id="17" name="矩形 16"/>
          <p:cNvSpPr/>
          <p:nvPr/>
        </p:nvSpPr>
        <p:spPr>
          <a:xfrm>
            <a:off x="10079355" y="4144010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</a:p>
        </p:txBody>
      </p:sp>
      <p:sp>
        <p:nvSpPr>
          <p:cNvPr id="26" name="矩形 25"/>
          <p:cNvSpPr/>
          <p:nvPr/>
        </p:nvSpPr>
        <p:spPr>
          <a:xfrm>
            <a:off x="10086340" y="4822190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</a:p>
        </p:txBody>
      </p:sp>
      <p:sp>
        <p:nvSpPr>
          <p:cNvPr id="27" name="矩形 26"/>
          <p:cNvSpPr/>
          <p:nvPr/>
        </p:nvSpPr>
        <p:spPr>
          <a:xfrm>
            <a:off x="10095865" y="5549900"/>
            <a:ext cx="15417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832860" y="90515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68562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同学们</a:t>
              </a:r>
              <a:r>
                <a:rPr lang="zh-CN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</a:t>
              </a:r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你们能举例说一说什么是因数和倍数吗?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523129" y="1815834"/>
            <a:ext cx="2383575" cy="22569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圆角矩形标注 68"/>
          <p:cNvSpPr/>
          <p:nvPr/>
        </p:nvSpPr>
        <p:spPr>
          <a:xfrm>
            <a:off x="3832860" y="3898265"/>
            <a:ext cx="6247130" cy="1194435"/>
          </a:xfrm>
          <a:prstGeom prst="wedgeRoundRectCallout">
            <a:avLst>
              <a:gd name="adj1" fmla="val -53874"/>
              <a:gd name="adj2" fmla="val 26592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40000"/>
              </a:lnSpc>
            </a:pPr>
            <a:r>
              <a:rPr lang="zh-CN" altLang="en-US" sz="28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如：12÷2=6，我们就说12是2和6的倍数，2和6是12的因数。 </a:t>
            </a: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81" r="83139"/>
          <a:stretch>
            <a:fillRect/>
          </a:stretch>
        </p:blipFill>
        <p:spPr>
          <a:xfrm>
            <a:off x="2025650" y="4013200"/>
            <a:ext cx="1471295" cy="198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459734" y="169271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2"/>
          <p:cNvSpPr txBox="1"/>
          <p:nvPr/>
        </p:nvSpPr>
        <p:spPr>
          <a:xfrm flipH="1">
            <a:off x="3444273" y="1513941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375" y="133985"/>
            <a:ext cx="3342005" cy="1059180"/>
            <a:chOff x="94" y="202"/>
            <a:chExt cx="5263" cy="1668"/>
          </a:xfrm>
        </p:grpSpPr>
        <p:pic>
          <p:nvPicPr>
            <p:cNvPr id="7" name="图片 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101" y="202"/>
              <a:ext cx="2256" cy="1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stlx0.jpg" descr="id:2147512948;FounderCES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464"/>
            <a:stretch>
              <a:fillRect/>
            </a:stretch>
          </p:blipFill>
          <p:spPr>
            <a:xfrm>
              <a:off x="94" y="672"/>
              <a:ext cx="3102" cy="103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1261110" y="1513840"/>
            <a:ext cx="1127252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今天我们一起复习了什么内容？还有不懂的地方吗？</a:t>
            </a:r>
          </a:p>
        </p:txBody>
      </p:sp>
      <p:sp>
        <p:nvSpPr>
          <p:cNvPr id="4817" name="矩形 4816"/>
          <p:cNvSpPr/>
          <p:nvPr/>
        </p:nvSpPr>
        <p:spPr>
          <a:xfrm>
            <a:off x="5841048" y="4492625"/>
            <a:ext cx="1173162" cy="773113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最小</a:t>
            </a:r>
          </a:p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公倍数</a:t>
            </a:r>
          </a:p>
        </p:txBody>
      </p:sp>
      <p:sp>
        <p:nvSpPr>
          <p:cNvPr id="4820" name="矩形 4819"/>
          <p:cNvSpPr/>
          <p:nvPr/>
        </p:nvSpPr>
        <p:spPr>
          <a:xfrm>
            <a:off x="5902960" y="3636963"/>
            <a:ext cx="1111250" cy="55245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公倍数</a:t>
            </a:r>
          </a:p>
        </p:txBody>
      </p:sp>
      <p:sp>
        <p:nvSpPr>
          <p:cNvPr id="4834" name="矩形 4833"/>
          <p:cNvSpPr/>
          <p:nvPr/>
        </p:nvSpPr>
        <p:spPr>
          <a:xfrm>
            <a:off x="7738110" y="2759075"/>
            <a:ext cx="936625" cy="5111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倍数</a:t>
            </a:r>
          </a:p>
        </p:txBody>
      </p:sp>
      <p:sp>
        <p:nvSpPr>
          <p:cNvPr id="4836" name="矩形 4835"/>
          <p:cNvSpPr/>
          <p:nvPr/>
        </p:nvSpPr>
        <p:spPr>
          <a:xfrm>
            <a:off x="2158048" y="4492625"/>
            <a:ext cx="1092200" cy="78422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最大</a:t>
            </a:r>
          </a:p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公因数</a:t>
            </a:r>
          </a:p>
        </p:txBody>
      </p:sp>
      <p:sp>
        <p:nvSpPr>
          <p:cNvPr id="4840" name="矩形 4839"/>
          <p:cNvSpPr/>
          <p:nvPr/>
        </p:nvSpPr>
        <p:spPr>
          <a:xfrm>
            <a:off x="3415348" y="3671888"/>
            <a:ext cx="936625" cy="51752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质 数</a:t>
            </a:r>
          </a:p>
        </p:txBody>
      </p:sp>
      <p:sp>
        <p:nvSpPr>
          <p:cNvPr id="4842" name="矩形 4841"/>
          <p:cNvSpPr/>
          <p:nvPr/>
        </p:nvSpPr>
        <p:spPr>
          <a:xfrm>
            <a:off x="4526598" y="3671888"/>
            <a:ext cx="936625" cy="51752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合 数</a:t>
            </a:r>
          </a:p>
        </p:txBody>
      </p:sp>
      <p:sp>
        <p:nvSpPr>
          <p:cNvPr id="4844" name="矩形 4843"/>
          <p:cNvSpPr/>
          <p:nvPr/>
        </p:nvSpPr>
        <p:spPr>
          <a:xfrm>
            <a:off x="2197735" y="3671888"/>
            <a:ext cx="1009650" cy="51752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公因数</a:t>
            </a:r>
          </a:p>
        </p:txBody>
      </p:sp>
      <p:sp>
        <p:nvSpPr>
          <p:cNvPr id="4846" name="矩形 4845"/>
          <p:cNvSpPr/>
          <p:nvPr/>
        </p:nvSpPr>
        <p:spPr>
          <a:xfrm>
            <a:off x="3351848" y="2800350"/>
            <a:ext cx="1044575" cy="5111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因数</a:t>
            </a:r>
          </a:p>
        </p:txBody>
      </p:sp>
      <p:sp>
        <p:nvSpPr>
          <p:cNvPr id="34" name="矩形 33"/>
          <p:cNvSpPr/>
          <p:nvPr/>
        </p:nvSpPr>
        <p:spPr>
          <a:xfrm>
            <a:off x="7268210" y="3630613"/>
            <a:ext cx="3094038" cy="5588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的倍数的特征</a:t>
            </a:r>
          </a:p>
        </p:txBody>
      </p:sp>
      <p:sp>
        <p:nvSpPr>
          <p:cNvPr id="39" name="左大括号 38"/>
          <p:cNvSpPr/>
          <p:nvPr/>
        </p:nvSpPr>
        <p:spPr>
          <a:xfrm rot="5400000">
            <a:off x="3761423" y="1944688"/>
            <a:ext cx="223838" cy="309721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左大括号 39"/>
          <p:cNvSpPr/>
          <p:nvPr/>
        </p:nvSpPr>
        <p:spPr>
          <a:xfrm rot="5400000">
            <a:off x="8095298" y="1803400"/>
            <a:ext cx="223838" cy="33194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2702560" y="4189413"/>
            <a:ext cx="1588" cy="3032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426835" y="4189413"/>
            <a:ext cx="1588" cy="3032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354570" y="4425950"/>
            <a:ext cx="3556635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偶数：</a:t>
            </a:r>
            <a:r>
              <a:rPr lang="en-US" altLang="zh-CN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的倍数。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奇数：不是</a:t>
            </a:r>
            <a:r>
              <a:rPr lang="en-US" altLang="zh-CN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的倍数。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5730" y="140335"/>
            <a:ext cx="3183890" cy="1286510"/>
            <a:chOff x="146" y="6865"/>
            <a:chExt cx="501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54" y="6865"/>
              <a:ext cx="2007" cy="2026"/>
            </a:xfrm>
            <a:prstGeom prst="rect">
              <a:avLst/>
            </a:prstGeom>
          </p:spPr>
        </p:pic>
        <p:pic>
          <p:nvPicPr>
            <p:cNvPr id="31" name="ktxj0.jpg" descr="id:2147512955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617"/>
            <a:stretch>
              <a:fillRect/>
            </a:stretch>
          </p:blipFill>
          <p:spPr>
            <a:xfrm>
              <a:off x="146" y="7599"/>
              <a:ext cx="3116" cy="103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817" grpId="0" bldLvl="0" animBg="1"/>
      <p:bldP spid="4820" grpId="0" bldLvl="0" animBg="1"/>
      <p:bldP spid="4834" grpId="0" bldLvl="0" animBg="1"/>
      <p:bldP spid="4836" grpId="0" bldLvl="0" animBg="1"/>
      <p:bldP spid="4840" grpId="0" bldLvl="0" animBg="1"/>
      <p:bldP spid="4842" grpId="0" bldLvl="0" animBg="1"/>
      <p:bldP spid="4844" grpId="0" bldLvl="0" animBg="1"/>
      <p:bldP spid="4846" grpId="0" bldLvl="0" animBg="1"/>
      <p:bldP spid="34" grpId="0" bldLvl="0" animBg="1"/>
      <p:bldP spid="39" grpId="0" bldLvl="0" animBg="1"/>
      <p:bldP spid="40" grpId="0" bldLvl="0" animBg="1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22"/>
          <p:cNvSpPr txBox="1"/>
          <p:nvPr/>
        </p:nvSpPr>
        <p:spPr>
          <a:xfrm flipH="1">
            <a:off x="3667760" y="1782445"/>
            <a:ext cx="85242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教材第118页练习二十八第1,2,3,4题。</a:t>
            </a:r>
          </a:p>
        </p:txBody>
      </p:sp>
      <p:sp>
        <p:nvSpPr>
          <p:cNvPr id="14" name="文本框 22"/>
          <p:cNvSpPr txBox="1"/>
          <p:nvPr/>
        </p:nvSpPr>
        <p:spPr>
          <a:xfrm flipH="1">
            <a:off x="3667522" y="279838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63500" y="-82550"/>
            <a:ext cx="3190240" cy="1609090"/>
            <a:chOff x="8025" y="1667"/>
            <a:chExt cx="5024" cy="2534"/>
          </a:xfrm>
        </p:grpSpPr>
        <p:pic>
          <p:nvPicPr>
            <p:cNvPr id="27" name="图片 26" descr="图片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4" y="1667"/>
              <a:ext cx="2215" cy="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77" name="zysj0.jpg" descr="id:2147512962;FounderCES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620"/>
            <a:stretch>
              <a:fillRect/>
            </a:stretch>
          </p:blipFill>
          <p:spPr>
            <a:xfrm>
              <a:off x="8025" y="2905"/>
              <a:ext cx="3150" cy="10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488055" y="2009140"/>
            <a:ext cx="75018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填一填:</a:t>
            </a:r>
          </a:p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15的因数有(　　　　　　　)。</a:t>
            </a:r>
          </a:p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3的倍数有(　　　　　　　  )。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</a:t>
            </a:r>
          </a:p>
        </p:txBody>
      </p:sp>
      <p:sp>
        <p:nvSpPr>
          <p:cNvPr id="36" name="矩形 35"/>
          <p:cNvSpPr/>
          <p:nvPr/>
        </p:nvSpPr>
        <p:spPr>
          <a:xfrm>
            <a:off x="6019800" y="3331210"/>
            <a:ext cx="35636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1,3,5,15</a:t>
            </a:r>
          </a:p>
        </p:txBody>
      </p:sp>
      <p:sp>
        <p:nvSpPr>
          <p:cNvPr id="3" name="矩形 2"/>
          <p:cNvSpPr/>
          <p:nvPr/>
        </p:nvSpPr>
        <p:spPr>
          <a:xfrm>
            <a:off x="5804535" y="4348480"/>
            <a:ext cx="35636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3,6,9,…</a:t>
            </a:r>
          </a:p>
        </p:txBody>
      </p:sp>
      <p:sp>
        <p:nvSpPr>
          <p:cNvPr id="60" name="椭圆 59"/>
          <p:cNvSpPr/>
          <p:nvPr/>
        </p:nvSpPr>
        <p:spPr>
          <a:xfrm>
            <a:off x="3487857" y="140201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36" grpId="0"/>
      <p:bldP spid="3" grpId="0"/>
      <p:bldP spid="6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220" y="1359535"/>
            <a:ext cx="90354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</a:t>
            </a:r>
          </a:p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50的因数有(          　　　　　　　)。</a:t>
            </a:r>
          </a:p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50以内8的倍数有(     　　   　     　　　　)。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</a:t>
            </a:r>
          </a:p>
        </p:txBody>
      </p:sp>
      <p:sp>
        <p:nvSpPr>
          <p:cNvPr id="36" name="矩形 35"/>
          <p:cNvSpPr/>
          <p:nvPr/>
        </p:nvSpPr>
        <p:spPr>
          <a:xfrm>
            <a:off x="5594350" y="2665095"/>
            <a:ext cx="488632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1,2,5,10,25,50</a:t>
            </a:r>
          </a:p>
        </p:txBody>
      </p:sp>
      <p:sp>
        <p:nvSpPr>
          <p:cNvPr id="3" name="矩形 2"/>
          <p:cNvSpPr/>
          <p:nvPr/>
        </p:nvSpPr>
        <p:spPr>
          <a:xfrm>
            <a:off x="6614795" y="3642995"/>
            <a:ext cx="45516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8,16,24,32,40,48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36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 rot="480000">
            <a:off x="1000760" y="1144905"/>
            <a:ext cx="9098280" cy="4094480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245983" y="2313487"/>
            <a:ext cx="4560046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</a:t>
            </a:r>
            <a:r>
              <a:rPr kumimoji="0" lang="zh-CN" altLang="en-US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40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840" y="3141980"/>
            <a:ext cx="7202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2,3,5的倍数的特征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回顾整理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69665" y="173639"/>
            <a:ext cx="6479913" cy="1769640"/>
            <a:chOff x="8514126" y="1460852"/>
            <a:chExt cx="3155360" cy="1272965"/>
          </a:xfrm>
        </p:grpSpPr>
        <p:sp>
          <p:nvSpPr>
            <p:cNvPr id="39" name="云形标注 38"/>
            <p:cNvSpPr/>
            <p:nvPr/>
          </p:nvSpPr>
          <p:spPr>
            <a:xfrm>
              <a:off x="8514126" y="1460852"/>
              <a:ext cx="3155360" cy="1272965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866625" y="1772831"/>
              <a:ext cx="2598910" cy="68562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说一说2,3,5的倍数各有什么特征,什么是奇数?什么是偶数?</a:t>
              </a: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10149840" y="918845"/>
            <a:ext cx="1880235" cy="17799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0482"/>
          <p:cNvSpPr txBox="1"/>
          <p:nvPr/>
        </p:nvSpPr>
        <p:spPr>
          <a:xfrm>
            <a:off x="2959100" y="1995170"/>
            <a:ext cx="7191375" cy="60769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just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个位上是0,2,4,6,8的自然数都是2的倍数。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20482"/>
          <p:cNvSpPr txBox="1"/>
          <p:nvPr/>
        </p:nvSpPr>
        <p:spPr>
          <a:xfrm>
            <a:off x="2959100" y="2654935"/>
            <a:ext cx="8729345" cy="112458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一个自然数各个数位上的数的和是3的倍数，这个数就是3的倍数。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2959100" y="3910965"/>
            <a:ext cx="7192010" cy="60769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个位上是0或5的自然数都是5的倍数。</a:t>
            </a:r>
          </a:p>
        </p:txBody>
      </p:sp>
      <p:sp>
        <p:nvSpPr>
          <p:cNvPr id="5" name="文本框 20482"/>
          <p:cNvSpPr txBox="1"/>
          <p:nvPr/>
        </p:nvSpPr>
        <p:spPr>
          <a:xfrm>
            <a:off x="2959100" y="4638675"/>
            <a:ext cx="7190740" cy="60769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整数中,不是2的倍数的数叫做奇数。</a:t>
            </a:r>
          </a:p>
        </p:txBody>
      </p:sp>
      <p:sp>
        <p:nvSpPr>
          <p:cNvPr id="7" name="文本框 20482"/>
          <p:cNvSpPr txBox="1"/>
          <p:nvPr/>
        </p:nvSpPr>
        <p:spPr>
          <a:xfrm>
            <a:off x="2959100" y="5382895"/>
            <a:ext cx="8729345" cy="112458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个位上是0,2,4,6,8的自然数都是2的倍数。整数中，是2的倍数的数叫做偶数(0也是偶数)。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 bldLvl="0" animBg="1"/>
      <p:bldP spid="2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855" y="755650"/>
            <a:ext cx="8328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56,79,87,195,204,630,22,31,57,65,78,83。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36" name="矩形 35"/>
          <p:cNvSpPr/>
          <p:nvPr/>
        </p:nvSpPr>
        <p:spPr>
          <a:xfrm>
            <a:off x="2018030" y="4134485"/>
            <a:ext cx="98361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2的倍数有:56,204,630,22,78 。</a:t>
            </a:r>
          </a:p>
        </p:txBody>
      </p:sp>
      <p:sp>
        <p:nvSpPr>
          <p:cNvPr id="60" name="椭圆 59"/>
          <p:cNvSpPr/>
          <p:nvPr/>
        </p:nvSpPr>
        <p:spPr>
          <a:xfrm>
            <a:off x="3802182" y="40379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53895" y="5210175"/>
            <a:ext cx="9836150" cy="70675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chemeClr val="tx1"/>
                </a:solidFill>
                <a:latin typeface="+mn-ea"/>
                <a:ea typeface="+mn-ea"/>
              </a:rPr>
              <a:t>个位上是0,2,4,6,8的自然数都是2的倍数。</a:t>
            </a:r>
          </a:p>
        </p:txBody>
      </p:sp>
      <p:sp>
        <p:nvSpPr>
          <p:cNvPr id="7" name="Rectangle 16"/>
          <p:cNvSpPr/>
          <p:nvPr/>
        </p:nvSpPr>
        <p:spPr>
          <a:xfrm>
            <a:off x="3157855" y="1666240"/>
            <a:ext cx="83286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哪些是2的倍数?哪些是3的倍数?哪些是5的倍数?哪些是奇数?哪些是偶数?说一说你是怎样判断的。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36" grpId="0"/>
      <p:bldP spid="60" grpId="0" bldLvl="0" animBg="1"/>
      <p:bldP spid="5" grpId="0" bldLvl="0" animBg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7950" y="127635"/>
            <a:ext cx="3380105" cy="1132205"/>
            <a:chOff x="146" y="2796"/>
            <a:chExt cx="5323" cy="1783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53" y="2796"/>
              <a:ext cx="2416" cy="1783"/>
            </a:xfrm>
            <a:prstGeom prst="rect">
              <a:avLst/>
            </a:prstGeom>
          </p:spPr>
        </p:pic>
        <p:pic>
          <p:nvPicPr>
            <p:cNvPr id="32" name="kdjj.jpg" descr="id:2147512871;FounderC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2772" b="8635"/>
            <a:stretch>
              <a:fillRect/>
            </a:stretch>
          </p:blipFill>
          <p:spPr>
            <a:xfrm>
              <a:off x="146" y="3467"/>
              <a:ext cx="3008" cy="920"/>
            </a:xfrm>
            <a:prstGeom prst="rect">
              <a:avLst/>
            </a:prstGeom>
          </p:spPr>
        </p:pic>
      </p:grpSp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 rot="20387656">
            <a:off x="681264" y="16469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 rot="20976448">
            <a:off x="310021" y="2388675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例题讲解</a:t>
            </a:r>
          </a:p>
        </p:txBody>
      </p:sp>
      <p:sp>
        <p:nvSpPr>
          <p:cNvPr id="29" name="MH_Other_2"/>
          <p:cNvSpPr/>
          <p:nvPr>
            <p:custDataLst>
              <p:tags r:id="rId3"/>
            </p:custDataLst>
          </p:nvPr>
        </p:nvSpPr>
        <p:spPr>
          <a:xfrm rot="18620799">
            <a:off x="1044306" y="1383406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6"/>
          <p:cNvSpPr/>
          <p:nvPr/>
        </p:nvSpPr>
        <p:spPr>
          <a:xfrm>
            <a:off x="3157855" y="755650"/>
            <a:ext cx="8328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20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56,79,87,195,204,630,22,31,57,65,78,83。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36" name="矩形 35"/>
          <p:cNvSpPr/>
          <p:nvPr/>
        </p:nvSpPr>
        <p:spPr>
          <a:xfrm>
            <a:off x="2644775" y="4084955"/>
            <a:ext cx="98361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rgbClr val="FF0000"/>
                </a:solidFill>
                <a:latin typeface="+mn-ea"/>
                <a:ea typeface="+mn-ea"/>
              </a:rPr>
              <a:t>3的倍数有:87,195,204,630,57,78。</a:t>
            </a:r>
          </a:p>
        </p:txBody>
      </p:sp>
      <p:sp>
        <p:nvSpPr>
          <p:cNvPr id="60" name="椭圆 59"/>
          <p:cNvSpPr/>
          <p:nvPr/>
        </p:nvSpPr>
        <p:spPr>
          <a:xfrm>
            <a:off x="3802182" y="403791"/>
            <a:ext cx="1371662" cy="5109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 </a:t>
            </a:r>
            <a:r>
              <a:rPr lang="en-US" altLang="zh-CN" sz="2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2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16"/>
          <p:cNvSpPr/>
          <p:nvPr/>
        </p:nvSpPr>
        <p:spPr>
          <a:xfrm>
            <a:off x="3157855" y="1666240"/>
            <a:ext cx="83286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哪些是2的倍数?哪些是3的倍数?哪些是5的倍数?哪些是奇数?哪些是偶数?说一说你是怎样判断的。</a:t>
            </a:r>
          </a:p>
        </p:txBody>
      </p:sp>
      <p:sp>
        <p:nvSpPr>
          <p:cNvPr id="5" name="矩形 4"/>
          <p:cNvSpPr/>
          <p:nvPr/>
        </p:nvSpPr>
        <p:spPr>
          <a:xfrm>
            <a:off x="2839085" y="5039360"/>
            <a:ext cx="8166100" cy="132207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altLang="zh-CN" sz="40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一个自然数各个数位上的自然数的和是3的倍数,这个数就是3的倍数。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1247</Words>
  <Application>Microsoft Office PowerPoint</Application>
  <PresentationFormat>自定义</PresentationFormat>
  <Paragraphs>185</Paragraphs>
  <Slides>34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2163</cp:revision>
  <dcterms:created xsi:type="dcterms:W3CDTF">2017-11-13T08:28:00Z</dcterms:created>
  <dcterms:modified xsi:type="dcterms:W3CDTF">2021-12-06T07:23:08Z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