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notesSlides/notesSlide23.xml" ContentType="application/vnd.openxmlformats-officedocument.presentationml.notesSlide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notesSlides/notesSlide24.xml" ContentType="application/vnd.openxmlformats-officedocument.presentationml.notesSlide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notesSlides/notesSlide20.xml" ContentType="application/vnd.openxmlformats-officedocument.presentationml.notesSlide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notesSlides/notesSlide25.xml" ContentType="application/vnd.openxmlformats-officedocument.presentationml.notesSlide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21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26.xml" ContentType="application/vnd.openxmlformats-officedocument.presentationml.notesSlide+xml"/>
  <Override PartName="/ppt/tags/tag84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notesSlides/notesSlide22.xml" ContentType="application/vnd.openxmlformats-officedocument.presentationml.notesSlide+xml"/>
  <Override PartName="/ppt/tags/tag73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416" r:id="rId2"/>
    <p:sldId id="481" r:id="rId3"/>
    <p:sldId id="537" r:id="rId4"/>
    <p:sldId id="601" r:id="rId5"/>
    <p:sldId id="602" r:id="rId6"/>
    <p:sldId id="565" r:id="rId7"/>
    <p:sldId id="568" r:id="rId8"/>
    <p:sldId id="604" r:id="rId9"/>
    <p:sldId id="570" r:id="rId10"/>
    <p:sldId id="605" r:id="rId11"/>
    <p:sldId id="571" r:id="rId12"/>
    <p:sldId id="576" r:id="rId13"/>
    <p:sldId id="577" r:id="rId14"/>
    <p:sldId id="578" r:id="rId15"/>
    <p:sldId id="579" r:id="rId16"/>
    <p:sldId id="583" r:id="rId17"/>
    <p:sldId id="584" r:id="rId18"/>
    <p:sldId id="606" r:id="rId19"/>
    <p:sldId id="585" r:id="rId20"/>
    <p:sldId id="586" r:id="rId21"/>
    <p:sldId id="607" r:id="rId22"/>
    <p:sldId id="589" r:id="rId23"/>
    <p:sldId id="590" r:id="rId24"/>
    <p:sldId id="591" r:id="rId25"/>
    <p:sldId id="608" r:id="rId26"/>
    <p:sldId id="592" r:id="rId27"/>
    <p:sldId id="594" r:id="rId28"/>
    <p:sldId id="609" r:id="rId29"/>
    <p:sldId id="610" r:id="rId30"/>
    <p:sldId id="612" r:id="rId31"/>
    <p:sldId id="613" r:id="rId32"/>
    <p:sldId id="614" r:id="rId33"/>
    <p:sldId id="615" r:id="rId34"/>
    <p:sldId id="616" r:id="rId35"/>
    <p:sldId id="617" r:id="rId36"/>
    <p:sldId id="548" r:id="rId37"/>
    <p:sldId id="479" r:id="rId38"/>
    <p:sldId id="595" r:id="rId39"/>
    <p:sldId id="483" r:id="rId40"/>
    <p:sldId id="487" r:id="rId41"/>
    <p:sldId id="488" r:id="rId4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E82583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74" d="100"/>
          <a:sy n="74" d="100"/>
        </p:scale>
        <p:origin x="-504" y="-414"/>
      </p:cViewPr>
      <p:guideLst>
        <p:guide orient="horz" pos="2304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1.xml"/><Relationship Id="rId7" Type="http://schemas.openxmlformats.org/officeDocument/2006/relationships/image" Target="../media/image5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4.xml"/><Relationship Id="rId7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7.xml"/><Relationship Id="rId7" Type="http://schemas.openxmlformats.org/officeDocument/2006/relationships/image" Target="../media/image5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0.xml"/><Relationship Id="rId7" Type="http://schemas.openxmlformats.org/officeDocument/2006/relationships/image" Target="../media/image5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3.xml"/><Relationship Id="rId7" Type="http://schemas.openxmlformats.org/officeDocument/2006/relationships/image" Target="../media/image5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6.xml"/><Relationship Id="rId7" Type="http://schemas.openxmlformats.org/officeDocument/2006/relationships/image" Target="../media/image5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9.xml"/><Relationship Id="rId7" Type="http://schemas.openxmlformats.org/officeDocument/2006/relationships/image" Target="../media/image5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4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2.xml"/><Relationship Id="rId7" Type="http://schemas.openxmlformats.org/officeDocument/2006/relationships/image" Target="../media/image5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5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5.xml"/><Relationship Id="rId7" Type="http://schemas.openxmlformats.org/officeDocument/2006/relationships/image" Target="../media/image5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8.xml"/><Relationship Id="rId7" Type="http://schemas.openxmlformats.org/officeDocument/2006/relationships/image" Target="../media/image5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1.xml"/><Relationship Id="rId7" Type="http://schemas.openxmlformats.org/officeDocument/2006/relationships/image" Target="../media/image5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8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4.xml"/><Relationship Id="rId7" Type="http://schemas.openxmlformats.org/officeDocument/2006/relationships/image" Target="../media/image5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9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7.xml"/><Relationship Id="rId7" Type="http://schemas.openxmlformats.org/officeDocument/2006/relationships/image" Target="../media/image5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0.xml"/><Relationship Id="rId7" Type="http://schemas.openxmlformats.org/officeDocument/2006/relationships/image" Target="../media/image5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3.xml"/><Relationship Id="rId7" Type="http://schemas.openxmlformats.org/officeDocument/2006/relationships/image" Target="../media/image5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2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11" Type="http://schemas.openxmlformats.org/officeDocument/2006/relationships/image" Target="../media/image9.emf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6.xml"/><Relationship Id="rId7" Type="http://schemas.openxmlformats.org/officeDocument/2006/relationships/image" Target="../media/image5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9.xml"/><Relationship Id="rId7" Type="http://schemas.openxmlformats.org/officeDocument/2006/relationships/image" Target="../media/image5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2.xml"/><Relationship Id="rId7" Type="http://schemas.openxmlformats.org/officeDocument/2006/relationships/image" Target="../media/image5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5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5.xml"/><Relationship Id="rId7" Type="http://schemas.openxmlformats.org/officeDocument/2006/relationships/image" Target="../media/image5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8.xml"/><Relationship Id="rId7" Type="http://schemas.openxmlformats.org/officeDocument/2006/relationships/image" Target="../media/image5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.jpeg"/><Relationship Id="rId11" Type="http://schemas.openxmlformats.org/officeDocument/2006/relationships/image" Target="../media/image9.emf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83.xml"/><Relationship Id="rId7" Type="http://schemas.openxmlformats.org/officeDocument/2006/relationships/image" Target="../media/image1.jpeg"/><Relationship Id="rId12" Type="http://schemas.openxmlformats.org/officeDocument/2006/relationships/image" Target="../media/image31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0.png"/><Relationship Id="rId5" Type="http://schemas.openxmlformats.org/officeDocument/2006/relationships/tags" Target="../tags/tag85.xml"/><Relationship Id="rId10" Type="http://schemas.openxmlformats.org/officeDocument/2006/relationships/image" Target="../media/image34.jpeg"/><Relationship Id="rId4" Type="http://schemas.openxmlformats.org/officeDocument/2006/relationships/tags" Target="../tags/tag84.xml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jpeg"/><Relationship Id="rId11" Type="http://schemas.openxmlformats.org/officeDocument/2006/relationships/image" Target="../media/image9.emf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.xml"/><Relationship Id="rId7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5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.jpeg"/><Relationship Id="rId11" Type="http://schemas.openxmlformats.org/officeDocument/2006/relationships/image" Target="../media/image9.emf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35125" y="1042988"/>
            <a:ext cx="9634538" cy="2095500"/>
            <a:chOff x="666751" y="2141538"/>
            <a:chExt cx="11160125" cy="2557463"/>
          </a:xfrm>
        </p:grpSpPr>
        <p:sp>
          <p:nvSpPr>
            <p:cNvPr id="17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标题 3"/>
          <p:cNvSpPr>
            <a:spLocks noGrp="1"/>
          </p:cNvSpPr>
          <p:nvPr/>
        </p:nvSpPr>
        <p:spPr>
          <a:xfrm>
            <a:off x="1635125" y="172588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数与代数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1802130" y="394774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40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课时 </a:t>
            </a:r>
            <a:r>
              <a:rPr lang="en-US" altLang="zh-CN" sz="40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分数的意义和性质、</a:t>
            </a:r>
          </a:p>
          <a:p>
            <a:pPr algn="ctr" defTabSz="685800">
              <a:lnSpc>
                <a:spcPct val="90000"/>
              </a:lnSpc>
            </a:pPr>
            <a:r>
              <a:rPr lang="zh-CN" altLang="en-US" sz="4000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       分</a:t>
            </a:r>
            <a:r>
              <a:rPr lang="zh-CN" altLang="en-US" sz="40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数的加法和减法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855" y="755650"/>
            <a:ext cx="832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下面的分数哪些是真分数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哪些是假分数?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60" name="椭圆 59"/>
          <p:cNvSpPr/>
          <p:nvPr/>
        </p:nvSpPr>
        <p:spPr>
          <a:xfrm>
            <a:off x="3802182" y="40379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367" name="Group 7"/>
          <p:cNvGrpSpPr/>
          <p:nvPr/>
        </p:nvGrpSpPr>
        <p:grpSpPr bwMode="auto">
          <a:xfrm>
            <a:off x="3658553" y="2087518"/>
            <a:ext cx="387350" cy="1077367"/>
            <a:chOff x="0" y="88"/>
            <a:chExt cx="610" cy="1698"/>
          </a:xfrm>
        </p:grpSpPr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568508" y="2114823"/>
            <a:ext cx="387350" cy="1077367"/>
            <a:chOff x="0" y="88"/>
            <a:chExt cx="610" cy="1698"/>
          </a:xfrm>
        </p:grpSpPr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13" name="Group 7"/>
          <p:cNvGrpSpPr/>
          <p:nvPr/>
        </p:nvGrpSpPr>
        <p:grpSpPr bwMode="auto">
          <a:xfrm>
            <a:off x="5461318" y="2120538"/>
            <a:ext cx="387350" cy="1077367"/>
            <a:chOff x="0" y="88"/>
            <a:chExt cx="610" cy="1698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5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0" name="Group 7"/>
          <p:cNvGrpSpPr/>
          <p:nvPr/>
        </p:nvGrpSpPr>
        <p:grpSpPr bwMode="auto">
          <a:xfrm>
            <a:off x="7347268" y="2131333"/>
            <a:ext cx="387350" cy="1077367"/>
            <a:chOff x="0" y="88"/>
            <a:chExt cx="610" cy="1698"/>
          </a:xfrm>
        </p:grpSpPr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2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3" name="Group 7"/>
          <p:cNvGrpSpPr/>
          <p:nvPr/>
        </p:nvGrpSpPr>
        <p:grpSpPr bwMode="auto">
          <a:xfrm>
            <a:off x="6404293" y="2121173"/>
            <a:ext cx="387350" cy="1077367"/>
            <a:chOff x="0" y="88"/>
            <a:chExt cx="610" cy="1698"/>
          </a:xfrm>
        </p:grpSpPr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2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7" name="Group 7"/>
          <p:cNvGrpSpPr/>
          <p:nvPr/>
        </p:nvGrpSpPr>
        <p:grpSpPr bwMode="auto">
          <a:xfrm>
            <a:off x="8273098" y="2131968"/>
            <a:ext cx="387350" cy="1077367"/>
            <a:chOff x="0" y="88"/>
            <a:chExt cx="610" cy="1698"/>
          </a:xfrm>
        </p:grpSpPr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31" name="Group 7"/>
          <p:cNvGrpSpPr/>
          <p:nvPr/>
        </p:nvGrpSpPr>
        <p:grpSpPr bwMode="auto">
          <a:xfrm>
            <a:off x="9183053" y="2142128"/>
            <a:ext cx="590550" cy="1077367"/>
            <a:chOff x="-78" y="88"/>
            <a:chExt cx="930" cy="1698"/>
          </a:xfrm>
        </p:grpSpPr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-78" y="88"/>
              <a:ext cx="930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13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 6</a:t>
              </a:r>
            </a:p>
          </p:txBody>
        </p:sp>
        <p:sp>
          <p:nvSpPr>
            <p:cNvPr id="34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sp>
        <p:nvSpPr>
          <p:cNvPr id="43" name="矩形 42"/>
          <p:cNvSpPr/>
          <p:nvPr/>
        </p:nvSpPr>
        <p:spPr>
          <a:xfrm>
            <a:off x="3712845" y="4437380"/>
            <a:ext cx="67443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ea typeface="+mn-ea"/>
              </a:rPr>
              <a:t>假</a:t>
            </a:r>
            <a:r>
              <a:rPr alt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ea typeface="+mn-ea"/>
              </a:rPr>
              <a:t>分数有:</a:t>
            </a:r>
          </a:p>
        </p:txBody>
      </p:sp>
      <p:grpSp>
        <p:nvGrpSpPr>
          <p:cNvPr id="44" name="Group 7"/>
          <p:cNvGrpSpPr/>
          <p:nvPr/>
        </p:nvGrpSpPr>
        <p:grpSpPr bwMode="auto">
          <a:xfrm>
            <a:off x="6222683" y="4282078"/>
            <a:ext cx="387350" cy="1077367"/>
            <a:chOff x="0" y="88"/>
            <a:chExt cx="610" cy="1698"/>
          </a:xfrm>
        </p:grpSpPr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46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6950393" y="4287793"/>
            <a:ext cx="387350" cy="1077367"/>
            <a:chOff x="0" y="88"/>
            <a:chExt cx="610" cy="1698"/>
          </a:xfrm>
        </p:grpSpPr>
        <p:sp>
          <p:nvSpPr>
            <p:cNvPr id="4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5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4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0" name="Group 7"/>
          <p:cNvGrpSpPr/>
          <p:nvPr/>
        </p:nvGrpSpPr>
        <p:grpSpPr bwMode="auto">
          <a:xfrm>
            <a:off x="7761288" y="4297953"/>
            <a:ext cx="387350" cy="1077367"/>
            <a:chOff x="0" y="88"/>
            <a:chExt cx="610" cy="1698"/>
          </a:xfrm>
        </p:grpSpPr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3" name="Group 7"/>
          <p:cNvGrpSpPr/>
          <p:nvPr/>
        </p:nvGrpSpPr>
        <p:grpSpPr bwMode="auto">
          <a:xfrm>
            <a:off x="8538528" y="4298588"/>
            <a:ext cx="387350" cy="1077367"/>
            <a:chOff x="0" y="88"/>
            <a:chExt cx="610" cy="1698"/>
          </a:xfrm>
        </p:grpSpPr>
        <p:sp>
          <p:nvSpPr>
            <p:cNvPr id="5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5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6" name="Group 7"/>
          <p:cNvGrpSpPr/>
          <p:nvPr/>
        </p:nvGrpSpPr>
        <p:grpSpPr bwMode="auto">
          <a:xfrm>
            <a:off x="9365933" y="4308748"/>
            <a:ext cx="590550" cy="1077367"/>
            <a:chOff x="-78" y="88"/>
            <a:chExt cx="930" cy="1698"/>
          </a:xfrm>
        </p:grpSpPr>
        <p:sp>
          <p:nvSpPr>
            <p:cNvPr id="57" name="Text Box 8"/>
            <p:cNvSpPr txBox="1">
              <a:spLocks noChangeArrowheads="1"/>
            </p:cNvSpPr>
            <p:nvPr/>
          </p:nvSpPr>
          <p:spPr bwMode="auto">
            <a:xfrm>
              <a:off x="-78" y="88"/>
              <a:ext cx="930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13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 6</a:t>
              </a:r>
            </a:p>
          </p:txBody>
        </p:sp>
        <p:sp>
          <p:nvSpPr>
            <p:cNvPr id="5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50365" y="3428365"/>
            <a:ext cx="9536430" cy="880110"/>
            <a:chOff x="8514126" y="1460852"/>
            <a:chExt cx="3155360" cy="868284"/>
          </a:xfrm>
        </p:grpSpPr>
        <p:sp>
          <p:nvSpPr>
            <p:cNvPr id="5" name="云形标注 4"/>
            <p:cNvSpPr/>
            <p:nvPr/>
          </p:nvSpPr>
          <p:spPr>
            <a:xfrm>
              <a:off x="8514126" y="1460852"/>
              <a:ext cx="3155360" cy="868284"/>
            </a:xfrm>
            <a:prstGeom prst="cloudCallout">
              <a:avLst>
                <a:gd name="adj1" fmla="val 35064"/>
                <a:gd name="adj2" fmla="val -6157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62929" y="1575655"/>
              <a:ext cx="2598910" cy="57572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你能把假分数化成整数或带分数吗?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43" name="矩形 42"/>
          <p:cNvSpPr/>
          <p:nvPr/>
        </p:nvSpPr>
        <p:spPr>
          <a:xfrm>
            <a:off x="2501900" y="1259840"/>
            <a:ext cx="67443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ea typeface="+mn-ea"/>
              </a:rPr>
              <a:t>假</a:t>
            </a:r>
            <a:r>
              <a:rPr alt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ea typeface="+mn-ea"/>
              </a:rPr>
              <a:t>分数有:</a:t>
            </a:r>
          </a:p>
        </p:txBody>
      </p:sp>
      <p:grpSp>
        <p:nvGrpSpPr>
          <p:cNvPr id="44" name="Group 7"/>
          <p:cNvGrpSpPr/>
          <p:nvPr/>
        </p:nvGrpSpPr>
        <p:grpSpPr bwMode="auto">
          <a:xfrm>
            <a:off x="5011738" y="1104538"/>
            <a:ext cx="387350" cy="1077367"/>
            <a:chOff x="0" y="88"/>
            <a:chExt cx="610" cy="1698"/>
          </a:xfrm>
        </p:grpSpPr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46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5739448" y="1110253"/>
            <a:ext cx="387350" cy="1077367"/>
            <a:chOff x="0" y="88"/>
            <a:chExt cx="610" cy="1698"/>
          </a:xfrm>
        </p:grpSpPr>
        <p:sp>
          <p:nvSpPr>
            <p:cNvPr id="4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5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4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0" name="Group 7"/>
          <p:cNvGrpSpPr/>
          <p:nvPr/>
        </p:nvGrpSpPr>
        <p:grpSpPr bwMode="auto">
          <a:xfrm>
            <a:off x="6594793" y="1141351"/>
            <a:ext cx="384810" cy="1077367"/>
            <a:chOff x="37" y="121"/>
            <a:chExt cx="606" cy="1698"/>
          </a:xfrm>
        </p:grpSpPr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37" y="121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3" name="Group 7"/>
          <p:cNvGrpSpPr/>
          <p:nvPr/>
        </p:nvGrpSpPr>
        <p:grpSpPr bwMode="auto">
          <a:xfrm>
            <a:off x="7348538" y="1121048"/>
            <a:ext cx="384810" cy="1077367"/>
            <a:chOff x="33" y="88"/>
            <a:chExt cx="606" cy="1698"/>
          </a:xfrm>
        </p:grpSpPr>
        <p:sp>
          <p:nvSpPr>
            <p:cNvPr id="54" name="Text Box 8"/>
            <p:cNvSpPr txBox="1">
              <a:spLocks noChangeArrowheads="1"/>
            </p:cNvSpPr>
            <p:nvPr/>
          </p:nvSpPr>
          <p:spPr bwMode="auto">
            <a:xfrm>
              <a:off x="33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5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6" name="Group 7"/>
          <p:cNvGrpSpPr/>
          <p:nvPr/>
        </p:nvGrpSpPr>
        <p:grpSpPr bwMode="auto">
          <a:xfrm>
            <a:off x="8154988" y="1131208"/>
            <a:ext cx="590550" cy="1077367"/>
            <a:chOff x="-78" y="88"/>
            <a:chExt cx="930" cy="1698"/>
          </a:xfrm>
        </p:grpSpPr>
        <p:sp>
          <p:nvSpPr>
            <p:cNvPr id="57" name="Text Box 8"/>
            <p:cNvSpPr txBox="1">
              <a:spLocks noChangeArrowheads="1"/>
            </p:cNvSpPr>
            <p:nvPr/>
          </p:nvSpPr>
          <p:spPr bwMode="auto">
            <a:xfrm>
              <a:off x="-78" y="88"/>
              <a:ext cx="930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13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 6</a:t>
              </a:r>
            </a:p>
          </p:txBody>
        </p:sp>
        <p:sp>
          <p:nvSpPr>
            <p:cNvPr id="5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2028508" y="2182133"/>
            <a:ext cx="387350" cy="1077367"/>
            <a:chOff x="0" y="88"/>
            <a:chExt cx="610" cy="1698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13" name="Group 7"/>
          <p:cNvGrpSpPr/>
          <p:nvPr/>
        </p:nvGrpSpPr>
        <p:grpSpPr bwMode="auto">
          <a:xfrm>
            <a:off x="1974533" y="3745503"/>
            <a:ext cx="387350" cy="1077367"/>
            <a:chOff x="0" y="88"/>
            <a:chExt cx="610" cy="1698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5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16" name="Group 7"/>
          <p:cNvGrpSpPr/>
          <p:nvPr/>
        </p:nvGrpSpPr>
        <p:grpSpPr bwMode="auto">
          <a:xfrm>
            <a:off x="7147243" y="2209421"/>
            <a:ext cx="384810" cy="1077367"/>
            <a:chOff x="37" y="121"/>
            <a:chExt cx="606" cy="169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37" y="121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1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0" name="Group 7"/>
          <p:cNvGrpSpPr/>
          <p:nvPr/>
        </p:nvGrpSpPr>
        <p:grpSpPr bwMode="auto">
          <a:xfrm>
            <a:off x="7126288" y="3746138"/>
            <a:ext cx="384810" cy="1077367"/>
            <a:chOff x="33" y="88"/>
            <a:chExt cx="606" cy="1698"/>
          </a:xfrm>
        </p:grpSpPr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33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2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3" name="Group 7"/>
          <p:cNvGrpSpPr/>
          <p:nvPr/>
        </p:nvGrpSpPr>
        <p:grpSpPr bwMode="auto">
          <a:xfrm>
            <a:off x="4668203" y="5008518"/>
            <a:ext cx="590550" cy="1077367"/>
            <a:chOff x="-78" y="88"/>
            <a:chExt cx="930" cy="1698"/>
          </a:xfrm>
        </p:grpSpPr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-78" y="88"/>
              <a:ext cx="930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13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 6</a:t>
              </a:r>
            </a:p>
          </p:txBody>
        </p:sp>
        <p:sp>
          <p:nvSpPr>
            <p:cNvPr id="2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sp>
        <p:nvSpPr>
          <p:cNvPr id="27" name="矩形 26"/>
          <p:cNvSpPr/>
          <p:nvPr/>
        </p:nvSpPr>
        <p:spPr>
          <a:xfrm>
            <a:off x="2501900" y="2430145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</a:p>
        </p:txBody>
      </p:sp>
      <p:sp>
        <p:nvSpPr>
          <p:cNvPr id="28" name="矩形 27"/>
          <p:cNvSpPr/>
          <p:nvPr/>
        </p:nvSpPr>
        <p:spPr>
          <a:xfrm>
            <a:off x="7511415" y="2394585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</a:p>
        </p:txBody>
      </p:sp>
      <p:sp>
        <p:nvSpPr>
          <p:cNvPr id="31" name="矩形 30"/>
          <p:cNvSpPr/>
          <p:nvPr/>
        </p:nvSpPr>
        <p:spPr>
          <a:xfrm>
            <a:off x="2501900" y="3941445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3433548" y="3628013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3444250" y="4173313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469005" y="4275602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7"/>
          <p:cNvSpPr txBox="1"/>
          <p:nvPr/>
        </p:nvSpPr>
        <p:spPr>
          <a:xfrm>
            <a:off x="3041968" y="3925083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428865" y="3942080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8360513" y="3628648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TextBox 17"/>
          <p:cNvSpPr txBox="1"/>
          <p:nvPr/>
        </p:nvSpPr>
        <p:spPr>
          <a:xfrm>
            <a:off x="8371215" y="4173948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8395970" y="4276237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17"/>
          <p:cNvSpPr txBox="1"/>
          <p:nvPr/>
        </p:nvSpPr>
        <p:spPr>
          <a:xfrm>
            <a:off x="7968933" y="3925718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032375" y="5194300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16"/>
          <p:cNvSpPr txBox="1"/>
          <p:nvPr/>
        </p:nvSpPr>
        <p:spPr>
          <a:xfrm>
            <a:off x="5964023" y="4880868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TextBox 17"/>
          <p:cNvSpPr txBox="1"/>
          <p:nvPr/>
        </p:nvSpPr>
        <p:spPr>
          <a:xfrm>
            <a:off x="5974725" y="5426168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5999480" y="5528457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17"/>
          <p:cNvSpPr txBox="1"/>
          <p:nvPr/>
        </p:nvSpPr>
        <p:spPr>
          <a:xfrm>
            <a:off x="5572443" y="5177938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33" grpId="0"/>
      <p:bldP spid="34" grpId="0"/>
      <p:bldP spid="37" grpId="0"/>
      <p:bldP spid="38" grpId="0"/>
      <p:bldP spid="39" grpId="0"/>
      <p:bldP spid="40" grpId="0"/>
      <p:bldP spid="42" grpId="0"/>
      <p:bldP spid="59" grpId="0"/>
      <p:bldP spid="61" grpId="0"/>
      <p:bldP spid="62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220" y="1359535"/>
            <a:ext cx="81591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①写出分母是7的所有真分数。</a:t>
            </a:r>
          </a:p>
          <a:p>
            <a:pPr latinLnBrk="0">
              <a:lnSpc>
                <a:spcPct val="200000"/>
              </a:lnSpc>
            </a:pP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②写出分子是7的所有假分数。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grpSp>
        <p:nvGrpSpPr>
          <p:cNvPr id="44" name="Group 7"/>
          <p:cNvGrpSpPr/>
          <p:nvPr/>
        </p:nvGrpSpPr>
        <p:grpSpPr bwMode="auto">
          <a:xfrm>
            <a:off x="4076383" y="2455183"/>
            <a:ext cx="387350" cy="1077367"/>
            <a:chOff x="0" y="88"/>
            <a:chExt cx="610" cy="1698"/>
          </a:xfrm>
        </p:grpSpPr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1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</a:p>
          </p:txBody>
        </p:sp>
        <p:sp>
          <p:nvSpPr>
            <p:cNvPr id="46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4804093" y="2460898"/>
            <a:ext cx="387350" cy="1077367"/>
            <a:chOff x="0" y="88"/>
            <a:chExt cx="610" cy="1698"/>
          </a:xfrm>
        </p:grpSpPr>
        <p:sp>
          <p:nvSpPr>
            <p:cNvPr id="4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2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</a:p>
          </p:txBody>
        </p:sp>
        <p:sp>
          <p:nvSpPr>
            <p:cNvPr id="4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0" name="Group 7"/>
          <p:cNvGrpSpPr/>
          <p:nvPr/>
        </p:nvGrpSpPr>
        <p:grpSpPr bwMode="auto">
          <a:xfrm>
            <a:off x="5659438" y="2491996"/>
            <a:ext cx="384810" cy="1077367"/>
            <a:chOff x="37" y="121"/>
            <a:chExt cx="606" cy="1698"/>
          </a:xfrm>
        </p:grpSpPr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37" y="121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3" name="Group 7"/>
          <p:cNvGrpSpPr/>
          <p:nvPr/>
        </p:nvGrpSpPr>
        <p:grpSpPr bwMode="auto">
          <a:xfrm>
            <a:off x="6413183" y="2471693"/>
            <a:ext cx="384810" cy="1077367"/>
            <a:chOff x="33" y="88"/>
            <a:chExt cx="606" cy="1698"/>
          </a:xfrm>
        </p:grpSpPr>
        <p:sp>
          <p:nvSpPr>
            <p:cNvPr id="54" name="Text Box 8"/>
            <p:cNvSpPr txBox="1">
              <a:spLocks noChangeArrowheads="1"/>
            </p:cNvSpPr>
            <p:nvPr/>
          </p:nvSpPr>
          <p:spPr bwMode="auto">
            <a:xfrm>
              <a:off x="33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4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</a:p>
          </p:txBody>
        </p:sp>
        <p:sp>
          <p:nvSpPr>
            <p:cNvPr id="5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6" name="Group 7"/>
          <p:cNvGrpSpPr/>
          <p:nvPr/>
        </p:nvGrpSpPr>
        <p:grpSpPr bwMode="auto">
          <a:xfrm>
            <a:off x="7278053" y="2481853"/>
            <a:ext cx="384810" cy="1077367"/>
            <a:chOff x="14" y="88"/>
            <a:chExt cx="606" cy="1698"/>
          </a:xfrm>
        </p:grpSpPr>
        <p:sp>
          <p:nvSpPr>
            <p:cNvPr id="57" name="Text Box 8"/>
            <p:cNvSpPr txBox="1">
              <a:spLocks noChangeArrowheads="1"/>
            </p:cNvSpPr>
            <p:nvPr/>
          </p:nvSpPr>
          <p:spPr bwMode="auto">
            <a:xfrm>
              <a:off x="14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5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</a:p>
          </p:txBody>
        </p:sp>
        <p:sp>
          <p:nvSpPr>
            <p:cNvPr id="5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4" name="Group 7"/>
          <p:cNvGrpSpPr/>
          <p:nvPr/>
        </p:nvGrpSpPr>
        <p:grpSpPr bwMode="auto">
          <a:xfrm>
            <a:off x="7994968" y="2492648"/>
            <a:ext cx="387350" cy="1077367"/>
            <a:chOff x="0" y="88"/>
            <a:chExt cx="610" cy="1698"/>
          </a:xfrm>
        </p:grpSpPr>
        <p:sp>
          <p:nvSpPr>
            <p:cNvPr id="5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8" name="Group 7"/>
          <p:cNvGrpSpPr/>
          <p:nvPr/>
        </p:nvGrpSpPr>
        <p:grpSpPr bwMode="auto">
          <a:xfrm>
            <a:off x="4139248" y="4406538"/>
            <a:ext cx="387350" cy="1077367"/>
            <a:chOff x="0" y="88"/>
            <a:chExt cx="610" cy="1698"/>
          </a:xfrm>
        </p:grpSpPr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1</a:t>
              </a:r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15" name="Group 7"/>
          <p:cNvGrpSpPr/>
          <p:nvPr/>
        </p:nvGrpSpPr>
        <p:grpSpPr bwMode="auto">
          <a:xfrm>
            <a:off x="4866958" y="4412253"/>
            <a:ext cx="387350" cy="1077367"/>
            <a:chOff x="0" y="88"/>
            <a:chExt cx="610" cy="1698"/>
          </a:xfrm>
        </p:grpSpPr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2</a:t>
              </a:r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19" name="Group 7"/>
          <p:cNvGrpSpPr/>
          <p:nvPr/>
        </p:nvGrpSpPr>
        <p:grpSpPr bwMode="auto">
          <a:xfrm>
            <a:off x="5722303" y="4443351"/>
            <a:ext cx="384810" cy="1077367"/>
            <a:chOff x="37" y="121"/>
            <a:chExt cx="606" cy="1698"/>
          </a:xfrm>
        </p:grpSpPr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37" y="121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2" name="Group 7"/>
          <p:cNvGrpSpPr/>
          <p:nvPr/>
        </p:nvGrpSpPr>
        <p:grpSpPr bwMode="auto">
          <a:xfrm>
            <a:off x="6476048" y="4423048"/>
            <a:ext cx="384810" cy="1077367"/>
            <a:chOff x="33" y="88"/>
            <a:chExt cx="606" cy="1698"/>
          </a:xfrm>
        </p:grpSpPr>
        <p:sp>
          <p:nvSpPr>
            <p:cNvPr id="23" name="Text Box 8"/>
            <p:cNvSpPr txBox="1">
              <a:spLocks noChangeArrowheads="1"/>
            </p:cNvSpPr>
            <p:nvPr/>
          </p:nvSpPr>
          <p:spPr bwMode="auto">
            <a:xfrm>
              <a:off x="33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4</a:t>
              </a:r>
            </a:p>
          </p:txBody>
        </p:sp>
        <p:sp>
          <p:nvSpPr>
            <p:cNvPr id="24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5" name="Group 7"/>
          <p:cNvGrpSpPr/>
          <p:nvPr/>
        </p:nvGrpSpPr>
        <p:grpSpPr bwMode="auto">
          <a:xfrm>
            <a:off x="7340918" y="4433208"/>
            <a:ext cx="384810" cy="1077367"/>
            <a:chOff x="14" y="88"/>
            <a:chExt cx="606" cy="1698"/>
          </a:xfrm>
        </p:grpSpPr>
        <p:sp>
          <p:nvSpPr>
            <p:cNvPr id="27" name="Text Box 8"/>
            <p:cNvSpPr txBox="1">
              <a:spLocks noChangeArrowheads="1"/>
            </p:cNvSpPr>
            <p:nvPr/>
          </p:nvSpPr>
          <p:spPr bwMode="auto">
            <a:xfrm>
              <a:off x="14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7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5</a:t>
              </a:r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30" name="Group 7"/>
          <p:cNvGrpSpPr/>
          <p:nvPr/>
        </p:nvGrpSpPr>
        <p:grpSpPr bwMode="auto">
          <a:xfrm>
            <a:off x="8057833" y="4444003"/>
            <a:ext cx="387350" cy="1077367"/>
            <a:chOff x="0" y="88"/>
            <a:chExt cx="610" cy="1698"/>
          </a:xfrm>
        </p:grpSpPr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34" name="Group 7"/>
          <p:cNvGrpSpPr/>
          <p:nvPr/>
        </p:nvGrpSpPr>
        <p:grpSpPr bwMode="auto">
          <a:xfrm>
            <a:off x="8755698" y="4444003"/>
            <a:ext cx="387350" cy="1077367"/>
            <a:chOff x="0" y="88"/>
            <a:chExt cx="610" cy="1698"/>
          </a:xfrm>
        </p:grpSpPr>
        <p:sp>
          <p:nvSpPr>
            <p:cNvPr id="35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分数的基本性质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57600" y="76545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41977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什么是分数的基本性质?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958070" y="1782445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0482"/>
          <p:cNvSpPr txBox="1"/>
          <p:nvPr/>
        </p:nvSpPr>
        <p:spPr>
          <a:xfrm>
            <a:off x="3064510" y="3056890"/>
            <a:ext cx="7192010" cy="112458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分数的分子和分母同时乘或者除以相同的数(0除外)，分数的大小不变。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488055" y="1539240"/>
            <a:ext cx="77285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在括号里填上适当的数。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628192" y="10279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7" name="Group 93"/>
          <p:cNvGrpSpPr/>
          <p:nvPr/>
        </p:nvGrpSpPr>
        <p:grpSpPr bwMode="auto">
          <a:xfrm>
            <a:off x="4495201" y="2505720"/>
            <a:ext cx="504825" cy="1217614"/>
            <a:chOff x="3450" y="1246"/>
            <a:chExt cx="318" cy="767"/>
          </a:xfrm>
        </p:grpSpPr>
        <p:sp>
          <p:nvSpPr>
            <p:cNvPr id="28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0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" name="Text Box 95"/>
          <p:cNvSpPr txBox="1">
            <a:spLocks noChangeArrowheads="1"/>
          </p:cNvSpPr>
          <p:nvPr/>
        </p:nvSpPr>
        <p:spPr bwMode="auto">
          <a:xfrm>
            <a:off x="5018941" y="2681880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3" name="Group 93"/>
          <p:cNvGrpSpPr/>
          <p:nvPr/>
        </p:nvGrpSpPr>
        <p:grpSpPr bwMode="auto">
          <a:xfrm>
            <a:off x="5483606" y="2399022"/>
            <a:ext cx="1808937" cy="1384302"/>
            <a:chOff x="3445" y="1174"/>
            <a:chExt cx="242" cy="872"/>
          </a:xfrm>
        </p:grpSpPr>
        <p:sp>
          <p:nvSpPr>
            <p:cNvPr id="34" name="Text Box 94"/>
            <p:cNvSpPr txBox="1">
              <a:spLocks noChangeArrowheads="1"/>
            </p:cNvSpPr>
            <p:nvPr/>
          </p:nvSpPr>
          <p:spPr bwMode="auto">
            <a:xfrm>
              <a:off x="3445" y="1601"/>
              <a:ext cx="23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5×3</a:t>
              </a:r>
            </a:p>
          </p:txBody>
        </p:sp>
        <p:sp>
          <p:nvSpPr>
            <p:cNvPr id="8" name="Text Box 95"/>
            <p:cNvSpPr txBox="1">
              <a:spLocks noChangeArrowheads="1"/>
            </p:cNvSpPr>
            <p:nvPr/>
          </p:nvSpPr>
          <p:spPr bwMode="auto">
            <a:xfrm>
              <a:off x="3445" y="1174"/>
              <a:ext cx="24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＋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(    )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3463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Text Box 95"/>
          <p:cNvSpPr txBox="1">
            <a:spLocks noChangeArrowheads="1"/>
          </p:cNvSpPr>
          <p:nvPr/>
        </p:nvSpPr>
        <p:spPr bwMode="auto">
          <a:xfrm>
            <a:off x="7108319" y="2682327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9" name="Group 93"/>
          <p:cNvGrpSpPr/>
          <p:nvPr/>
        </p:nvGrpSpPr>
        <p:grpSpPr bwMode="auto">
          <a:xfrm>
            <a:off x="7466489" y="2369306"/>
            <a:ext cx="1178857" cy="1354139"/>
            <a:chOff x="3411" y="1155"/>
            <a:chExt cx="268" cy="853"/>
          </a:xfrm>
        </p:grpSpPr>
        <p:sp>
          <p:nvSpPr>
            <p:cNvPr id="40" name="Text Box 94"/>
            <p:cNvSpPr txBox="1">
              <a:spLocks noChangeArrowheads="1"/>
            </p:cNvSpPr>
            <p:nvPr/>
          </p:nvSpPr>
          <p:spPr bwMode="auto">
            <a:xfrm>
              <a:off x="3450" y="1563"/>
              <a:ext cx="161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1" name="Text Box 95"/>
            <p:cNvSpPr txBox="1">
              <a:spLocks noChangeArrowheads="1"/>
            </p:cNvSpPr>
            <p:nvPr/>
          </p:nvSpPr>
          <p:spPr bwMode="auto">
            <a:xfrm>
              <a:off x="3411" y="1155"/>
              <a:ext cx="26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(    )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2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3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514465" y="2430780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2060"/>
                </a:solidFill>
                <a:latin typeface="+mn-ea"/>
                <a:ea typeface="+mn-ea"/>
              </a:rPr>
              <a:t>6</a:t>
            </a:r>
          </a:p>
        </p:txBody>
      </p:sp>
      <p:sp>
        <p:nvSpPr>
          <p:cNvPr id="14" name="矩形 13"/>
          <p:cNvSpPr/>
          <p:nvPr/>
        </p:nvSpPr>
        <p:spPr>
          <a:xfrm>
            <a:off x="7780020" y="2430780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2060"/>
                </a:solidFill>
                <a:latin typeface="+mn-ea"/>
                <a:ea typeface="+mn-ea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60" grpId="0" bldLvl="0" animBg="1"/>
      <p:bldP spid="7" grpId="0" bldLvl="0" animBg="1"/>
      <p:bldP spid="38" grpId="0" bldLvl="0" animBg="1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16"/>
          <p:cNvSpPr/>
          <p:nvPr/>
        </p:nvSpPr>
        <p:spPr>
          <a:xfrm>
            <a:off x="3488055" y="1539240"/>
            <a:ext cx="77285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在括号里填上适当的数。</a:t>
            </a:r>
          </a:p>
        </p:txBody>
      </p:sp>
      <p:grpSp>
        <p:nvGrpSpPr>
          <p:cNvPr id="27" name="Group 93"/>
          <p:cNvGrpSpPr/>
          <p:nvPr/>
        </p:nvGrpSpPr>
        <p:grpSpPr bwMode="auto">
          <a:xfrm>
            <a:off x="3945655" y="2512704"/>
            <a:ext cx="2460949" cy="1219201"/>
            <a:chOff x="3106" y="1246"/>
            <a:chExt cx="1614" cy="768"/>
          </a:xfrm>
        </p:grpSpPr>
        <p:sp>
          <p:nvSpPr>
            <p:cNvPr id="28" name="Text Box 94"/>
            <p:cNvSpPr txBox="1">
              <a:spLocks noChangeArrowheads="1"/>
            </p:cNvSpPr>
            <p:nvPr/>
          </p:nvSpPr>
          <p:spPr bwMode="auto">
            <a:xfrm>
              <a:off x="3106" y="1568"/>
              <a:ext cx="1614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(    )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" name="Text Box 95"/>
            <p:cNvSpPr txBox="1">
              <a:spLocks noChangeArrowheads="1"/>
            </p:cNvSpPr>
            <p:nvPr/>
          </p:nvSpPr>
          <p:spPr bwMode="auto">
            <a:xfrm>
              <a:off x="3265" y="1246"/>
              <a:ext cx="359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0" name="Line 96"/>
            <p:cNvSpPr>
              <a:spLocks noChangeShapeType="1"/>
            </p:cNvSpPr>
            <p:nvPr/>
          </p:nvSpPr>
          <p:spPr bwMode="auto">
            <a:xfrm flipV="1">
              <a:off x="3145" y="1601"/>
              <a:ext cx="570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3" name="Text Box 95"/>
          <p:cNvSpPr txBox="1">
            <a:spLocks noChangeArrowheads="1"/>
          </p:cNvSpPr>
          <p:nvPr/>
        </p:nvSpPr>
        <p:spPr bwMode="auto">
          <a:xfrm>
            <a:off x="4916706" y="2681880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3" name="Group 93"/>
          <p:cNvGrpSpPr/>
          <p:nvPr/>
        </p:nvGrpSpPr>
        <p:grpSpPr bwMode="auto">
          <a:xfrm>
            <a:off x="5618155" y="2430772"/>
            <a:ext cx="2018235" cy="1352552"/>
            <a:chOff x="3463" y="1194"/>
            <a:chExt cx="270" cy="852"/>
          </a:xfrm>
        </p:grpSpPr>
        <p:sp>
          <p:nvSpPr>
            <p:cNvPr id="34" name="Text Box 94"/>
            <p:cNvSpPr txBox="1">
              <a:spLocks noChangeArrowheads="1"/>
            </p:cNvSpPr>
            <p:nvPr/>
          </p:nvSpPr>
          <p:spPr bwMode="auto">
            <a:xfrm>
              <a:off x="3491" y="1601"/>
              <a:ext cx="23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15</a:t>
              </a:r>
            </a:p>
          </p:txBody>
        </p:sp>
        <p:sp>
          <p:nvSpPr>
            <p:cNvPr id="14" name="Text Box 95"/>
            <p:cNvSpPr txBox="1">
              <a:spLocks noChangeArrowheads="1"/>
            </p:cNvSpPr>
            <p:nvPr/>
          </p:nvSpPr>
          <p:spPr bwMode="auto">
            <a:xfrm>
              <a:off x="3491" y="1194"/>
              <a:ext cx="24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＋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8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3463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Text Box 95"/>
          <p:cNvSpPr txBox="1">
            <a:spLocks noChangeArrowheads="1"/>
          </p:cNvSpPr>
          <p:nvPr/>
        </p:nvSpPr>
        <p:spPr bwMode="auto">
          <a:xfrm>
            <a:off x="7108319" y="2682327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9" name="Group 93"/>
          <p:cNvGrpSpPr/>
          <p:nvPr/>
        </p:nvGrpSpPr>
        <p:grpSpPr bwMode="auto">
          <a:xfrm>
            <a:off x="7829699" y="2382006"/>
            <a:ext cx="2133824" cy="1341439"/>
            <a:chOff x="3459" y="1163"/>
            <a:chExt cx="282" cy="845"/>
          </a:xfrm>
        </p:grpSpPr>
        <p:sp>
          <p:nvSpPr>
            <p:cNvPr id="40" name="Text Box 94"/>
            <p:cNvSpPr txBox="1">
              <a:spLocks noChangeArrowheads="1"/>
            </p:cNvSpPr>
            <p:nvPr/>
          </p:nvSpPr>
          <p:spPr bwMode="auto">
            <a:xfrm>
              <a:off x="3483" y="1563"/>
              <a:ext cx="25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1" name="Text Box 95"/>
            <p:cNvSpPr txBox="1">
              <a:spLocks noChangeArrowheads="1"/>
            </p:cNvSpPr>
            <p:nvPr/>
          </p:nvSpPr>
          <p:spPr bwMode="auto">
            <a:xfrm>
              <a:off x="3467" y="1163"/>
              <a:ext cx="26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(    )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2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3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216399" y="3082290"/>
            <a:ext cx="1902389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2060"/>
                </a:solidFill>
                <a:latin typeface="+mn-ea"/>
                <a:ea typeface="+mn-ea"/>
              </a:rPr>
              <a:t>3</a:t>
            </a:r>
          </a:p>
        </p:txBody>
      </p:sp>
      <p:sp>
        <p:nvSpPr>
          <p:cNvPr id="16" name="矩形 15"/>
          <p:cNvSpPr/>
          <p:nvPr/>
        </p:nvSpPr>
        <p:spPr>
          <a:xfrm>
            <a:off x="8063355" y="2392144"/>
            <a:ext cx="1163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2060"/>
                </a:solidFill>
                <a:latin typeface="+mn-ea"/>
                <a:ea typeface="+mn-ea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13" grpId="0" bldLvl="0" animBg="1"/>
      <p:bldP spid="38" grpId="0" bldLvl="0" animBg="1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约分和通分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403725" y="290830"/>
            <a:ext cx="5328285" cy="1111250"/>
            <a:chOff x="9075033" y="1460852"/>
            <a:chExt cx="2594581" cy="1069012"/>
          </a:xfrm>
        </p:grpSpPr>
        <p:sp>
          <p:nvSpPr>
            <p:cNvPr id="39" name="云形标注 38"/>
            <p:cNvSpPr/>
            <p:nvPr/>
          </p:nvSpPr>
          <p:spPr>
            <a:xfrm>
              <a:off x="9075033" y="1460852"/>
              <a:ext cx="2594581" cy="1069012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9413000" y="1726603"/>
              <a:ext cx="1792490" cy="56138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什么是最简分数?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732010" y="870585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630295" y="1584960"/>
            <a:ext cx="6101715" cy="127254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分子和分母只有公因数1，像这样的分数叫做最简分数。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325485" y="3166745"/>
            <a:ext cx="3505200" cy="1207135"/>
            <a:chOff x="8705819" y="1460852"/>
            <a:chExt cx="3155360" cy="868284"/>
          </a:xfrm>
        </p:grpSpPr>
        <p:sp>
          <p:nvSpPr>
            <p:cNvPr id="20" name="云形标注 19"/>
            <p:cNvSpPr/>
            <p:nvPr/>
          </p:nvSpPr>
          <p:spPr>
            <a:xfrm>
              <a:off x="8705819" y="1460852"/>
              <a:ext cx="3155360" cy="868284"/>
            </a:xfrm>
            <a:prstGeom prst="cloudCallout">
              <a:avLst>
                <a:gd name="adj1" fmla="val 8765"/>
                <a:gd name="adj2" fmla="val -71041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9070331" y="1649048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什么是约分?</a:t>
              </a:r>
            </a:p>
          </p:txBody>
        </p:sp>
      </p:grpSp>
      <p:sp>
        <p:nvSpPr>
          <p:cNvPr id="2" name="文本框 20482"/>
          <p:cNvSpPr txBox="1"/>
          <p:nvPr/>
        </p:nvSpPr>
        <p:spPr>
          <a:xfrm>
            <a:off x="511810" y="3895090"/>
            <a:ext cx="7600950" cy="68199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把分数化成最简分数的过程叫做约分。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407400" y="4982210"/>
            <a:ext cx="3505200" cy="1207135"/>
            <a:chOff x="8705819" y="1460852"/>
            <a:chExt cx="3155360" cy="868284"/>
          </a:xfrm>
        </p:grpSpPr>
        <p:sp>
          <p:nvSpPr>
            <p:cNvPr id="5" name="云形标注 4"/>
            <p:cNvSpPr/>
            <p:nvPr/>
          </p:nvSpPr>
          <p:spPr>
            <a:xfrm>
              <a:off x="8705819" y="1460852"/>
              <a:ext cx="3155360" cy="868284"/>
            </a:xfrm>
            <a:prstGeom prst="cloudCallout">
              <a:avLst>
                <a:gd name="adj1" fmla="val 8765"/>
                <a:gd name="adj2" fmla="val -71041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070331" y="1649048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什么是通分?</a:t>
              </a:r>
            </a:p>
          </p:txBody>
        </p:sp>
      </p:grpSp>
      <p:sp>
        <p:nvSpPr>
          <p:cNvPr id="8" name="文本框 20482"/>
          <p:cNvSpPr txBox="1"/>
          <p:nvPr/>
        </p:nvSpPr>
        <p:spPr>
          <a:xfrm>
            <a:off x="511810" y="4982210"/>
            <a:ext cx="7600950" cy="127254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把异分母分数分别化成和原来分数相等的同分母分数，叫做通分。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2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举例说明什么是公因数和最大公因数? 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291205" y="3166745"/>
            <a:ext cx="7191375" cy="186309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1,3是3和9公有的因数，叫做它们的公因数。其中，3是最大的公因数，叫做它们的最大公因数。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分数的产生和意义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177540" y="1323975"/>
            <a:ext cx="7727950" cy="1217930"/>
            <a:chOff x="5004" y="2085"/>
            <a:chExt cx="12170" cy="1918"/>
          </a:xfrm>
        </p:grpSpPr>
        <p:sp>
          <p:nvSpPr>
            <p:cNvPr id="2" name="Rectangle 16"/>
            <p:cNvSpPr/>
            <p:nvPr/>
          </p:nvSpPr>
          <p:spPr>
            <a:xfrm>
              <a:off x="5004" y="2208"/>
              <a:ext cx="12171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atinLnBrk="0">
                <a:lnSpc>
                  <a:spcPct val="150000"/>
                </a:lnSpc>
              </a:pPr>
              <a:r>
                <a:rPr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      化成最简分数。 </a:t>
              </a:r>
            </a:p>
          </p:txBody>
        </p:sp>
        <p:grpSp>
          <p:nvGrpSpPr>
            <p:cNvPr id="27" name="Group 93"/>
            <p:cNvGrpSpPr/>
            <p:nvPr/>
          </p:nvGrpSpPr>
          <p:grpSpPr bwMode="auto">
            <a:xfrm>
              <a:off x="5899" y="2085"/>
              <a:ext cx="1293" cy="1918"/>
              <a:chOff x="3450" y="1246"/>
              <a:chExt cx="517" cy="767"/>
            </a:xfrm>
          </p:grpSpPr>
          <p:sp>
            <p:nvSpPr>
              <p:cNvPr id="28" name="Text Box 94"/>
              <p:cNvSpPr txBox="1">
                <a:spLocks noChangeArrowheads="1"/>
              </p:cNvSpPr>
              <p:nvPr/>
            </p:nvSpPr>
            <p:spPr bwMode="auto">
              <a:xfrm>
                <a:off x="3450" y="1568"/>
                <a:ext cx="517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45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" name="Text Box 95"/>
              <p:cNvSpPr txBox="1">
                <a:spLocks noChangeArrowheads="1"/>
              </p:cNvSpPr>
              <p:nvPr/>
            </p:nvSpPr>
            <p:spPr bwMode="auto">
              <a:xfrm>
                <a:off x="3450" y="1246"/>
                <a:ext cx="462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15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0" name="Line 96"/>
              <p:cNvSpPr>
                <a:spLocks noChangeShapeType="1"/>
              </p:cNvSpPr>
              <p:nvPr/>
            </p:nvSpPr>
            <p:spPr bwMode="auto">
              <a:xfrm flipV="1">
                <a:off x="3459" y="1613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19" name="Text Box 95"/>
          <p:cNvSpPr txBox="1">
            <a:spLocks noChangeArrowheads="1"/>
          </p:cNvSpPr>
          <p:nvPr/>
        </p:nvSpPr>
        <p:spPr bwMode="auto">
          <a:xfrm>
            <a:off x="5288816" y="2560595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3" name="Group 93"/>
          <p:cNvGrpSpPr/>
          <p:nvPr/>
        </p:nvGrpSpPr>
        <p:grpSpPr bwMode="auto">
          <a:xfrm>
            <a:off x="5810866" y="2309487"/>
            <a:ext cx="1943486" cy="1295402"/>
            <a:chOff x="3439" y="1194"/>
            <a:chExt cx="260" cy="816"/>
          </a:xfrm>
        </p:grpSpPr>
        <p:sp>
          <p:nvSpPr>
            <p:cNvPr id="34" name="Text Box 94"/>
            <p:cNvSpPr txBox="1">
              <a:spLocks noChangeArrowheads="1"/>
            </p:cNvSpPr>
            <p:nvPr/>
          </p:nvSpPr>
          <p:spPr bwMode="auto">
            <a:xfrm>
              <a:off x="3439" y="1565"/>
              <a:ext cx="260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45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÷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15</a:t>
              </a:r>
            </a:p>
          </p:txBody>
        </p:sp>
        <p:sp>
          <p:nvSpPr>
            <p:cNvPr id="20" name="Text Box 95"/>
            <p:cNvSpPr txBox="1">
              <a:spLocks noChangeArrowheads="1"/>
            </p:cNvSpPr>
            <p:nvPr/>
          </p:nvSpPr>
          <p:spPr bwMode="auto">
            <a:xfrm>
              <a:off x="3453" y="1194"/>
              <a:ext cx="24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15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÷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3463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1" name="Group 93"/>
          <p:cNvGrpSpPr/>
          <p:nvPr/>
        </p:nvGrpSpPr>
        <p:grpSpPr bwMode="auto">
          <a:xfrm>
            <a:off x="4688241" y="2310140"/>
            <a:ext cx="820738" cy="1217614"/>
            <a:chOff x="3450" y="1246"/>
            <a:chExt cx="517" cy="767"/>
          </a:xfrm>
        </p:grpSpPr>
        <p:sp>
          <p:nvSpPr>
            <p:cNvPr id="22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517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3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46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4" name="Line 96"/>
            <p:cNvSpPr>
              <a:spLocks noChangeShapeType="1"/>
            </p:cNvSpPr>
            <p:nvPr/>
          </p:nvSpPr>
          <p:spPr bwMode="auto">
            <a:xfrm flipV="1">
              <a:off x="3459" y="1613"/>
              <a:ext cx="327" cy="9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Text Box 95"/>
          <p:cNvSpPr txBox="1">
            <a:spLocks noChangeArrowheads="1"/>
          </p:cNvSpPr>
          <p:nvPr/>
        </p:nvSpPr>
        <p:spPr bwMode="auto">
          <a:xfrm>
            <a:off x="7440424" y="2590252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1" name="Group 93"/>
          <p:cNvGrpSpPr/>
          <p:nvPr/>
        </p:nvGrpSpPr>
        <p:grpSpPr bwMode="auto">
          <a:xfrm>
            <a:off x="8031199" y="2358400"/>
            <a:ext cx="863601" cy="1217614"/>
            <a:chOff x="3459" y="1246"/>
            <a:chExt cx="544" cy="767"/>
          </a:xfrm>
        </p:grpSpPr>
        <p:sp>
          <p:nvSpPr>
            <p:cNvPr id="35" name="Text Box 94"/>
            <p:cNvSpPr txBox="1">
              <a:spLocks noChangeArrowheads="1"/>
            </p:cNvSpPr>
            <p:nvPr/>
          </p:nvSpPr>
          <p:spPr bwMode="auto">
            <a:xfrm>
              <a:off x="3486" y="1568"/>
              <a:ext cx="517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9" name="Text Box 95"/>
            <p:cNvSpPr txBox="1">
              <a:spLocks noChangeArrowheads="1"/>
            </p:cNvSpPr>
            <p:nvPr/>
          </p:nvSpPr>
          <p:spPr bwMode="auto">
            <a:xfrm>
              <a:off x="3486" y="1246"/>
              <a:ext cx="46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Line 96"/>
            <p:cNvSpPr>
              <a:spLocks noChangeShapeType="1"/>
            </p:cNvSpPr>
            <p:nvPr/>
          </p:nvSpPr>
          <p:spPr bwMode="auto">
            <a:xfrm flipV="1">
              <a:off x="3459" y="1613"/>
              <a:ext cx="327" cy="9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93325" y="421132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6100445" y="3815080"/>
            <a:ext cx="4879975" cy="1207135"/>
            <a:chOff x="8705819" y="1460852"/>
            <a:chExt cx="3155360" cy="868284"/>
          </a:xfrm>
        </p:grpSpPr>
        <p:sp>
          <p:nvSpPr>
            <p:cNvPr id="43" name="云形标注 42"/>
            <p:cNvSpPr/>
            <p:nvPr/>
          </p:nvSpPr>
          <p:spPr>
            <a:xfrm>
              <a:off x="8705819" y="1460852"/>
              <a:ext cx="3155360" cy="868284"/>
            </a:xfrm>
            <a:prstGeom prst="cloudCallout">
              <a:avLst>
                <a:gd name="adj1" fmla="val 30663"/>
                <a:gd name="adj2" fmla="val 5436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6"/>
            <p:cNvSpPr txBox="1"/>
            <p:nvPr/>
          </p:nvSpPr>
          <p:spPr>
            <a:xfrm>
              <a:off x="9070331" y="1649048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这个过程叫什么?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410460" y="4873625"/>
            <a:ext cx="3689491" cy="1207135"/>
            <a:chOff x="8705819" y="1460852"/>
            <a:chExt cx="3321258" cy="868284"/>
          </a:xfrm>
        </p:grpSpPr>
        <p:sp>
          <p:nvSpPr>
            <p:cNvPr id="47" name="云形标注 46"/>
            <p:cNvSpPr/>
            <p:nvPr/>
          </p:nvSpPr>
          <p:spPr>
            <a:xfrm>
              <a:off x="8705819" y="1460852"/>
              <a:ext cx="3155360" cy="868284"/>
            </a:xfrm>
            <a:prstGeom prst="cloudCallout">
              <a:avLst>
                <a:gd name="adj1" fmla="val -50108"/>
                <a:gd name="adj2" fmla="val 298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428167" y="1685131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约分。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0" grpId="0" bldLvl="0" animBg="1"/>
      <p:bldP spid="19" grpId="0" bldLvl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177540" y="1285865"/>
            <a:ext cx="7728585" cy="1256040"/>
            <a:chOff x="5004" y="2025"/>
            <a:chExt cx="12171" cy="1978"/>
          </a:xfrm>
        </p:grpSpPr>
        <p:sp>
          <p:nvSpPr>
            <p:cNvPr id="2" name="Rectangle 16"/>
            <p:cNvSpPr/>
            <p:nvPr/>
          </p:nvSpPr>
          <p:spPr>
            <a:xfrm>
              <a:off x="5004" y="2208"/>
              <a:ext cx="12171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atinLnBrk="0">
                <a:lnSpc>
                  <a:spcPct val="150000"/>
                </a:lnSpc>
              </a:pPr>
              <a:r>
                <a:rPr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      </a:t>
              </a:r>
              <a:r>
                <a:rPr 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和      </a:t>
              </a:r>
              <a:r>
                <a:rPr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通分。 </a:t>
              </a:r>
            </a:p>
          </p:txBody>
        </p:sp>
        <p:grpSp>
          <p:nvGrpSpPr>
            <p:cNvPr id="27" name="Group 93"/>
            <p:cNvGrpSpPr/>
            <p:nvPr/>
          </p:nvGrpSpPr>
          <p:grpSpPr bwMode="auto">
            <a:xfrm>
              <a:off x="5899" y="2025"/>
              <a:ext cx="3076" cy="1978"/>
              <a:chOff x="3450" y="1222"/>
              <a:chExt cx="1230" cy="791"/>
            </a:xfrm>
          </p:grpSpPr>
          <p:sp>
            <p:nvSpPr>
              <p:cNvPr id="28" name="Text Box 94"/>
              <p:cNvSpPr txBox="1">
                <a:spLocks noChangeArrowheads="1"/>
              </p:cNvSpPr>
              <p:nvPr/>
            </p:nvSpPr>
            <p:spPr bwMode="auto">
              <a:xfrm>
                <a:off x="3450" y="1568"/>
                <a:ext cx="517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12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" name="Text Box 95"/>
              <p:cNvSpPr txBox="1">
                <a:spLocks noChangeArrowheads="1"/>
              </p:cNvSpPr>
              <p:nvPr/>
            </p:nvSpPr>
            <p:spPr bwMode="auto">
              <a:xfrm>
                <a:off x="3450" y="1246"/>
                <a:ext cx="462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5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0" name="Line 96"/>
              <p:cNvSpPr>
                <a:spLocks noChangeShapeType="1"/>
              </p:cNvSpPr>
              <p:nvPr/>
            </p:nvSpPr>
            <p:spPr bwMode="auto">
              <a:xfrm flipV="1">
                <a:off x="3459" y="1613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4" name="Text Box 94"/>
              <p:cNvSpPr txBox="1">
                <a:spLocks noChangeArrowheads="1"/>
              </p:cNvSpPr>
              <p:nvPr/>
            </p:nvSpPr>
            <p:spPr bwMode="auto">
              <a:xfrm>
                <a:off x="4163" y="1554"/>
                <a:ext cx="517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8</a:t>
                </a:r>
              </a:p>
            </p:txBody>
          </p:sp>
          <p:sp>
            <p:nvSpPr>
              <p:cNvPr id="5" name="Text Box 95"/>
              <p:cNvSpPr txBox="1">
                <a:spLocks noChangeArrowheads="1"/>
              </p:cNvSpPr>
              <p:nvPr/>
            </p:nvSpPr>
            <p:spPr bwMode="auto">
              <a:xfrm>
                <a:off x="4183" y="1222"/>
                <a:ext cx="462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3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7" name="Line 96"/>
              <p:cNvSpPr>
                <a:spLocks noChangeShapeType="1"/>
              </p:cNvSpPr>
              <p:nvPr/>
            </p:nvSpPr>
            <p:spPr bwMode="auto">
              <a:xfrm flipV="1">
                <a:off x="4196" y="1599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19" name="Text Box 95"/>
          <p:cNvSpPr txBox="1">
            <a:spLocks noChangeArrowheads="1"/>
          </p:cNvSpPr>
          <p:nvPr/>
        </p:nvSpPr>
        <p:spPr bwMode="auto">
          <a:xfrm>
            <a:off x="5317391" y="3032400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3" name="Group 93"/>
          <p:cNvGrpSpPr/>
          <p:nvPr/>
        </p:nvGrpSpPr>
        <p:grpSpPr bwMode="auto">
          <a:xfrm>
            <a:off x="5839441" y="2781292"/>
            <a:ext cx="1943486" cy="1295402"/>
            <a:chOff x="3439" y="1194"/>
            <a:chExt cx="260" cy="816"/>
          </a:xfrm>
        </p:grpSpPr>
        <p:sp>
          <p:nvSpPr>
            <p:cNvPr id="34" name="Text Box 94"/>
            <p:cNvSpPr txBox="1">
              <a:spLocks noChangeArrowheads="1"/>
            </p:cNvSpPr>
            <p:nvPr/>
          </p:nvSpPr>
          <p:spPr bwMode="auto">
            <a:xfrm>
              <a:off x="3439" y="1565"/>
              <a:ext cx="260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12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  <p:sp>
          <p:nvSpPr>
            <p:cNvPr id="20" name="Text Box 95"/>
            <p:cNvSpPr txBox="1">
              <a:spLocks noChangeArrowheads="1"/>
            </p:cNvSpPr>
            <p:nvPr/>
          </p:nvSpPr>
          <p:spPr bwMode="auto">
            <a:xfrm>
              <a:off x="3453" y="1194"/>
              <a:ext cx="24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5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×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3463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1" name="Group 93"/>
          <p:cNvGrpSpPr/>
          <p:nvPr/>
        </p:nvGrpSpPr>
        <p:grpSpPr bwMode="auto">
          <a:xfrm>
            <a:off x="4716816" y="2781945"/>
            <a:ext cx="820738" cy="1217614"/>
            <a:chOff x="3450" y="1246"/>
            <a:chExt cx="517" cy="767"/>
          </a:xfrm>
        </p:grpSpPr>
        <p:sp>
          <p:nvSpPr>
            <p:cNvPr id="22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517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</a:t>
              </a:r>
            </a:p>
          </p:txBody>
        </p:sp>
        <p:sp>
          <p:nvSpPr>
            <p:cNvPr id="23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46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4" name="Line 96"/>
            <p:cNvSpPr>
              <a:spLocks noChangeShapeType="1"/>
            </p:cNvSpPr>
            <p:nvPr/>
          </p:nvSpPr>
          <p:spPr bwMode="auto">
            <a:xfrm flipV="1">
              <a:off x="3459" y="1613"/>
              <a:ext cx="327" cy="9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Text Box 95"/>
          <p:cNvSpPr txBox="1">
            <a:spLocks noChangeArrowheads="1"/>
          </p:cNvSpPr>
          <p:nvPr/>
        </p:nvSpPr>
        <p:spPr bwMode="auto">
          <a:xfrm>
            <a:off x="7468999" y="3062057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1" name="Group 93"/>
          <p:cNvGrpSpPr/>
          <p:nvPr/>
        </p:nvGrpSpPr>
        <p:grpSpPr bwMode="auto">
          <a:xfrm>
            <a:off x="8002624" y="2830205"/>
            <a:ext cx="820738" cy="1217614"/>
            <a:chOff x="3423" y="1246"/>
            <a:chExt cx="517" cy="767"/>
          </a:xfrm>
        </p:grpSpPr>
        <p:sp>
          <p:nvSpPr>
            <p:cNvPr id="35" name="Text Box 94"/>
            <p:cNvSpPr txBox="1">
              <a:spLocks noChangeArrowheads="1"/>
            </p:cNvSpPr>
            <p:nvPr/>
          </p:nvSpPr>
          <p:spPr bwMode="auto">
            <a:xfrm>
              <a:off x="3423" y="1568"/>
              <a:ext cx="517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9" name="Text Box 95"/>
            <p:cNvSpPr txBox="1">
              <a:spLocks noChangeArrowheads="1"/>
            </p:cNvSpPr>
            <p:nvPr/>
          </p:nvSpPr>
          <p:spPr bwMode="auto">
            <a:xfrm>
              <a:off x="3423" y="1246"/>
              <a:ext cx="46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Line 96"/>
            <p:cNvSpPr>
              <a:spLocks noChangeShapeType="1"/>
            </p:cNvSpPr>
            <p:nvPr/>
          </p:nvSpPr>
          <p:spPr bwMode="auto">
            <a:xfrm flipV="1">
              <a:off x="3459" y="1613"/>
              <a:ext cx="327" cy="9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Text Box 95"/>
          <p:cNvSpPr txBox="1">
            <a:spLocks noChangeArrowheads="1"/>
          </p:cNvSpPr>
          <p:nvPr/>
        </p:nvSpPr>
        <p:spPr bwMode="auto">
          <a:xfrm>
            <a:off x="5346601" y="4760870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7" name="Group 93"/>
          <p:cNvGrpSpPr/>
          <p:nvPr/>
        </p:nvGrpSpPr>
        <p:grpSpPr bwMode="auto">
          <a:xfrm>
            <a:off x="5973300" y="4509762"/>
            <a:ext cx="1943486" cy="1295402"/>
            <a:chOff x="3453" y="1194"/>
            <a:chExt cx="260" cy="816"/>
          </a:xfrm>
        </p:grpSpPr>
        <p:sp>
          <p:nvSpPr>
            <p:cNvPr id="25" name="Text Box 94"/>
            <p:cNvSpPr txBox="1">
              <a:spLocks noChangeArrowheads="1"/>
            </p:cNvSpPr>
            <p:nvPr/>
          </p:nvSpPr>
          <p:spPr bwMode="auto">
            <a:xfrm>
              <a:off x="3453" y="1565"/>
              <a:ext cx="260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8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</a:p>
          </p:txBody>
        </p:sp>
        <p:sp>
          <p:nvSpPr>
            <p:cNvPr id="36" name="Text Box 95"/>
            <p:cNvSpPr txBox="1">
              <a:spLocks noChangeArrowheads="1"/>
            </p:cNvSpPr>
            <p:nvPr/>
          </p:nvSpPr>
          <p:spPr bwMode="auto">
            <a:xfrm>
              <a:off x="3453" y="1194"/>
              <a:ext cx="24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3</a:t>
              </a:r>
              <a:r>
                <a:rPr lang="zh-CN" altLang="en-US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×</a:t>
              </a: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9" name="Line 96"/>
            <p:cNvSpPr>
              <a:spLocks noChangeShapeType="1"/>
            </p:cNvSpPr>
            <p:nvPr/>
          </p:nvSpPr>
          <p:spPr bwMode="auto">
            <a:xfrm>
              <a:off x="3463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50" name="Group 93"/>
          <p:cNvGrpSpPr/>
          <p:nvPr/>
        </p:nvGrpSpPr>
        <p:grpSpPr bwMode="auto">
          <a:xfrm>
            <a:off x="4660301" y="4510415"/>
            <a:ext cx="820738" cy="1217614"/>
            <a:chOff x="3396" y="1246"/>
            <a:chExt cx="517" cy="767"/>
          </a:xfrm>
        </p:grpSpPr>
        <p:sp>
          <p:nvSpPr>
            <p:cNvPr id="51" name="Text Box 94"/>
            <p:cNvSpPr txBox="1">
              <a:spLocks noChangeArrowheads="1"/>
            </p:cNvSpPr>
            <p:nvPr/>
          </p:nvSpPr>
          <p:spPr bwMode="auto">
            <a:xfrm>
              <a:off x="3396" y="1568"/>
              <a:ext cx="517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8</a:t>
              </a:r>
            </a:p>
          </p:txBody>
        </p:sp>
        <p:sp>
          <p:nvSpPr>
            <p:cNvPr id="52" name="Text Box 95"/>
            <p:cNvSpPr txBox="1">
              <a:spLocks noChangeArrowheads="1"/>
            </p:cNvSpPr>
            <p:nvPr/>
          </p:nvSpPr>
          <p:spPr bwMode="auto">
            <a:xfrm>
              <a:off x="3396" y="1246"/>
              <a:ext cx="46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3" name="Line 96"/>
            <p:cNvSpPr>
              <a:spLocks noChangeShapeType="1"/>
            </p:cNvSpPr>
            <p:nvPr/>
          </p:nvSpPr>
          <p:spPr bwMode="auto">
            <a:xfrm flipV="1">
              <a:off x="3459" y="1613"/>
              <a:ext cx="327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4" name="Text Box 95"/>
          <p:cNvSpPr txBox="1">
            <a:spLocks noChangeArrowheads="1"/>
          </p:cNvSpPr>
          <p:nvPr/>
        </p:nvSpPr>
        <p:spPr bwMode="auto">
          <a:xfrm>
            <a:off x="7498209" y="4790527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5" name="Group 93"/>
          <p:cNvGrpSpPr/>
          <p:nvPr/>
        </p:nvGrpSpPr>
        <p:grpSpPr bwMode="auto">
          <a:xfrm>
            <a:off x="8031834" y="4558675"/>
            <a:ext cx="862013" cy="1217614"/>
            <a:chOff x="3423" y="1246"/>
            <a:chExt cx="543" cy="767"/>
          </a:xfrm>
        </p:grpSpPr>
        <p:sp>
          <p:nvSpPr>
            <p:cNvPr id="56" name="Text Box 94"/>
            <p:cNvSpPr txBox="1">
              <a:spLocks noChangeArrowheads="1"/>
            </p:cNvSpPr>
            <p:nvPr/>
          </p:nvSpPr>
          <p:spPr bwMode="auto">
            <a:xfrm>
              <a:off x="3423" y="1568"/>
              <a:ext cx="517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7" name="Text Box 95"/>
            <p:cNvSpPr txBox="1">
              <a:spLocks noChangeArrowheads="1"/>
            </p:cNvSpPr>
            <p:nvPr/>
          </p:nvSpPr>
          <p:spPr bwMode="auto">
            <a:xfrm>
              <a:off x="3504" y="1246"/>
              <a:ext cx="46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8" name="Line 96"/>
            <p:cNvSpPr>
              <a:spLocks noChangeShapeType="1"/>
            </p:cNvSpPr>
            <p:nvPr/>
          </p:nvSpPr>
          <p:spPr bwMode="auto">
            <a:xfrm flipV="1">
              <a:off x="3459" y="1613"/>
              <a:ext cx="327" cy="9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0" grpId="0" bldLvl="0" animBg="1"/>
      <p:bldP spid="19" grpId="0" bldLvl="0" animBg="1"/>
      <p:bldP spid="38" grpId="0" bldLvl="0" animBg="1"/>
      <p:bldP spid="16" grpId="0" bldLvl="0" animBg="1"/>
      <p:bldP spid="5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60090" y="946785"/>
            <a:ext cx="91668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将下列分数化成最简分数。</a:t>
            </a:r>
          </a:p>
          <a:p>
            <a:pPr latinLnBrk="0">
              <a:lnSpc>
                <a:spcPct val="2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837305" y="2002790"/>
            <a:ext cx="7728585" cy="4155571"/>
            <a:chOff x="5004" y="2085"/>
            <a:chExt cx="12171" cy="6544"/>
          </a:xfrm>
        </p:grpSpPr>
        <p:sp>
          <p:nvSpPr>
            <p:cNvPr id="4" name="Rectangle 16"/>
            <p:cNvSpPr/>
            <p:nvPr/>
          </p:nvSpPr>
          <p:spPr>
            <a:xfrm>
              <a:off x="5004" y="2208"/>
              <a:ext cx="12171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atinLnBrk="0">
                <a:lnSpc>
                  <a:spcPct val="150000"/>
                </a:lnSpc>
              </a:pPr>
              <a:r>
                <a:rPr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</a:t>
              </a:r>
            </a:p>
          </p:txBody>
        </p:sp>
        <p:grpSp>
          <p:nvGrpSpPr>
            <p:cNvPr id="27" name="Group 93"/>
            <p:cNvGrpSpPr/>
            <p:nvPr/>
          </p:nvGrpSpPr>
          <p:grpSpPr bwMode="auto">
            <a:xfrm>
              <a:off x="5554" y="2085"/>
              <a:ext cx="2068" cy="6544"/>
              <a:chOff x="3312" y="1246"/>
              <a:chExt cx="827" cy="2617"/>
            </a:xfrm>
          </p:grpSpPr>
          <p:sp>
            <p:nvSpPr>
              <p:cNvPr id="28" name="Text Box 94"/>
              <p:cNvSpPr txBox="1">
                <a:spLocks noChangeArrowheads="1"/>
              </p:cNvSpPr>
              <p:nvPr/>
            </p:nvSpPr>
            <p:spPr bwMode="auto">
              <a:xfrm>
                <a:off x="3312" y="1568"/>
                <a:ext cx="592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100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" name="Text Box 95"/>
              <p:cNvSpPr txBox="1">
                <a:spLocks noChangeArrowheads="1"/>
              </p:cNvSpPr>
              <p:nvPr/>
            </p:nvSpPr>
            <p:spPr bwMode="auto">
              <a:xfrm>
                <a:off x="3375" y="1246"/>
                <a:ext cx="764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50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0" name="Line 96"/>
              <p:cNvSpPr>
                <a:spLocks noChangeShapeType="1"/>
              </p:cNvSpPr>
              <p:nvPr/>
            </p:nvSpPr>
            <p:spPr bwMode="auto">
              <a:xfrm flipV="1">
                <a:off x="3459" y="1613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4" name="Text Box 94"/>
              <p:cNvSpPr txBox="1">
                <a:spLocks noChangeArrowheads="1"/>
              </p:cNvSpPr>
              <p:nvPr/>
            </p:nvSpPr>
            <p:spPr bwMode="auto">
              <a:xfrm>
                <a:off x="3355" y="2510"/>
                <a:ext cx="517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36</a:t>
                </a:r>
              </a:p>
            </p:txBody>
          </p:sp>
          <p:sp>
            <p:nvSpPr>
              <p:cNvPr id="15" name="Text Box 95"/>
              <p:cNvSpPr txBox="1">
                <a:spLocks noChangeArrowheads="1"/>
              </p:cNvSpPr>
              <p:nvPr/>
            </p:nvSpPr>
            <p:spPr bwMode="auto">
              <a:xfrm>
                <a:off x="3375" y="2178"/>
                <a:ext cx="506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27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6" name="Line 96"/>
              <p:cNvSpPr>
                <a:spLocks noChangeShapeType="1"/>
              </p:cNvSpPr>
              <p:nvPr/>
            </p:nvSpPr>
            <p:spPr bwMode="auto">
              <a:xfrm flipV="1">
                <a:off x="3468" y="2555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7" name="Text Box 94"/>
              <p:cNvSpPr txBox="1">
                <a:spLocks noChangeArrowheads="1"/>
              </p:cNvSpPr>
              <p:nvPr/>
            </p:nvSpPr>
            <p:spPr bwMode="auto">
              <a:xfrm>
                <a:off x="3445" y="3418"/>
                <a:ext cx="517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64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19" name="Text Box 95"/>
              <p:cNvSpPr txBox="1">
                <a:spLocks noChangeArrowheads="1"/>
              </p:cNvSpPr>
              <p:nvPr/>
            </p:nvSpPr>
            <p:spPr bwMode="auto">
              <a:xfrm>
                <a:off x="3355" y="3110"/>
                <a:ext cx="499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48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0" name="Line 96"/>
              <p:cNvSpPr>
                <a:spLocks noChangeShapeType="1"/>
              </p:cNvSpPr>
              <p:nvPr/>
            </p:nvSpPr>
            <p:spPr bwMode="auto">
              <a:xfrm flipV="1">
                <a:off x="3463" y="3472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35" name="Text Box 94"/>
          <p:cNvSpPr txBox="1">
            <a:spLocks noChangeArrowheads="1"/>
          </p:cNvSpPr>
          <p:nvPr/>
        </p:nvSpPr>
        <p:spPr bwMode="auto">
          <a:xfrm>
            <a:off x="6255421" y="2513976"/>
            <a:ext cx="820738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en-US" altLang="zh-CN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Text Box 95"/>
          <p:cNvSpPr txBox="1">
            <a:spLocks noChangeArrowheads="1"/>
          </p:cNvSpPr>
          <p:nvPr/>
        </p:nvSpPr>
        <p:spPr bwMode="auto">
          <a:xfrm>
            <a:off x="6255421" y="2002800"/>
            <a:ext cx="733425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en-US" altLang="zh-CN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Line 96"/>
          <p:cNvSpPr>
            <a:spLocks noChangeShapeType="1"/>
          </p:cNvSpPr>
          <p:nvPr/>
        </p:nvSpPr>
        <p:spPr bwMode="auto">
          <a:xfrm flipV="1">
            <a:off x="6212559" y="2585413"/>
            <a:ext cx="519113" cy="1428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40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 Box 94"/>
          <p:cNvSpPr txBox="1">
            <a:spLocks noChangeArrowheads="1"/>
          </p:cNvSpPr>
          <p:nvPr/>
        </p:nvSpPr>
        <p:spPr bwMode="auto">
          <a:xfrm>
            <a:off x="6255421" y="4010671"/>
            <a:ext cx="820738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en-US" altLang="zh-CN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 Box 95"/>
          <p:cNvSpPr txBox="1">
            <a:spLocks noChangeArrowheads="1"/>
          </p:cNvSpPr>
          <p:nvPr/>
        </p:nvSpPr>
        <p:spPr bwMode="auto">
          <a:xfrm>
            <a:off x="6255421" y="3499495"/>
            <a:ext cx="7334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en-US" altLang="zh-CN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Line 96"/>
          <p:cNvSpPr>
            <a:spLocks noChangeShapeType="1"/>
          </p:cNvSpPr>
          <p:nvPr/>
        </p:nvSpPr>
        <p:spPr bwMode="auto">
          <a:xfrm flipV="1">
            <a:off x="6212559" y="4082108"/>
            <a:ext cx="519113" cy="1428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40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 Box 94"/>
          <p:cNvSpPr txBox="1">
            <a:spLocks noChangeArrowheads="1"/>
          </p:cNvSpPr>
          <p:nvPr/>
        </p:nvSpPr>
        <p:spPr bwMode="auto">
          <a:xfrm>
            <a:off x="6212876" y="5452121"/>
            <a:ext cx="820738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en-US" altLang="zh-CN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 Box 95"/>
          <p:cNvSpPr txBox="1">
            <a:spLocks noChangeArrowheads="1"/>
          </p:cNvSpPr>
          <p:nvPr/>
        </p:nvSpPr>
        <p:spPr bwMode="auto">
          <a:xfrm>
            <a:off x="6212876" y="4940945"/>
            <a:ext cx="7334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en-US" altLang="zh-CN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Line 96"/>
          <p:cNvSpPr>
            <a:spLocks noChangeShapeType="1"/>
          </p:cNvSpPr>
          <p:nvPr/>
        </p:nvSpPr>
        <p:spPr bwMode="auto">
          <a:xfrm flipV="1">
            <a:off x="6170014" y="5523558"/>
            <a:ext cx="519113" cy="1428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40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5" grpId="0" animBg="1"/>
      <p:bldP spid="35" grpId="1" animBg="1"/>
      <p:bldP spid="39" grpId="0" animBg="1"/>
      <p:bldP spid="3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分数与小数的互化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22586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请问如何将分数化成小数?</a:t>
              </a:r>
            </a:p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为什么?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100070" y="2746375"/>
            <a:ext cx="7382510" cy="68199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将分子除以分母，算出得数。</a:t>
            </a:r>
          </a:p>
        </p:txBody>
      </p:sp>
      <p:sp>
        <p:nvSpPr>
          <p:cNvPr id="2" name="文本框 20482"/>
          <p:cNvSpPr txBox="1"/>
          <p:nvPr/>
        </p:nvSpPr>
        <p:spPr>
          <a:xfrm>
            <a:off x="3100070" y="4025265"/>
            <a:ext cx="7828915" cy="186309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en-US" altLang="zh-CN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根据分数与除法的关系，可以将分数写成除法形式，即分子除以分母。所以将这个分数的分子除以分母就能算出来。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488055" y="76545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22586"/>
              <a:ext cx="2598910" cy="41977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小数怎么才能化成分数呢?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20482"/>
          <p:cNvSpPr txBox="1"/>
          <p:nvPr/>
        </p:nvSpPr>
        <p:spPr>
          <a:xfrm>
            <a:off x="2459355" y="3428365"/>
            <a:ext cx="8900795" cy="245364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en-US" altLang="zh-CN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有限小数直接写成分母是10,100,1000,…的分数，是几位小数，就在1后面写几个零作为分母，把原来的小数点及从左起第一个非零数字前面的0去掉作分子,然后约分，化成最简分数。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72130" y="1290955"/>
            <a:ext cx="8157210" cy="2786380"/>
            <a:chOff x="4838" y="2033"/>
            <a:chExt cx="12846" cy="4388"/>
          </a:xfrm>
        </p:grpSpPr>
        <p:sp>
          <p:nvSpPr>
            <p:cNvPr id="2" name="Rectangle 16"/>
            <p:cNvSpPr/>
            <p:nvPr/>
          </p:nvSpPr>
          <p:spPr>
            <a:xfrm>
              <a:off x="4838" y="2033"/>
              <a:ext cx="12847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atinLnBrk="0">
                <a:lnSpc>
                  <a:spcPct val="150000"/>
                </a:lnSpc>
              </a:pPr>
              <a:r>
                <a:rPr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把下面的分数化成小数。(不能化成有限小数的保留两位小数)</a:t>
              </a:r>
            </a:p>
          </p:txBody>
        </p:sp>
        <p:grpSp>
          <p:nvGrpSpPr>
            <p:cNvPr id="21" name="Group 93"/>
            <p:cNvGrpSpPr/>
            <p:nvPr/>
          </p:nvGrpSpPr>
          <p:grpSpPr bwMode="auto">
            <a:xfrm>
              <a:off x="11013" y="4503"/>
              <a:ext cx="1293" cy="1918"/>
              <a:chOff x="3450" y="1246"/>
              <a:chExt cx="517" cy="767"/>
            </a:xfrm>
          </p:grpSpPr>
          <p:sp>
            <p:nvSpPr>
              <p:cNvPr id="22" name="Text Box 94"/>
              <p:cNvSpPr txBox="1">
                <a:spLocks noChangeArrowheads="1"/>
              </p:cNvSpPr>
              <p:nvPr/>
            </p:nvSpPr>
            <p:spPr bwMode="auto">
              <a:xfrm>
                <a:off x="3450" y="1568"/>
                <a:ext cx="517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16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3" name="Text Box 95"/>
              <p:cNvSpPr txBox="1">
                <a:spLocks noChangeArrowheads="1"/>
              </p:cNvSpPr>
              <p:nvPr/>
            </p:nvSpPr>
            <p:spPr bwMode="auto">
              <a:xfrm>
                <a:off x="3450" y="1246"/>
                <a:ext cx="462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5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4" name="Line 96"/>
              <p:cNvSpPr>
                <a:spLocks noChangeShapeType="1"/>
              </p:cNvSpPr>
              <p:nvPr/>
            </p:nvSpPr>
            <p:spPr bwMode="auto">
              <a:xfrm flipV="1">
                <a:off x="3459" y="1613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35" name="Text Box 94"/>
            <p:cNvSpPr txBox="1">
              <a:spLocks noChangeArrowheads="1"/>
            </p:cNvSpPr>
            <p:nvPr/>
          </p:nvSpPr>
          <p:spPr bwMode="auto">
            <a:xfrm>
              <a:off x="5903" y="5298"/>
              <a:ext cx="1293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9" name="Text Box 95"/>
            <p:cNvSpPr txBox="1">
              <a:spLocks noChangeArrowheads="1"/>
            </p:cNvSpPr>
            <p:nvPr/>
          </p:nvSpPr>
          <p:spPr bwMode="auto">
            <a:xfrm>
              <a:off x="5903" y="4493"/>
              <a:ext cx="1155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Line 96"/>
            <p:cNvSpPr>
              <a:spLocks noChangeShapeType="1"/>
            </p:cNvSpPr>
            <p:nvPr/>
          </p:nvSpPr>
          <p:spPr bwMode="auto">
            <a:xfrm flipV="1">
              <a:off x="5836" y="5411"/>
              <a:ext cx="818" cy="2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" name="Text Box 94"/>
            <p:cNvSpPr txBox="1">
              <a:spLocks noChangeArrowheads="1"/>
            </p:cNvSpPr>
            <p:nvPr/>
          </p:nvSpPr>
          <p:spPr bwMode="auto">
            <a:xfrm>
              <a:off x="7582" y="5298"/>
              <a:ext cx="1293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" name="Text Box 95"/>
            <p:cNvSpPr txBox="1">
              <a:spLocks noChangeArrowheads="1"/>
            </p:cNvSpPr>
            <p:nvPr/>
          </p:nvSpPr>
          <p:spPr bwMode="auto">
            <a:xfrm>
              <a:off x="7582" y="4493"/>
              <a:ext cx="1155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" name="Line 96"/>
            <p:cNvSpPr>
              <a:spLocks noChangeShapeType="1"/>
            </p:cNvSpPr>
            <p:nvPr/>
          </p:nvSpPr>
          <p:spPr bwMode="auto">
            <a:xfrm flipV="1">
              <a:off x="7515" y="5411"/>
              <a:ext cx="818" cy="2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5" name="Text Box 94"/>
            <p:cNvSpPr txBox="1">
              <a:spLocks noChangeArrowheads="1"/>
            </p:cNvSpPr>
            <p:nvPr/>
          </p:nvSpPr>
          <p:spPr bwMode="auto">
            <a:xfrm>
              <a:off x="9375" y="5298"/>
              <a:ext cx="1293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" name="Text Box 95"/>
            <p:cNvSpPr txBox="1">
              <a:spLocks noChangeArrowheads="1"/>
            </p:cNvSpPr>
            <p:nvPr/>
          </p:nvSpPr>
          <p:spPr bwMode="auto">
            <a:xfrm>
              <a:off x="9375" y="4493"/>
              <a:ext cx="1155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1" name="Line 96"/>
            <p:cNvSpPr>
              <a:spLocks noChangeShapeType="1"/>
            </p:cNvSpPr>
            <p:nvPr/>
          </p:nvSpPr>
          <p:spPr bwMode="auto">
            <a:xfrm flipV="1">
              <a:off x="9308" y="5411"/>
              <a:ext cx="818" cy="2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234055" y="4499610"/>
            <a:ext cx="68453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0.4　0.75　0.83　0.3125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0" grpId="0" bldLvl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60090" y="946785"/>
            <a:ext cx="91668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把下列小数化成最简分数。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0.07　         0.62　         7.75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891915" y="3289298"/>
            <a:ext cx="5807356" cy="1246512"/>
            <a:chOff x="5599" y="4493"/>
            <a:chExt cx="9145" cy="1963"/>
          </a:xfrm>
        </p:grpSpPr>
        <p:grpSp>
          <p:nvGrpSpPr>
            <p:cNvPr id="21" name="Group 93"/>
            <p:cNvGrpSpPr/>
            <p:nvPr/>
          </p:nvGrpSpPr>
          <p:grpSpPr bwMode="auto">
            <a:xfrm>
              <a:off x="12549" y="4493"/>
              <a:ext cx="2196" cy="1963"/>
              <a:chOff x="4064" y="1242"/>
              <a:chExt cx="878" cy="785"/>
            </a:xfrm>
          </p:grpSpPr>
          <p:sp>
            <p:nvSpPr>
              <p:cNvPr id="5" name="Text Box 94"/>
              <p:cNvSpPr txBox="1">
                <a:spLocks noChangeArrowheads="1"/>
              </p:cNvSpPr>
              <p:nvPr/>
            </p:nvSpPr>
            <p:spPr bwMode="auto">
              <a:xfrm>
                <a:off x="4425" y="1582"/>
                <a:ext cx="517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4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3" name="Text Box 95"/>
              <p:cNvSpPr txBox="1">
                <a:spLocks noChangeArrowheads="1"/>
              </p:cNvSpPr>
              <p:nvPr/>
            </p:nvSpPr>
            <p:spPr bwMode="auto">
              <a:xfrm>
                <a:off x="4323" y="1242"/>
                <a:ext cx="462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3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4" name="Line 96"/>
              <p:cNvSpPr>
                <a:spLocks noChangeShapeType="1"/>
              </p:cNvSpPr>
              <p:nvPr/>
            </p:nvSpPr>
            <p:spPr bwMode="auto">
              <a:xfrm flipV="1">
                <a:off x="4367" y="1609"/>
                <a:ext cx="327" cy="9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45" name="Text Box 95"/>
              <p:cNvSpPr txBox="1">
                <a:spLocks noChangeArrowheads="1"/>
              </p:cNvSpPr>
              <p:nvPr/>
            </p:nvSpPr>
            <p:spPr bwMode="auto">
              <a:xfrm>
                <a:off x="4064" y="1391"/>
                <a:ext cx="462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dirty="0" smtClean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7</a:t>
                </a:r>
                <a:endParaRPr lang="en-US" altLang="zh-CN" sz="40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35" name="Text Box 94"/>
            <p:cNvSpPr txBox="1">
              <a:spLocks noChangeArrowheads="1"/>
            </p:cNvSpPr>
            <p:nvPr/>
          </p:nvSpPr>
          <p:spPr bwMode="auto">
            <a:xfrm>
              <a:off x="5599" y="5298"/>
              <a:ext cx="1597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100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9" name="Text Box 95"/>
            <p:cNvSpPr txBox="1">
              <a:spLocks noChangeArrowheads="1"/>
            </p:cNvSpPr>
            <p:nvPr/>
          </p:nvSpPr>
          <p:spPr bwMode="auto">
            <a:xfrm>
              <a:off x="5903" y="4493"/>
              <a:ext cx="1155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Line 96"/>
            <p:cNvSpPr>
              <a:spLocks noChangeShapeType="1"/>
            </p:cNvSpPr>
            <p:nvPr/>
          </p:nvSpPr>
          <p:spPr bwMode="auto">
            <a:xfrm flipV="1">
              <a:off x="5836" y="5411"/>
              <a:ext cx="818" cy="2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7" name="Text Box 94"/>
            <p:cNvSpPr txBox="1">
              <a:spLocks noChangeArrowheads="1"/>
            </p:cNvSpPr>
            <p:nvPr/>
          </p:nvSpPr>
          <p:spPr bwMode="auto">
            <a:xfrm>
              <a:off x="9126" y="5298"/>
              <a:ext cx="1542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100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" name="Text Box 95"/>
            <p:cNvSpPr txBox="1">
              <a:spLocks noChangeArrowheads="1"/>
            </p:cNvSpPr>
            <p:nvPr/>
          </p:nvSpPr>
          <p:spPr bwMode="auto">
            <a:xfrm>
              <a:off x="9333" y="4493"/>
              <a:ext cx="1155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1" name="Line 96"/>
            <p:cNvSpPr>
              <a:spLocks noChangeShapeType="1"/>
            </p:cNvSpPr>
            <p:nvPr/>
          </p:nvSpPr>
          <p:spPr bwMode="auto">
            <a:xfrm flipV="1">
              <a:off x="9308" y="5411"/>
              <a:ext cx="1042" cy="23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0657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同分母和异分母分数的加减法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22586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谁能说说分数加、减法计算的方法?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93325" y="878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100070" y="2746375"/>
            <a:ext cx="7981315" cy="127254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en-US" altLang="zh-CN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同分母分数相加、减,分母不变，只把分子相加减。</a:t>
            </a:r>
          </a:p>
        </p:txBody>
      </p:sp>
      <p:sp>
        <p:nvSpPr>
          <p:cNvPr id="2" name="文本框 20482"/>
          <p:cNvSpPr txBox="1"/>
          <p:nvPr/>
        </p:nvSpPr>
        <p:spPr>
          <a:xfrm>
            <a:off x="3100070" y="4165600"/>
            <a:ext cx="7981315" cy="127254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en-US" altLang="zh-CN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异分母分数相加、减,先通分,然后按照同分母分数加、减法进行计算。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3100070" y="5585460"/>
            <a:ext cx="7981315" cy="68199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en-US" altLang="zh-CN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计算的结果，能约分的要约成最简分数。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32860" y="904875"/>
            <a:ext cx="6480175" cy="2457835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661668"/>
              <a:ext cx="2598910" cy="71663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在进行测量、分物或计算时</a:t>
              </a:r>
              <a:r>
                <a:rPr 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往往不能正好得到整数的结果</a:t>
              </a:r>
              <a:r>
                <a:rPr 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这时常用什么数来表示? 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523129" y="1815834"/>
            <a:ext cx="2383575" cy="22569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圆角矩形标注 68"/>
          <p:cNvSpPr/>
          <p:nvPr/>
        </p:nvSpPr>
        <p:spPr>
          <a:xfrm>
            <a:off x="3832860" y="3898265"/>
            <a:ext cx="3401695" cy="1078865"/>
          </a:xfrm>
          <a:prstGeom prst="wedgeRoundRectCallout">
            <a:avLst>
              <a:gd name="adj1" fmla="val -53874"/>
              <a:gd name="adj2" fmla="val 26592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常用分数来表示。 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1" r="83139"/>
          <a:stretch>
            <a:fillRect/>
          </a:stretch>
        </p:blipFill>
        <p:spPr>
          <a:xfrm>
            <a:off x="2025650" y="4013200"/>
            <a:ext cx="1471295" cy="198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endParaRPr 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3175000" y="1471930"/>
            <a:ext cx="7916545" cy="1635125"/>
            <a:chOff x="5000" y="2318"/>
            <a:chExt cx="12467" cy="2575"/>
          </a:xfrm>
        </p:grpSpPr>
        <p:sp>
          <p:nvSpPr>
            <p:cNvPr id="50" name="TextBox 14"/>
            <p:cNvSpPr txBox="1"/>
            <p:nvPr/>
          </p:nvSpPr>
          <p:spPr>
            <a:xfrm>
              <a:off x="5001" y="2318"/>
              <a:ext cx="5521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计算下列各题。</a:t>
              </a:r>
            </a:p>
          </p:txBody>
        </p:sp>
        <p:sp>
          <p:nvSpPr>
            <p:cNvPr id="4" name="TextBox 16"/>
            <p:cNvSpPr txBox="1"/>
            <p:nvPr/>
          </p:nvSpPr>
          <p:spPr>
            <a:xfrm>
              <a:off x="5120" y="3336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" name="TextBox 17"/>
            <p:cNvSpPr txBox="1"/>
            <p:nvPr/>
          </p:nvSpPr>
          <p:spPr>
            <a:xfrm>
              <a:off x="5000" y="3975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120" y="4135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6"/>
            <p:cNvSpPr txBox="1"/>
            <p:nvPr/>
          </p:nvSpPr>
          <p:spPr>
            <a:xfrm>
              <a:off x="5683" y="3655"/>
              <a:ext cx="616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+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6352" y="3301"/>
              <a:ext cx="64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6210" y="3956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330" y="4118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16"/>
            <p:cNvSpPr txBox="1"/>
            <p:nvPr/>
          </p:nvSpPr>
          <p:spPr>
            <a:xfrm>
              <a:off x="8749" y="3317"/>
              <a:ext cx="616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17"/>
            <p:cNvSpPr txBox="1"/>
            <p:nvPr/>
          </p:nvSpPr>
          <p:spPr>
            <a:xfrm>
              <a:off x="8749" y="3955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749" y="4115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16"/>
            <p:cNvSpPr txBox="1"/>
            <p:nvPr/>
          </p:nvSpPr>
          <p:spPr>
            <a:xfrm>
              <a:off x="9311" y="3636"/>
              <a:ext cx="616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-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TextBox 16"/>
            <p:cNvSpPr txBox="1"/>
            <p:nvPr/>
          </p:nvSpPr>
          <p:spPr>
            <a:xfrm>
              <a:off x="9959" y="3299"/>
              <a:ext cx="616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7" name="TextBox 17"/>
            <p:cNvSpPr txBox="1"/>
            <p:nvPr/>
          </p:nvSpPr>
          <p:spPr>
            <a:xfrm>
              <a:off x="9959" y="3938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9959" y="4098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16"/>
            <p:cNvSpPr txBox="1"/>
            <p:nvPr/>
          </p:nvSpPr>
          <p:spPr>
            <a:xfrm>
              <a:off x="12088" y="3262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2" name="TextBox 17"/>
            <p:cNvSpPr txBox="1"/>
            <p:nvPr/>
          </p:nvSpPr>
          <p:spPr>
            <a:xfrm>
              <a:off x="12085" y="3950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1993" y="4092"/>
              <a:ext cx="776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16"/>
            <p:cNvSpPr txBox="1"/>
            <p:nvPr/>
          </p:nvSpPr>
          <p:spPr>
            <a:xfrm>
              <a:off x="12649" y="3610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＋</a:t>
              </a:r>
            </a:p>
          </p:txBody>
        </p:sp>
        <p:sp>
          <p:nvSpPr>
            <p:cNvPr id="45" name="TextBox 16"/>
            <p:cNvSpPr txBox="1"/>
            <p:nvPr/>
          </p:nvSpPr>
          <p:spPr>
            <a:xfrm>
              <a:off x="13342" y="3239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6" name="TextBox 17"/>
            <p:cNvSpPr txBox="1"/>
            <p:nvPr/>
          </p:nvSpPr>
          <p:spPr>
            <a:xfrm>
              <a:off x="13342" y="3975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3416" y="4073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16"/>
            <p:cNvSpPr txBox="1"/>
            <p:nvPr/>
          </p:nvSpPr>
          <p:spPr>
            <a:xfrm>
              <a:off x="15370" y="3239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1" name="TextBox 17"/>
            <p:cNvSpPr txBox="1"/>
            <p:nvPr/>
          </p:nvSpPr>
          <p:spPr>
            <a:xfrm>
              <a:off x="15424" y="3950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16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15482" y="4092"/>
              <a:ext cx="776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16"/>
            <p:cNvSpPr txBox="1"/>
            <p:nvPr/>
          </p:nvSpPr>
          <p:spPr>
            <a:xfrm>
              <a:off x="16097" y="3610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－</a:t>
              </a:r>
            </a:p>
          </p:txBody>
        </p:sp>
        <p:sp>
          <p:nvSpPr>
            <p:cNvPr id="84" name="TextBox 16"/>
            <p:cNvSpPr txBox="1"/>
            <p:nvPr/>
          </p:nvSpPr>
          <p:spPr>
            <a:xfrm>
              <a:off x="16830" y="3239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5" name="TextBox 17"/>
            <p:cNvSpPr txBox="1"/>
            <p:nvPr/>
          </p:nvSpPr>
          <p:spPr>
            <a:xfrm>
              <a:off x="16853" y="3893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6905" y="4073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2768309" y="3317724"/>
            <a:ext cx="4845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9" name="TextBox 31"/>
          <p:cNvSpPr txBox="1"/>
          <p:nvPr/>
        </p:nvSpPr>
        <p:spPr>
          <a:xfrm>
            <a:off x="3200358" y="3101700"/>
            <a:ext cx="9607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3+6</a:t>
            </a:r>
          </a:p>
        </p:txBody>
      </p:sp>
      <p:sp>
        <p:nvSpPr>
          <p:cNvPr id="51" name="TextBox 32"/>
          <p:cNvSpPr txBox="1"/>
          <p:nvPr/>
        </p:nvSpPr>
        <p:spPr>
          <a:xfrm>
            <a:off x="3302081" y="3532573"/>
            <a:ext cx="5943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3200357" y="3608827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810507" y="44367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54" name="TextBox 35"/>
          <p:cNvSpPr txBox="1"/>
          <p:nvPr/>
        </p:nvSpPr>
        <p:spPr>
          <a:xfrm>
            <a:off x="3209539" y="4220697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55" name="TextBox 36"/>
          <p:cNvSpPr txBox="1"/>
          <p:nvPr/>
        </p:nvSpPr>
        <p:spPr>
          <a:xfrm>
            <a:off x="3107939" y="4664270"/>
            <a:ext cx="5943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3209538" y="472782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5153813" y="33431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58" name="TextBox 31"/>
          <p:cNvSpPr txBox="1"/>
          <p:nvPr/>
        </p:nvSpPr>
        <p:spPr>
          <a:xfrm>
            <a:off x="5585862" y="3127086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5-2</a:t>
            </a:r>
          </a:p>
        </p:txBody>
      </p:sp>
      <p:sp>
        <p:nvSpPr>
          <p:cNvPr id="59" name="TextBox 32"/>
          <p:cNvSpPr txBox="1"/>
          <p:nvPr/>
        </p:nvSpPr>
        <p:spPr>
          <a:xfrm>
            <a:off x="5751085" y="3557959"/>
            <a:ext cx="388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5585861" y="3634213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5196011" y="44621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64" name="TextBox 35"/>
          <p:cNvSpPr txBox="1"/>
          <p:nvPr/>
        </p:nvSpPr>
        <p:spPr>
          <a:xfrm>
            <a:off x="5595043" y="42460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65" name="TextBox 36"/>
          <p:cNvSpPr txBox="1"/>
          <p:nvPr/>
        </p:nvSpPr>
        <p:spPr>
          <a:xfrm>
            <a:off x="5595043" y="4676956"/>
            <a:ext cx="388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5595042" y="4753210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71"/>
          <p:cNvGrpSpPr/>
          <p:nvPr/>
        </p:nvGrpSpPr>
        <p:grpSpPr bwMode="auto">
          <a:xfrm>
            <a:off x="7479030" y="2996565"/>
            <a:ext cx="1695450" cy="1142686"/>
            <a:chOff x="1936" y="2687"/>
            <a:chExt cx="1068" cy="720"/>
          </a:xfrm>
        </p:grpSpPr>
        <p:grpSp>
          <p:nvGrpSpPr>
            <p:cNvPr id="69" name="Group 25"/>
            <p:cNvGrpSpPr/>
            <p:nvPr/>
          </p:nvGrpSpPr>
          <p:grpSpPr bwMode="auto">
            <a:xfrm>
              <a:off x="1936" y="2710"/>
              <a:ext cx="435" cy="697"/>
              <a:chOff x="2646" y="2156"/>
              <a:chExt cx="435" cy="697"/>
            </a:xfrm>
          </p:grpSpPr>
          <p:sp>
            <p:nvSpPr>
              <p:cNvPr id="70" name="Rectangle 29"/>
              <p:cNvSpPr>
                <a:spLocks noChangeArrowheads="1"/>
              </p:cNvSpPr>
              <p:nvPr/>
            </p:nvSpPr>
            <p:spPr bwMode="auto">
              <a:xfrm>
                <a:off x="2646" y="2156"/>
                <a:ext cx="277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1" name="Group 26"/>
              <p:cNvGrpSpPr/>
              <p:nvPr/>
            </p:nvGrpSpPr>
            <p:grpSpPr bwMode="auto">
              <a:xfrm>
                <a:off x="2724" y="2501"/>
                <a:ext cx="357" cy="352"/>
                <a:chOff x="2724" y="2501"/>
                <a:chExt cx="357" cy="352"/>
              </a:xfrm>
            </p:grpSpPr>
            <p:sp>
              <p:nvSpPr>
                <p:cNvPr id="72" name="Rectangle 27"/>
                <p:cNvSpPr>
                  <a:spLocks noChangeArrowheads="1"/>
                </p:cNvSpPr>
                <p:nvPr/>
              </p:nvSpPr>
              <p:spPr bwMode="auto">
                <a:xfrm>
                  <a:off x="2724" y="2501"/>
                  <a:ext cx="311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15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3" name="Line 28"/>
                <p:cNvSpPr>
                  <a:spLocks noChangeShapeType="1"/>
                </p:cNvSpPr>
                <p:nvPr/>
              </p:nvSpPr>
              <p:spPr bwMode="auto">
                <a:xfrm>
                  <a:off x="2738" y="2538"/>
                  <a:ext cx="343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74" name="Rectangle 30"/>
            <p:cNvSpPr>
              <a:spLocks noChangeArrowheads="1"/>
            </p:cNvSpPr>
            <p:nvPr/>
          </p:nvSpPr>
          <p:spPr bwMode="auto">
            <a:xfrm>
              <a:off x="2423" y="2961"/>
              <a:ext cx="22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800" dirty="0">
                  <a:solidFill>
                    <a:srgbClr val="C00000"/>
                  </a:solidFill>
                  <a:latin typeface="宋体" panose="02010600030101010101" pitchFamily="2" charset="-122"/>
                </a:rPr>
                <a:t>＋</a:t>
              </a:r>
            </a:p>
          </p:txBody>
        </p:sp>
        <p:grpSp>
          <p:nvGrpSpPr>
            <p:cNvPr id="75" name="Group 31"/>
            <p:cNvGrpSpPr/>
            <p:nvPr/>
          </p:nvGrpSpPr>
          <p:grpSpPr bwMode="auto">
            <a:xfrm>
              <a:off x="2572" y="2687"/>
              <a:ext cx="432" cy="704"/>
              <a:chOff x="2823" y="2142"/>
              <a:chExt cx="432" cy="704"/>
            </a:xfrm>
          </p:grpSpPr>
          <p:grpSp>
            <p:nvGrpSpPr>
              <p:cNvPr id="76" name="Group 32"/>
              <p:cNvGrpSpPr/>
              <p:nvPr/>
            </p:nvGrpSpPr>
            <p:grpSpPr bwMode="auto">
              <a:xfrm>
                <a:off x="2893" y="2494"/>
                <a:ext cx="362" cy="352"/>
                <a:chOff x="2893" y="2494"/>
                <a:chExt cx="362" cy="352"/>
              </a:xfrm>
            </p:grpSpPr>
            <p:sp>
              <p:nvSpPr>
                <p:cNvPr id="77" name="Rectangle 33"/>
                <p:cNvSpPr>
                  <a:spLocks noChangeArrowheads="1"/>
                </p:cNvSpPr>
                <p:nvPr/>
              </p:nvSpPr>
              <p:spPr bwMode="auto">
                <a:xfrm>
                  <a:off x="2893" y="2494"/>
                  <a:ext cx="311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15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8" name="Line 34"/>
                <p:cNvSpPr>
                  <a:spLocks noChangeShapeType="1"/>
                </p:cNvSpPr>
                <p:nvPr/>
              </p:nvSpPr>
              <p:spPr bwMode="auto">
                <a:xfrm>
                  <a:off x="2917" y="2548"/>
                  <a:ext cx="33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79" name="Rectangle 35"/>
              <p:cNvSpPr>
                <a:spLocks noChangeArrowheads="1"/>
              </p:cNvSpPr>
              <p:nvPr/>
            </p:nvSpPr>
            <p:spPr bwMode="auto">
              <a:xfrm>
                <a:off x="2823" y="2142"/>
                <a:ext cx="312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0" name="矩形 99"/>
          <p:cNvSpPr/>
          <p:nvPr/>
        </p:nvSpPr>
        <p:spPr>
          <a:xfrm>
            <a:off x="7286778" y="33418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02" name="矩形 101"/>
          <p:cNvSpPr/>
          <p:nvPr/>
        </p:nvSpPr>
        <p:spPr>
          <a:xfrm>
            <a:off x="7280907" y="44621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03" name="TextBox 35"/>
          <p:cNvSpPr txBox="1"/>
          <p:nvPr/>
        </p:nvSpPr>
        <p:spPr>
          <a:xfrm>
            <a:off x="7679939" y="4246097"/>
            <a:ext cx="388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104" name="TextBox 36"/>
          <p:cNvSpPr txBox="1"/>
          <p:nvPr/>
        </p:nvSpPr>
        <p:spPr>
          <a:xfrm>
            <a:off x="7578339" y="4689670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7679938" y="475322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oup 71"/>
          <p:cNvGrpSpPr/>
          <p:nvPr/>
        </p:nvGrpSpPr>
        <p:grpSpPr bwMode="auto">
          <a:xfrm>
            <a:off x="9677400" y="3032760"/>
            <a:ext cx="1797050" cy="1142686"/>
            <a:chOff x="1872" y="2687"/>
            <a:chExt cx="1132" cy="720"/>
          </a:xfrm>
        </p:grpSpPr>
        <p:grpSp>
          <p:nvGrpSpPr>
            <p:cNvPr id="107" name="Group 25"/>
            <p:cNvGrpSpPr/>
            <p:nvPr/>
          </p:nvGrpSpPr>
          <p:grpSpPr bwMode="auto">
            <a:xfrm>
              <a:off x="1872" y="2710"/>
              <a:ext cx="499" cy="697"/>
              <a:chOff x="2582" y="2156"/>
              <a:chExt cx="499" cy="697"/>
            </a:xfrm>
          </p:grpSpPr>
          <p:sp>
            <p:nvSpPr>
              <p:cNvPr id="108" name="Rectangle 29"/>
              <p:cNvSpPr>
                <a:spLocks noChangeArrowheads="1"/>
              </p:cNvSpPr>
              <p:nvPr/>
            </p:nvSpPr>
            <p:spPr bwMode="auto">
              <a:xfrm>
                <a:off x="2582" y="2156"/>
                <a:ext cx="295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9" name="Group 26"/>
              <p:cNvGrpSpPr/>
              <p:nvPr/>
            </p:nvGrpSpPr>
            <p:grpSpPr bwMode="auto">
              <a:xfrm>
                <a:off x="2724" y="2501"/>
                <a:ext cx="357" cy="352"/>
                <a:chOff x="2724" y="2501"/>
                <a:chExt cx="357" cy="352"/>
              </a:xfrm>
            </p:grpSpPr>
            <p:sp>
              <p:nvSpPr>
                <p:cNvPr id="110" name="Rectangle 27"/>
                <p:cNvSpPr>
                  <a:spLocks noChangeArrowheads="1"/>
                </p:cNvSpPr>
                <p:nvPr/>
              </p:nvSpPr>
              <p:spPr bwMode="auto">
                <a:xfrm>
                  <a:off x="2724" y="2501"/>
                  <a:ext cx="329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16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Line 28"/>
                <p:cNvSpPr>
                  <a:spLocks noChangeShapeType="1"/>
                </p:cNvSpPr>
                <p:nvPr/>
              </p:nvSpPr>
              <p:spPr bwMode="auto">
                <a:xfrm>
                  <a:off x="2738" y="2538"/>
                  <a:ext cx="343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112" name="Rectangle 30"/>
            <p:cNvSpPr>
              <a:spLocks noChangeArrowheads="1"/>
            </p:cNvSpPr>
            <p:nvPr/>
          </p:nvSpPr>
          <p:spPr bwMode="auto">
            <a:xfrm>
              <a:off x="2365" y="2937"/>
              <a:ext cx="30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</a:rPr>
                <a:t>－</a:t>
              </a:r>
            </a:p>
          </p:txBody>
        </p:sp>
        <p:grpSp>
          <p:nvGrpSpPr>
            <p:cNvPr id="113" name="Group 31"/>
            <p:cNvGrpSpPr/>
            <p:nvPr/>
          </p:nvGrpSpPr>
          <p:grpSpPr bwMode="auto">
            <a:xfrm>
              <a:off x="2508" y="2687"/>
              <a:ext cx="496" cy="704"/>
              <a:chOff x="2759" y="2142"/>
              <a:chExt cx="496" cy="704"/>
            </a:xfrm>
          </p:grpSpPr>
          <p:grpSp>
            <p:nvGrpSpPr>
              <p:cNvPr id="114" name="Group 32"/>
              <p:cNvGrpSpPr/>
              <p:nvPr/>
            </p:nvGrpSpPr>
            <p:grpSpPr bwMode="auto">
              <a:xfrm>
                <a:off x="2893" y="2494"/>
                <a:ext cx="362" cy="352"/>
                <a:chOff x="2893" y="2494"/>
                <a:chExt cx="362" cy="352"/>
              </a:xfrm>
            </p:grpSpPr>
            <p:sp>
              <p:nvSpPr>
                <p:cNvPr id="115" name="Rectangle 33"/>
                <p:cNvSpPr>
                  <a:spLocks noChangeArrowheads="1"/>
                </p:cNvSpPr>
                <p:nvPr/>
              </p:nvSpPr>
              <p:spPr bwMode="auto">
                <a:xfrm>
                  <a:off x="2893" y="2494"/>
                  <a:ext cx="329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16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6" name="Line 34"/>
                <p:cNvSpPr>
                  <a:spLocks noChangeShapeType="1"/>
                </p:cNvSpPr>
                <p:nvPr/>
              </p:nvSpPr>
              <p:spPr bwMode="auto">
                <a:xfrm>
                  <a:off x="2917" y="2548"/>
                  <a:ext cx="33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17" name="Rectangle 35"/>
              <p:cNvSpPr>
                <a:spLocks noChangeArrowheads="1"/>
              </p:cNvSpPr>
              <p:nvPr/>
            </p:nvSpPr>
            <p:spPr bwMode="auto">
              <a:xfrm>
                <a:off x="2759" y="2142"/>
                <a:ext cx="462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8" name="矩形 117"/>
          <p:cNvSpPr/>
          <p:nvPr/>
        </p:nvSpPr>
        <p:spPr>
          <a:xfrm>
            <a:off x="9487053" y="33799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19" name="矩形 118"/>
          <p:cNvSpPr/>
          <p:nvPr/>
        </p:nvSpPr>
        <p:spPr>
          <a:xfrm>
            <a:off x="9481182" y="45002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20" name="TextBox 35"/>
          <p:cNvSpPr txBox="1"/>
          <p:nvPr/>
        </p:nvSpPr>
        <p:spPr>
          <a:xfrm>
            <a:off x="9880214" y="4284197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21" name="TextBox 36"/>
          <p:cNvSpPr txBox="1"/>
          <p:nvPr/>
        </p:nvSpPr>
        <p:spPr>
          <a:xfrm>
            <a:off x="9778614" y="4727770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</a:p>
        </p:txBody>
      </p:sp>
      <p:cxnSp>
        <p:nvCxnSpPr>
          <p:cNvPr id="122" name="直接连接符 121"/>
          <p:cNvCxnSpPr/>
          <p:nvPr/>
        </p:nvCxnSpPr>
        <p:spPr>
          <a:xfrm>
            <a:off x="9880213" y="479132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0" grpId="0" bldLvl="0" animBg="1"/>
      <p:bldP spid="48" grpId="0"/>
      <p:bldP spid="49" grpId="0"/>
      <p:bldP spid="51" grpId="0"/>
      <p:bldP spid="53" grpId="0"/>
      <p:bldP spid="54" grpId="0"/>
      <p:bldP spid="55" grpId="0"/>
      <p:bldP spid="57" grpId="0"/>
      <p:bldP spid="58" grpId="0"/>
      <p:bldP spid="59" grpId="0"/>
      <p:bldP spid="63" grpId="0"/>
      <p:bldP spid="64" grpId="0"/>
      <p:bldP spid="65" grpId="0"/>
      <p:bldP spid="100" grpId="0"/>
      <p:bldP spid="102" grpId="0"/>
      <p:bldP spid="103" grpId="0"/>
      <p:bldP spid="104" grpId="0"/>
      <p:bldP spid="118" grpId="0"/>
      <p:bldP spid="119" grpId="0"/>
      <p:bldP spid="120" grpId="0"/>
      <p:bldP spid="1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3175000" y="1475740"/>
            <a:ext cx="7917180" cy="1635760"/>
            <a:chOff x="5000" y="2318"/>
            <a:chExt cx="12468" cy="2576"/>
          </a:xfrm>
        </p:grpSpPr>
        <p:sp>
          <p:nvSpPr>
            <p:cNvPr id="50" name="TextBox 14"/>
            <p:cNvSpPr txBox="1"/>
            <p:nvPr/>
          </p:nvSpPr>
          <p:spPr>
            <a:xfrm>
              <a:off x="5001" y="2318"/>
              <a:ext cx="552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计算。</a:t>
              </a:r>
            </a:p>
          </p:txBody>
        </p:sp>
        <p:sp>
          <p:nvSpPr>
            <p:cNvPr id="4" name="TextBox 16"/>
            <p:cNvSpPr txBox="1"/>
            <p:nvPr/>
          </p:nvSpPr>
          <p:spPr>
            <a:xfrm>
              <a:off x="5120" y="3336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" name="TextBox 17"/>
            <p:cNvSpPr txBox="1"/>
            <p:nvPr/>
          </p:nvSpPr>
          <p:spPr>
            <a:xfrm>
              <a:off x="5000" y="3975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120" y="4135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6"/>
            <p:cNvSpPr txBox="1"/>
            <p:nvPr/>
          </p:nvSpPr>
          <p:spPr>
            <a:xfrm>
              <a:off x="5683" y="3655"/>
              <a:ext cx="616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+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6352" y="3301"/>
              <a:ext cx="64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6210" y="3956"/>
              <a:ext cx="96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r>
                <a:rPr 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330" y="4118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16"/>
            <p:cNvSpPr txBox="1"/>
            <p:nvPr/>
          </p:nvSpPr>
          <p:spPr>
            <a:xfrm>
              <a:off x="8749" y="3317"/>
              <a:ext cx="616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17"/>
            <p:cNvSpPr txBox="1"/>
            <p:nvPr/>
          </p:nvSpPr>
          <p:spPr>
            <a:xfrm>
              <a:off x="8749" y="3955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749" y="4115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16"/>
            <p:cNvSpPr txBox="1"/>
            <p:nvPr/>
          </p:nvSpPr>
          <p:spPr>
            <a:xfrm>
              <a:off x="9311" y="3636"/>
              <a:ext cx="616" cy="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-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TextBox 16"/>
            <p:cNvSpPr txBox="1"/>
            <p:nvPr/>
          </p:nvSpPr>
          <p:spPr>
            <a:xfrm>
              <a:off x="9959" y="3299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7" name="TextBox 17"/>
            <p:cNvSpPr txBox="1"/>
            <p:nvPr/>
          </p:nvSpPr>
          <p:spPr>
            <a:xfrm>
              <a:off x="9959" y="3938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9959" y="4098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16"/>
            <p:cNvSpPr txBox="1"/>
            <p:nvPr/>
          </p:nvSpPr>
          <p:spPr>
            <a:xfrm>
              <a:off x="12088" y="3262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2" name="TextBox 17"/>
            <p:cNvSpPr txBox="1"/>
            <p:nvPr/>
          </p:nvSpPr>
          <p:spPr>
            <a:xfrm>
              <a:off x="12085" y="3950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1993" y="4092"/>
              <a:ext cx="776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16"/>
            <p:cNvSpPr txBox="1"/>
            <p:nvPr/>
          </p:nvSpPr>
          <p:spPr>
            <a:xfrm>
              <a:off x="12649" y="3610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＋</a:t>
              </a:r>
            </a:p>
          </p:txBody>
        </p:sp>
        <p:sp>
          <p:nvSpPr>
            <p:cNvPr id="3" name="TextBox 16"/>
            <p:cNvSpPr txBox="1"/>
            <p:nvPr/>
          </p:nvSpPr>
          <p:spPr>
            <a:xfrm>
              <a:off x="13342" y="3239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6" name="TextBox 17"/>
            <p:cNvSpPr txBox="1"/>
            <p:nvPr/>
          </p:nvSpPr>
          <p:spPr>
            <a:xfrm>
              <a:off x="13342" y="3975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3416" y="4073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16"/>
            <p:cNvSpPr txBox="1"/>
            <p:nvPr/>
          </p:nvSpPr>
          <p:spPr>
            <a:xfrm>
              <a:off x="15510" y="3239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1" name="TextBox 17"/>
            <p:cNvSpPr txBox="1"/>
            <p:nvPr/>
          </p:nvSpPr>
          <p:spPr>
            <a:xfrm>
              <a:off x="15564" y="3950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15482" y="4092"/>
              <a:ext cx="776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16"/>
            <p:cNvSpPr txBox="1"/>
            <p:nvPr/>
          </p:nvSpPr>
          <p:spPr>
            <a:xfrm>
              <a:off x="16097" y="3610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－</a:t>
              </a:r>
            </a:p>
          </p:txBody>
        </p:sp>
        <p:sp>
          <p:nvSpPr>
            <p:cNvPr id="84" name="TextBox 16"/>
            <p:cNvSpPr txBox="1"/>
            <p:nvPr/>
          </p:nvSpPr>
          <p:spPr>
            <a:xfrm>
              <a:off x="16830" y="3239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5" name="TextBox 17"/>
            <p:cNvSpPr txBox="1"/>
            <p:nvPr/>
          </p:nvSpPr>
          <p:spPr>
            <a:xfrm>
              <a:off x="16853" y="3893"/>
              <a:ext cx="60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6905" y="4073"/>
              <a:ext cx="563" cy="2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2768309" y="3317724"/>
            <a:ext cx="4845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9" name="TextBox 31"/>
          <p:cNvSpPr txBox="1"/>
          <p:nvPr/>
        </p:nvSpPr>
        <p:spPr>
          <a:xfrm>
            <a:off x="3200358" y="3101700"/>
            <a:ext cx="9607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4+6</a:t>
            </a:r>
          </a:p>
        </p:txBody>
      </p:sp>
      <p:sp>
        <p:nvSpPr>
          <p:cNvPr id="51" name="TextBox 32"/>
          <p:cNvSpPr txBox="1"/>
          <p:nvPr/>
        </p:nvSpPr>
        <p:spPr>
          <a:xfrm>
            <a:off x="3302081" y="3532573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3200357" y="3608827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810507" y="44367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54" name="TextBox 35"/>
          <p:cNvSpPr txBox="1"/>
          <p:nvPr/>
        </p:nvSpPr>
        <p:spPr>
          <a:xfrm>
            <a:off x="3069839" y="4220697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55" name="TextBox 36"/>
          <p:cNvSpPr txBox="1"/>
          <p:nvPr/>
        </p:nvSpPr>
        <p:spPr>
          <a:xfrm>
            <a:off x="3107939" y="4664270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3209538" y="472782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5153813" y="33431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58" name="TextBox 31"/>
          <p:cNvSpPr txBox="1"/>
          <p:nvPr/>
        </p:nvSpPr>
        <p:spPr>
          <a:xfrm>
            <a:off x="5585862" y="3127086"/>
            <a:ext cx="8350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5-3</a:t>
            </a:r>
          </a:p>
        </p:txBody>
      </p:sp>
      <p:sp>
        <p:nvSpPr>
          <p:cNvPr id="59" name="TextBox 32"/>
          <p:cNvSpPr txBox="1"/>
          <p:nvPr/>
        </p:nvSpPr>
        <p:spPr>
          <a:xfrm>
            <a:off x="5751085" y="3557959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5585861" y="3634213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5196011" y="44621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64" name="TextBox 35"/>
          <p:cNvSpPr txBox="1"/>
          <p:nvPr/>
        </p:nvSpPr>
        <p:spPr>
          <a:xfrm>
            <a:off x="5595043" y="424608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5" name="TextBox 36"/>
          <p:cNvSpPr txBox="1"/>
          <p:nvPr/>
        </p:nvSpPr>
        <p:spPr>
          <a:xfrm>
            <a:off x="5595043" y="4676956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5595042" y="4753210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71"/>
          <p:cNvGrpSpPr/>
          <p:nvPr/>
        </p:nvGrpSpPr>
        <p:grpSpPr bwMode="auto">
          <a:xfrm>
            <a:off x="7479030" y="2996565"/>
            <a:ext cx="1695450" cy="1142686"/>
            <a:chOff x="1936" y="2687"/>
            <a:chExt cx="1068" cy="720"/>
          </a:xfrm>
        </p:grpSpPr>
        <p:grpSp>
          <p:nvGrpSpPr>
            <p:cNvPr id="69" name="Group 25"/>
            <p:cNvGrpSpPr/>
            <p:nvPr/>
          </p:nvGrpSpPr>
          <p:grpSpPr bwMode="auto">
            <a:xfrm>
              <a:off x="1936" y="2710"/>
              <a:ext cx="435" cy="697"/>
              <a:chOff x="2646" y="2156"/>
              <a:chExt cx="435" cy="697"/>
            </a:xfrm>
          </p:grpSpPr>
          <p:sp>
            <p:nvSpPr>
              <p:cNvPr id="70" name="Rectangle 29"/>
              <p:cNvSpPr>
                <a:spLocks noChangeArrowheads="1"/>
              </p:cNvSpPr>
              <p:nvPr/>
            </p:nvSpPr>
            <p:spPr bwMode="auto">
              <a:xfrm>
                <a:off x="2646" y="2156"/>
                <a:ext cx="330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1" name="Group 26"/>
              <p:cNvGrpSpPr/>
              <p:nvPr/>
            </p:nvGrpSpPr>
            <p:grpSpPr bwMode="auto">
              <a:xfrm>
                <a:off x="2724" y="2501"/>
                <a:ext cx="357" cy="352"/>
                <a:chOff x="2724" y="2501"/>
                <a:chExt cx="357" cy="352"/>
              </a:xfrm>
            </p:grpSpPr>
            <p:sp>
              <p:nvSpPr>
                <p:cNvPr id="72" name="Rectangle 27"/>
                <p:cNvSpPr>
                  <a:spLocks noChangeArrowheads="1"/>
                </p:cNvSpPr>
                <p:nvPr/>
              </p:nvSpPr>
              <p:spPr bwMode="auto">
                <a:xfrm>
                  <a:off x="2724" y="2501"/>
                  <a:ext cx="329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28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3" name="Line 28"/>
                <p:cNvSpPr>
                  <a:spLocks noChangeShapeType="1"/>
                </p:cNvSpPr>
                <p:nvPr/>
              </p:nvSpPr>
              <p:spPr bwMode="auto">
                <a:xfrm>
                  <a:off x="2738" y="2538"/>
                  <a:ext cx="343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74" name="Rectangle 30"/>
            <p:cNvSpPr>
              <a:spLocks noChangeArrowheads="1"/>
            </p:cNvSpPr>
            <p:nvPr/>
          </p:nvSpPr>
          <p:spPr bwMode="auto">
            <a:xfrm>
              <a:off x="2423" y="2961"/>
              <a:ext cx="22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800" dirty="0">
                  <a:solidFill>
                    <a:srgbClr val="C00000"/>
                  </a:solidFill>
                  <a:latin typeface="宋体" panose="02010600030101010101" pitchFamily="2" charset="-122"/>
                </a:rPr>
                <a:t>＋</a:t>
              </a:r>
            </a:p>
          </p:txBody>
        </p:sp>
        <p:grpSp>
          <p:nvGrpSpPr>
            <p:cNvPr id="75" name="Group 31"/>
            <p:cNvGrpSpPr/>
            <p:nvPr/>
          </p:nvGrpSpPr>
          <p:grpSpPr bwMode="auto">
            <a:xfrm>
              <a:off x="2524" y="2687"/>
              <a:ext cx="480" cy="704"/>
              <a:chOff x="2775" y="2142"/>
              <a:chExt cx="480" cy="704"/>
            </a:xfrm>
          </p:grpSpPr>
          <p:grpSp>
            <p:nvGrpSpPr>
              <p:cNvPr id="76" name="Group 32"/>
              <p:cNvGrpSpPr/>
              <p:nvPr/>
            </p:nvGrpSpPr>
            <p:grpSpPr bwMode="auto">
              <a:xfrm>
                <a:off x="2893" y="2494"/>
                <a:ext cx="362" cy="352"/>
                <a:chOff x="2893" y="2494"/>
                <a:chExt cx="362" cy="352"/>
              </a:xfrm>
            </p:grpSpPr>
            <p:sp>
              <p:nvSpPr>
                <p:cNvPr id="77" name="Rectangle 33"/>
                <p:cNvSpPr>
                  <a:spLocks noChangeArrowheads="1"/>
                </p:cNvSpPr>
                <p:nvPr/>
              </p:nvSpPr>
              <p:spPr bwMode="auto">
                <a:xfrm>
                  <a:off x="2893" y="2494"/>
                  <a:ext cx="329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28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8" name="Line 34"/>
                <p:cNvSpPr>
                  <a:spLocks noChangeShapeType="1"/>
                </p:cNvSpPr>
                <p:nvPr/>
              </p:nvSpPr>
              <p:spPr bwMode="auto">
                <a:xfrm>
                  <a:off x="2917" y="2548"/>
                  <a:ext cx="33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79" name="Rectangle 35"/>
              <p:cNvSpPr>
                <a:spLocks noChangeArrowheads="1"/>
              </p:cNvSpPr>
              <p:nvPr/>
            </p:nvSpPr>
            <p:spPr bwMode="auto">
              <a:xfrm>
                <a:off x="2775" y="2142"/>
                <a:ext cx="462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21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0" name="矩形 99"/>
          <p:cNvSpPr/>
          <p:nvPr/>
        </p:nvSpPr>
        <p:spPr>
          <a:xfrm>
            <a:off x="7286778" y="33418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02" name="矩形 101"/>
          <p:cNvSpPr/>
          <p:nvPr/>
        </p:nvSpPr>
        <p:spPr>
          <a:xfrm>
            <a:off x="7280907" y="44621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03" name="TextBox 35"/>
          <p:cNvSpPr txBox="1"/>
          <p:nvPr/>
        </p:nvSpPr>
        <p:spPr>
          <a:xfrm>
            <a:off x="7552939" y="4233397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</a:p>
        </p:txBody>
      </p:sp>
      <p:sp>
        <p:nvSpPr>
          <p:cNvPr id="104" name="TextBox 36"/>
          <p:cNvSpPr txBox="1"/>
          <p:nvPr/>
        </p:nvSpPr>
        <p:spPr>
          <a:xfrm>
            <a:off x="7578339" y="4689670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7679938" y="475322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oup 71"/>
          <p:cNvGrpSpPr/>
          <p:nvPr/>
        </p:nvGrpSpPr>
        <p:grpSpPr bwMode="auto">
          <a:xfrm>
            <a:off x="9766300" y="3032760"/>
            <a:ext cx="1708150" cy="1142686"/>
            <a:chOff x="1928" y="2687"/>
            <a:chExt cx="1076" cy="720"/>
          </a:xfrm>
        </p:grpSpPr>
        <p:grpSp>
          <p:nvGrpSpPr>
            <p:cNvPr id="107" name="Group 25"/>
            <p:cNvGrpSpPr/>
            <p:nvPr/>
          </p:nvGrpSpPr>
          <p:grpSpPr bwMode="auto">
            <a:xfrm>
              <a:off x="1928" y="2710"/>
              <a:ext cx="443" cy="697"/>
              <a:chOff x="2638" y="2156"/>
              <a:chExt cx="443" cy="697"/>
            </a:xfrm>
          </p:grpSpPr>
          <p:sp>
            <p:nvSpPr>
              <p:cNvPr id="108" name="Rectangle 29"/>
              <p:cNvSpPr>
                <a:spLocks noChangeArrowheads="1"/>
              </p:cNvSpPr>
              <p:nvPr/>
            </p:nvSpPr>
            <p:spPr bwMode="auto">
              <a:xfrm>
                <a:off x="2638" y="2156"/>
                <a:ext cx="330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9" name="Group 26"/>
              <p:cNvGrpSpPr/>
              <p:nvPr/>
            </p:nvGrpSpPr>
            <p:grpSpPr bwMode="auto">
              <a:xfrm>
                <a:off x="2738" y="2501"/>
                <a:ext cx="343" cy="352"/>
                <a:chOff x="2738" y="2501"/>
                <a:chExt cx="343" cy="352"/>
              </a:xfrm>
            </p:grpSpPr>
            <p:sp>
              <p:nvSpPr>
                <p:cNvPr id="110" name="Rectangle 27"/>
                <p:cNvSpPr>
                  <a:spLocks noChangeArrowheads="1"/>
                </p:cNvSpPr>
                <p:nvPr/>
              </p:nvSpPr>
              <p:spPr bwMode="auto">
                <a:xfrm>
                  <a:off x="2780" y="2501"/>
                  <a:ext cx="198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Line 28"/>
                <p:cNvSpPr>
                  <a:spLocks noChangeShapeType="1"/>
                </p:cNvSpPr>
                <p:nvPr/>
              </p:nvSpPr>
              <p:spPr bwMode="auto">
                <a:xfrm>
                  <a:off x="2738" y="2538"/>
                  <a:ext cx="343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112" name="Rectangle 30"/>
            <p:cNvSpPr>
              <a:spLocks noChangeArrowheads="1"/>
            </p:cNvSpPr>
            <p:nvPr/>
          </p:nvSpPr>
          <p:spPr bwMode="auto">
            <a:xfrm>
              <a:off x="2365" y="2937"/>
              <a:ext cx="30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</a:rPr>
                <a:t>－</a:t>
              </a:r>
            </a:p>
          </p:txBody>
        </p:sp>
        <p:grpSp>
          <p:nvGrpSpPr>
            <p:cNvPr id="113" name="Group 31"/>
            <p:cNvGrpSpPr/>
            <p:nvPr/>
          </p:nvGrpSpPr>
          <p:grpSpPr bwMode="auto">
            <a:xfrm>
              <a:off x="2561" y="2687"/>
              <a:ext cx="443" cy="704"/>
              <a:chOff x="2812" y="2142"/>
              <a:chExt cx="443" cy="704"/>
            </a:xfrm>
          </p:grpSpPr>
          <p:grpSp>
            <p:nvGrpSpPr>
              <p:cNvPr id="114" name="Group 32"/>
              <p:cNvGrpSpPr/>
              <p:nvPr/>
            </p:nvGrpSpPr>
            <p:grpSpPr bwMode="auto">
              <a:xfrm>
                <a:off x="2917" y="2494"/>
                <a:ext cx="338" cy="352"/>
                <a:chOff x="2917" y="2494"/>
                <a:chExt cx="338" cy="352"/>
              </a:xfrm>
            </p:grpSpPr>
            <p:sp>
              <p:nvSpPr>
                <p:cNvPr id="115" name="Rectangle 33"/>
                <p:cNvSpPr>
                  <a:spLocks noChangeArrowheads="1"/>
                </p:cNvSpPr>
                <p:nvPr/>
              </p:nvSpPr>
              <p:spPr bwMode="auto">
                <a:xfrm>
                  <a:off x="2945" y="2494"/>
                  <a:ext cx="198" cy="3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2800" dirty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</a:t>
                  </a:r>
                  <a:endPara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6" name="Line 34"/>
                <p:cNvSpPr>
                  <a:spLocks noChangeShapeType="1"/>
                </p:cNvSpPr>
                <p:nvPr/>
              </p:nvSpPr>
              <p:spPr bwMode="auto">
                <a:xfrm>
                  <a:off x="2917" y="2548"/>
                  <a:ext cx="338" cy="0"/>
                </a:xfrm>
                <a:prstGeom prst="line">
                  <a:avLst/>
                </a:prstGeom>
                <a:noFill/>
                <a:ln w="3810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17" name="Rectangle 35"/>
              <p:cNvSpPr>
                <a:spLocks noChangeArrowheads="1"/>
              </p:cNvSpPr>
              <p:nvPr/>
            </p:nvSpPr>
            <p:spPr bwMode="auto">
              <a:xfrm>
                <a:off x="2812" y="2142"/>
                <a:ext cx="330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45000"/>
                  </a:lnSpc>
                </a:pPr>
                <a:r>
                  <a:rPr lang="en-US" altLang="zh-CN" sz="28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en-US" altLang="zh-CN" sz="28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8" name="矩形 117"/>
          <p:cNvSpPr/>
          <p:nvPr/>
        </p:nvSpPr>
        <p:spPr>
          <a:xfrm>
            <a:off x="9487053" y="33799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19" name="矩形 118"/>
          <p:cNvSpPr/>
          <p:nvPr/>
        </p:nvSpPr>
        <p:spPr>
          <a:xfrm>
            <a:off x="9481182" y="45002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120" name="TextBox 35"/>
          <p:cNvSpPr txBox="1"/>
          <p:nvPr/>
        </p:nvSpPr>
        <p:spPr>
          <a:xfrm>
            <a:off x="9880214" y="4284197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21" name="TextBox 36"/>
          <p:cNvSpPr txBox="1"/>
          <p:nvPr/>
        </p:nvSpPr>
        <p:spPr>
          <a:xfrm>
            <a:off x="9880214" y="4727770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cxnSp>
        <p:nvCxnSpPr>
          <p:cNvPr id="122" name="直接连接符 121"/>
          <p:cNvCxnSpPr/>
          <p:nvPr/>
        </p:nvCxnSpPr>
        <p:spPr>
          <a:xfrm>
            <a:off x="9880213" y="479132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48" grpId="0"/>
      <p:bldP spid="49" grpId="0"/>
      <p:bldP spid="51" grpId="0"/>
      <p:bldP spid="53" grpId="0"/>
      <p:bldP spid="54" grpId="0"/>
      <p:bldP spid="55" grpId="0"/>
      <p:bldP spid="57" grpId="0"/>
      <p:bldP spid="58" grpId="0"/>
      <p:bldP spid="59" grpId="0"/>
      <p:bldP spid="63" grpId="0"/>
      <p:bldP spid="64" grpId="0"/>
      <p:bldP spid="65" grpId="0"/>
      <p:bldP spid="100" grpId="0"/>
      <p:bldP spid="102" grpId="0"/>
      <p:bldP spid="103" grpId="0"/>
      <p:bldP spid="104" grpId="0"/>
      <p:bldP spid="118" grpId="0"/>
      <p:bldP spid="119" grpId="0"/>
      <p:bldP spid="120" grpId="0"/>
      <p:bldP spid="1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0657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分数加减的混合计算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22586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大家来回忆一下分数加减混合运算的运算顺序。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93325" y="878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2"/>
          <p:cNvSpPr txBox="1"/>
          <p:nvPr/>
        </p:nvSpPr>
        <p:spPr>
          <a:xfrm flipH="1">
            <a:off x="3109595" y="2112645"/>
            <a:ext cx="5671820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分数加减混合运算的运算顺序和整数加减混合运算的运算顺序相同。</a:t>
            </a:r>
          </a:p>
        </p:txBody>
      </p:sp>
      <p:sp>
        <p:nvSpPr>
          <p:cNvPr id="7" name="文本框 22"/>
          <p:cNvSpPr txBox="1"/>
          <p:nvPr/>
        </p:nvSpPr>
        <p:spPr>
          <a:xfrm flipH="1">
            <a:off x="3109595" y="3496310"/>
            <a:ext cx="888174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olidFill>
                  <a:srgbClr val="7030A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没有括号的分数加减混合运算要从左往右依次进行。</a:t>
            </a:r>
          </a:p>
        </p:txBody>
      </p:sp>
      <p:sp>
        <p:nvSpPr>
          <p:cNvPr id="8" name="文本框 22"/>
          <p:cNvSpPr txBox="1"/>
          <p:nvPr/>
        </p:nvSpPr>
        <p:spPr>
          <a:xfrm flipH="1">
            <a:off x="1471930" y="4233545"/>
            <a:ext cx="10720070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有括号的分数加减混合运算要先算括号里面的,后算括号外面的。</a:t>
            </a:r>
            <a:r>
              <a:rPr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</a:p>
        </p:txBody>
      </p:sp>
      <p:sp>
        <p:nvSpPr>
          <p:cNvPr id="13" name="文本框 22"/>
          <p:cNvSpPr txBox="1"/>
          <p:nvPr/>
        </p:nvSpPr>
        <p:spPr>
          <a:xfrm flipH="1">
            <a:off x="2614930" y="4970780"/>
            <a:ext cx="8131175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整数加法的交换律、结合律对分数加法同样适用。利用运算定律可以使一些分数计算变得简便。</a:t>
            </a:r>
            <a:r>
              <a:rPr sz="2800" dirty="0" smtClean="0">
                <a:solidFill>
                  <a:srgbClr val="7030A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5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</a:t>
            </a:r>
            <a:r>
              <a:rPr 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endParaRPr 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22"/>
          <p:cNvSpPr txBox="1"/>
          <p:nvPr/>
        </p:nvSpPr>
        <p:spPr>
          <a:xfrm flipH="1">
            <a:off x="3312795" y="1318260"/>
            <a:ext cx="617664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计算下面各题,能简算的要简算。</a:t>
            </a:r>
          </a:p>
        </p:txBody>
      </p:sp>
      <p:grpSp>
        <p:nvGrpSpPr>
          <p:cNvPr id="189" name="组合 188"/>
          <p:cNvGrpSpPr/>
          <p:nvPr/>
        </p:nvGrpSpPr>
        <p:grpSpPr>
          <a:xfrm>
            <a:off x="3684905" y="1948180"/>
            <a:ext cx="6929755" cy="1054735"/>
            <a:chOff x="5803" y="3068"/>
            <a:chExt cx="10913" cy="1661"/>
          </a:xfrm>
        </p:grpSpPr>
        <p:grpSp>
          <p:nvGrpSpPr>
            <p:cNvPr id="2" name="Group 49"/>
            <p:cNvGrpSpPr/>
            <p:nvPr/>
          </p:nvGrpSpPr>
          <p:grpSpPr bwMode="auto">
            <a:xfrm>
              <a:off x="11817" y="3107"/>
              <a:ext cx="975" cy="1623"/>
              <a:chOff x="3282" y="1290"/>
              <a:chExt cx="390" cy="649"/>
            </a:xfrm>
          </p:grpSpPr>
          <p:sp>
            <p:nvSpPr>
              <p:cNvPr id="3" name="Text Box 50"/>
              <p:cNvSpPr txBox="1">
                <a:spLocks noChangeArrowheads="1"/>
              </p:cNvSpPr>
              <p:nvPr/>
            </p:nvSpPr>
            <p:spPr bwMode="auto">
              <a:xfrm>
                <a:off x="3282" y="1571"/>
                <a:ext cx="390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5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5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TextBox 2"/>
            <p:cNvSpPr txBox="1">
              <a:spLocks noChangeArrowheads="1"/>
            </p:cNvSpPr>
            <p:nvPr/>
          </p:nvSpPr>
          <p:spPr bwMode="auto">
            <a:xfrm>
              <a:off x="12687" y="3404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7" name="Group 54"/>
            <p:cNvGrpSpPr/>
            <p:nvPr/>
          </p:nvGrpSpPr>
          <p:grpSpPr bwMode="auto">
            <a:xfrm>
              <a:off x="13229" y="3107"/>
              <a:ext cx="795" cy="1615"/>
              <a:chOff x="3528" y="1290"/>
              <a:chExt cx="318" cy="646"/>
            </a:xfrm>
          </p:grpSpPr>
          <p:sp>
            <p:nvSpPr>
              <p:cNvPr id="23" name="Text Box 55"/>
              <p:cNvSpPr txBox="1">
                <a:spLocks noChangeArrowheads="1"/>
              </p:cNvSpPr>
              <p:nvPr/>
            </p:nvSpPr>
            <p:spPr bwMode="auto">
              <a:xfrm>
                <a:off x="3528" y="1568"/>
                <a:ext cx="31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24" name="Text Box 56"/>
              <p:cNvSpPr txBox="1">
                <a:spLocks noChangeArrowheads="1"/>
              </p:cNvSpPr>
              <p:nvPr/>
            </p:nvSpPr>
            <p:spPr bwMode="auto">
              <a:xfrm>
                <a:off x="3532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25" name="Line 57"/>
              <p:cNvSpPr>
                <a:spLocks noChangeShapeType="1"/>
              </p:cNvSpPr>
              <p:nvPr/>
            </p:nvSpPr>
            <p:spPr bwMode="auto">
              <a:xfrm>
                <a:off x="3545" y="161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TextBox 2"/>
            <p:cNvSpPr txBox="1">
              <a:spLocks noChangeArrowheads="1"/>
            </p:cNvSpPr>
            <p:nvPr/>
          </p:nvSpPr>
          <p:spPr bwMode="auto">
            <a:xfrm>
              <a:off x="13909" y="3392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2" name="Group 68"/>
            <p:cNvGrpSpPr/>
            <p:nvPr/>
          </p:nvGrpSpPr>
          <p:grpSpPr bwMode="auto">
            <a:xfrm>
              <a:off x="14363" y="3086"/>
              <a:ext cx="795" cy="1620"/>
              <a:chOff x="3809" y="1290"/>
              <a:chExt cx="318" cy="648"/>
            </a:xfrm>
          </p:grpSpPr>
          <p:sp>
            <p:nvSpPr>
              <p:cNvPr id="31" name="Text Box 69"/>
              <p:cNvSpPr txBox="1">
                <a:spLocks noChangeArrowheads="1"/>
              </p:cNvSpPr>
              <p:nvPr/>
            </p:nvSpPr>
            <p:spPr bwMode="auto">
              <a:xfrm>
                <a:off x="3809" y="1570"/>
                <a:ext cx="31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35" name="Text Box 70"/>
              <p:cNvSpPr txBox="1">
                <a:spLocks noChangeArrowheads="1"/>
              </p:cNvSpPr>
              <p:nvPr/>
            </p:nvSpPr>
            <p:spPr bwMode="auto">
              <a:xfrm>
                <a:off x="3820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9" name="Line 71"/>
              <p:cNvSpPr>
                <a:spLocks noChangeShapeType="1"/>
              </p:cNvSpPr>
              <p:nvPr/>
            </p:nvSpPr>
            <p:spPr bwMode="auto">
              <a:xfrm>
                <a:off x="3846" y="1612"/>
                <a:ext cx="2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0" name="TextBox 2"/>
            <p:cNvSpPr txBox="1">
              <a:spLocks noChangeArrowheads="1"/>
            </p:cNvSpPr>
            <p:nvPr/>
          </p:nvSpPr>
          <p:spPr bwMode="auto">
            <a:xfrm>
              <a:off x="15043" y="3385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62" name="Group 49"/>
            <p:cNvGrpSpPr/>
            <p:nvPr/>
          </p:nvGrpSpPr>
          <p:grpSpPr bwMode="auto">
            <a:xfrm>
              <a:off x="15592" y="3068"/>
              <a:ext cx="1125" cy="1583"/>
              <a:chOff x="3295" y="1290"/>
              <a:chExt cx="450" cy="633"/>
            </a:xfrm>
          </p:grpSpPr>
          <p:sp>
            <p:nvSpPr>
              <p:cNvPr id="67" name="Text Box 50"/>
              <p:cNvSpPr txBox="1">
                <a:spLocks noChangeArrowheads="1"/>
              </p:cNvSpPr>
              <p:nvPr/>
            </p:nvSpPr>
            <p:spPr bwMode="auto">
              <a:xfrm>
                <a:off x="3295" y="1555"/>
                <a:ext cx="450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87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88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" name="Group 49"/>
            <p:cNvGrpSpPr/>
            <p:nvPr/>
          </p:nvGrpSpPr>
          <p:grpSpPr bwMode="auto">
            <a:xfrm>
              <a:off x="7031" y="3122"/>
              <a:ext cx="1113" cy="1543"/>
              <a:chOff x="3346" y="1290"/>
              <a:chExt cx="445" cy="617"/>
            </a:xfrm>
          </p:grpSpPr>
          <p:sp>
            <p:nvSpPr>
              <p:cNvPr id="90" name="Text Box 50"/>
              <p:cNvSpPr txBox="1">
                <a:spLocks noChangeArrowheads="1"/>
              </p:cNvSpPr>
              <p:nvPr/>
            </p:nvSpPr>
            <p:spPr bwMode="auto">
              <a:xfrm>
                <a:off x="3353" y="1539"/>
                <a:ext cx="43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91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92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TextBox 2"/>
            <p:cNvSpPr txBox="1">
              <a:spLocks noChangeArrowheads="1"/>
            </p:cNvSpPr>
            <p:nvPr/>
          </p:nvSpPr>
          <p:spPr bwMode="auto">
            <a:xfrm>
              <a:off x="6416" y="3417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94" name="Group 54"/>
            <p:cNvGrpSpPr/>
            <p:nvPr/>
          </p:nvGrpSpPr>
          <p:grpSpPr bwMode="auto">
            <a:xfrm>
              <a:off x="5803" y="3104"/>
              <a:ext cx="795" cy="1615"/>
              <a:chOff x="3528" y="1290"/>
              <a:chExt cx="318" cy="646"/>
            </a:xfrm>
          </p:grpSpPr>
          <p:sp>
            <p:nvSpPr>
              <p:cNvPr id="95" name="Text Box 55"/>
              <p:cNvSpPr txBox="1">
                <a:spLocks noChangeArrowheads="1"/>
              </p:cNvSpPr>
              <p:nvPr/>
            </p:nvSpPr>
            <p:spPr bwMode="auto">
              <a:xfrm>
                <a:off x="3528" y="1568"/>
                <a:ext cx="31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96" name="Text Box 56"/>
              <p:cNvSpPr txBox="1">
                <a:spLocks noChangeArrowheads="1"/>
              </p:cNvSpPr>
              <p:nvPr/>
            </p:nvSpPr>
            <p:spPr bwMode="auto">
              <a:xfrm>
                <a:off x="3532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>
                <a:off x="3545" y="161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TextBox 2"/>
            <p:cNvSpPr txBox="1">
              <a:spLocks noChangeArrowheads="1"/>
            </p:cNvSpPr>
            <p:nvPr/>
          </p:nvSpPr>
          <p:spPr bwMode="auto">
            <a:xfrm>
              <a:off x="7668" y="3408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99" name="Group 68"/>
            <p:cNvGrpSpPr/>
            <p:nvPr/>
          </p:nvGrpSpPr>
          <p:grpSpPr bwMode="auto">
            <a:xfrm>
              <a:off x="8244" y="3099"/>
              <a:ext cx="1085" cy="1620"/>
              <a:chOff x="3820" y="1290"/>
              <a:chExt cx="434" cy="648"/>
            </a:xfrm>
          </p:grpSpPr>
          <p:sp>
            <p:nvSpPr>
              <p:cNvPr id="101" name="Text Box 69"/>
              <p:cNvSpPr txBox="1">
                <a:spLocks noChangeArrowheads="1"/>
              </p:cNvSpPr>
              <p:nvPr/>
            </p:nvSpPr>
            <p:spPr bwMode="auto">
              <a:xfrm>
                <a:off x="3830" y="1570"/>
                <a:ext cx="424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24" name="Text Box 70"/>
              <p:cNvSpPr txBox="1">
                <a:spLocks noChangeArrowheads="1"/>
              </p:cNvSpPr>
              <p:nvPr/>
            </p:nvSpPr>
            <p:spPr bwMode="auto">
              <a:xfrm>
                <a:off x="3820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25" name="Line 71"/>
              <p:cNvSpPr>
                <a:spLocks noChangeShapeType="1"/>
              </p:cNvSpPr>
              <p:nvPr/>
            </p:nvSpPr>
            <p:spPr bwMode="auto">
              <a:xfrm>
                <a:off x="3846" y="1612"/>
                <a:ext cx="2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6" name="Text Box 6"/>
          <p:cNvSpPr txBox="1">
            <a:spLocks noChangeArrowheads="1"/>
          </p:cNvSpPr>
          <p:nvPr/>
        </p:nvSpPr>
        <p:spPr bwMode="auto">
          <a:xfrm>
            <a:off x="3006885" y="3100296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127" name="Text Box 6"/>
          <p:cNvSpPr txBox="1">
            <a:spLocks noChangeArrowheads="1"/>
          </p:cNvSpPr>
          <p:nvPr/>
        </p:nvSpPr>
        <p:spPr bwMode="auto">
          <a:xfrm>
            <a:off x="4005248" y="3048047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128" name="Text Box 8"/>
          <p:cNvSpPr txBox="1">
            <a:spLocks noChangeArrowheads="1"/>
          </p:cNvSpPr>
          <p:nvPr/>
        </p:nvSpPr>
        <p:spPr bwMode="auto">
          <a:xfrm>
            <a:off x="5157376" y="302276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grpSp>
        <p:nvGrpSpPr>
          <p:cNvPr id="129" name="Group 143"/>
          <p:cNvGrpSpPr/>
          <p:nvPr/>
        </p:nvGrpSpPr>
        <p:grpSpPr bwMode="auto">
          <a:xfrm>
            <a:off x="4725328" y="2926833"/>
            <a:ext cx="501650" cy="911227"/>
            <a:chOff x="3748" y="3348"/>
            <a:chExt cx="316" cy="574"/>
          </a:xfrm>
        </p:grpSpPr>
        <p:grpSp>
          <p:nvGrpSpPr>
            <p:cNvPr id="130" name="Group 144"/>
            <p:cNvGrpSpPr/>
            <p:nvPr/>
          </p:nvGrpSpPr>
          <p:grpSpPr bwMode="auto">
            <a:xfrm>
              <a:off x="3748" y="3612"/>
              <a:ext cx="316" cy="310"/>
              <a:chOff x="3748" y="3612"/>
              <a:chExt cx="316" cy="310"/>
            </a:xfrm>
          </p:grpSpPr>
          <p:sp>
            <p:nvSpPr>
              <p:cNvPr id="131" name="Rectangle 146"/>
              <p:cNvSpPr>
                <a:spLocks noChangeArrowheads="1"/>
              </p:cNvSpPr>
              <p:nvPr/>
            </p:nvSpPr>
            <p:spPr bwMode="auto">
              <a:xfrm>
                <a:off x="3858" y="3612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3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3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38" name="Text Box 6"/>
          <p:cNvSpPr txBox="1">
            <a:spLocks noChangeArrowheads="1"/>
          </p:cNvSpPr>
          <p:nvPr/>
        </p:nvSpPr>
        <p:spPr bwMode="auto">
          <a:xfrm>
            <a:off x="4221272" y="3063110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</a:p>
        </p:txBody>
      </p:sp>
      <p:sp>
        <p:nvSpPr>
          <p:cNvPr id="139" name="Text Box 6"/>
          <p:cNvSpPr txBox="1">
            <a:spLocks noChangeArrowheads="1"/>
          </p:cNvSpPr>
          <p:nvPr/>
        </p:nvSpPr>
        <p:spPr bwMode="auto">
          <a:xfrm>
            <a:off x="6237496" y="299704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</a:p>
        </p:txBody>
      </p:sp>
      <p:grpSp>
        <p:nvGrpSpPr>
          <p:cNvPr id="140" name="Group 143"/>
          <p:cNvGrpSpPr/>
          <p:nvPr/>
        </p:nvGrpSpPr>
        <p:grpSpPr bwMode="auto">
          <a:xfrm>
            <a:off x="5745203" y="2888416"/>
            <a:ext cx="501650" cy="923927"/>
            <a:chOff x="3748" y="3340"/>
            <a:chExt cx="316" cy="582"/>
          </a:xfrm>
        </p:grpSpPr>
        <p:grpSp>
          <p:nvGrpSpPr>
            <p:cNvPr id="141" name="Group 144"/>
            <p:cNvGrpSpPr/>
            <p:nvPr/>
          </p:nvGrpSpPr>
          <p:grpSpPr bwMode="auto">
            <a:xfrm>
              <a:off x="3748" y="3612"/>
              <a:ext cx="316" cy="310"/>
              <a:chOff x="3748" y="3612"/>
              <a:chExt cx="316" cy="310"/>
            </a:xfrm>
          </p:grpSpPr>
          <p:sp>
            <p:nvSpPr>
              <p:cNvPr id="143" name="Rectangle 146"/>
              <p:cNvSpPr>
                <a:spLocks noChangeArrowheads="1"/>
              </p:cNvSpPr>
              <p:nvPr/>
            </p:nvSpPr>
            <p:spPr bwMode="auto">
              <a:xfrm>
                <a:off x="3858" y="3612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2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45" name="Group 143"/>
          <p:cNvGrpSpPr/>
          <p:nvPr/>
        </p:nvGrpSpPr>
        <p:grpSpPr bwMode="auto">
          <a:xfrm>
            <a:off x="3624760" y="2951179"/>
            <a:ext cx="501650" cy="931864"/>
            <a:chOff x="3748" y="3341"/>
            <a:chExt cx="316" cy="587"/>
          </a:xfrm>
        </p:grpSpPr>
        <p:grpSp>
          <p:nvGrpSpPr>
            <p:cNvPr id="146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48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4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7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50" name="Text Box 6"/>
          <p:cNvSpPr txBox="1">
            <a:spLocks noChangeArrowheads="1"/>
          </p:cNvSpPr>
          <p:nvPr/>
        </p:nvSpPr>
        <p:spPr bwMode="auto">
          <a:xfrm>
            <a:off x="3018369" y="398449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151" name="Text Box 6"/>
          <p:cNvSpPr txBox="1">
            <a:spLocks noChangeArrowheads="1"/>
          </p:cNvSpPr>
          <p:nvPr/>
        </p:nvSpPr>
        <p:spPr bwMode="auto">
          <a:xfrm>
            <a:off x="4016732" y="3932249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155" name="Rectangle 146"/>
          <p:cNvSpPr>
            <a:spLocks noChangeArrowheads="1"/>
          </p:cNvSpPr>
          <p:nvPr/>
        </p:nvSpPr>
        <p:spPr bwMode="auto">
          <a:xfrm>
            <a:off x="4635500" y="3971925"/>
            <a:ext cx="22606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grpSp>
        <p:nvGrpSpPr>
          <p:cNvPr id="158" name="Group 143"/>
          <p:cNvGrpSpPr/>
          <p:nvPr/>
        </p:nvGrpSpPr>
        <p:grpSpPr bwMode="auto">
          <a:xfrm>
            <a:off x="3636244" y="3835381"/>
            <a:ext cx="501650" cy="931864"/>
            <a:chOff x="3748" y="3341"/>
            <a:chExt cx="316" cy="587"/>
          </a:xfrm>
        </p:grpSpPr>
        <p:grpSp>
          <p:nvGrpSpPr>
            <p:cNvPr id="159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61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6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0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63" name="Text Box 6"/>
          <p:cNvSpPr txBox="1">
            <a:spLocks noChangeArrowheads="1"/>
          </p:cNvSpPr>
          <p:nvPr/>
        </p:nvSpPr>
        <p:spPr bwMode="auto">
          <a:xfrm>
            <a:off x="3006885" y="4949192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grpSp>
        <p:nvGrpSpPr>
          <p:cNvPr id="171" name="Group 143"/>
          <p:cNvGrpSpPr/>
          <p:nvPr/>
        </p:nvGrpSpPr>
        <p:grpSpPr bwMode="auto">
          <a:xfrm>
            <a:off x="3762966" y="4766872"/>
            <a:ext cx="501650" cy="947740"/>
            <a:chOff x="3748" y="3331"/>
            <a:chExt cx="316" cy="597"/>
          </a:xfrm>
        </p:grpSpPr>
        <p:grpSp>
          <p:nvGrpSpPr>
            <p:cNvPr id="172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73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7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75" name="Rectangle 147"/>
            <p:cNvSpPr>
              <a:spLocks noChangeArrowheads="1"/>
            </p:cNvSpPr>
            <p:nvPr/>
          </p:nvSpPr>
          <p:spPr bwMode="auto">
            <a:xfrm>
              <a:off x="3835" y="3331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82" name="Text Box 6"/>
          <p:cNvSpPr txBox="1">
            <a:spLocks noChangeArrowheads="1"/>
          </p:cNvSpPr>
          <p:nvPr/>
        </p:nvSpPr>
        <p:spPr bwMode="auto">
          <a:xfrm>
            <a:off x="7037464" y="3130501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183" name="Text Box 6"/>
          <p:cNvSpPr txBox="1">
            <a:spLocks noChangeArrowheads="1"/>
          </p:cNvSpPr>
          <p:nvPr/>
        </p:nvSpPr>
        <p:spPr bwMode="auto">
          <a:xfrm>
            <a:off x="9482162" y="305620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184" name="Text Box 8"/>
          <p:cNvSpPr txBox="1">
            <a:spLocks noChangeArrowheads="1"/>
          </p:cNvSpPr>
          <p:nvPr/>
        </p:nvSpPr>
        <p:spPr bwMode="auto">
          <a:xfrm>
            <a:off x="8258026" y="3066006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grpSp>
        <p:nvGrpSpPr>
          <p:cNvPr id="185" name="Group 143"/>
          <p:cNvGrpSpPr/>
          <p:nvPr/>
        </p:nvGrpSpPr>
        <p:grpSpPr bwMode="auto">
          <a:xfrm>
            <a:off x="7814665" y="2956446"/>
            <a:ext cx="501650" cy="946152"/>
            <a:chOff x="3748" y="3348"/>
            <a:chExt cx="316" cy="596"/>
          </a:xfrm>
        </p:grpSpPr>
        <p:grpSp>
          <p:nvGrpSpPr>
            <p:cNvPr id="186" name="Group 144"/>
            <p:cNvGrpSpPr/>
            <p:nvPr/>
          </p:nvGrpSpPr>
          <p:grpSpPr bwMode="auto">
            <a:xfrm>
              <a:off x="3748" y="3630"/>
              <a:ext cx="316" cy="314"/>
              <a:chOff x="3748" y="3630"/>
              <a:chExt cx="316" cy="314"/>
            </a:xfrm>
          </p:grpSpPr>
          <p:sp>
            <p:nvSpPr>
              <p:cNvPr id="217" name="Rectangle 146"/>
              <p:cNvSpPr>
                <a:spLocks noChangeArrowheads="1"/>
              </p:cNvSpPr>
              <p:nvPr/>
            </p:nvSpPr>
            <p:spPr bwMode="auto">
              <a:xfrm>
                <a:off x="3773" y="3634"/>
                <a:ext cx="26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218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9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</p:grpSp>
      <p:sp>
        <p:nvSpPr>
          <p:cNvPr id="220" name="Text Box 6"/>
          <p:cNvSpPr txBox="1">
            <a:spLocks noChangeArrowheads="1"/>
          </p:cNvSpPr>
          <p:nvPr/>
        </p:nvSpPr>
        <p:spPr bwMode="auto">
          <a:xfrm>
            <a:off x="7245608" y="310634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</a:p>
        </p:txBody>
      </p:sp>
      <p:sp>
        <p:nvSpPr>
          <p:cNvPr id="221" name="Text Box 6"/>
          <p:cNvSpPr txBox="1">
            <a:spLocks noChangeArrowheads="1"/>
          </p:cNvSpPr>
          <p:nvPr/>
        </p:nvSpPr>
        <p:spPr bwMode="auto">
          <a:xfrm>
            <a:off x="9266138" y="3028454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</a:p>
        </p:txBody>
      </p:sp>
      <p:grpSp>
        <p:nvGrpSpPr>
          <p:cNvPr id="222" name="Group 143"/>
          <p:cNvGrpSpPr/>
          <p:nvPr/>
        </p:nvGrpSpPr>
        <p:grpSpPr bwMode="auto">
          <a:xfrm>
            <a:off x="8840416" y="2931654"/>
            <a:ext cx="509588" cy="923927"/>
            <a:chOff x="3748" y="3340"/>
            <a:chExt cx="321" cy="582"/>
          </a:xfrm>
        </p:grpSpPr>
        <p:grpSp>
          <p:nvGrpSpPr>
            <p:cNvPr id="223" name="Group 144"/>
            <p:cNvGrpSpPr/>
            <p:nvPr/>
          </p:nvGrpSpPr>
          <p:grpSpPr bwMode="auto">
            <a:xfrm>
              <a:off x="3748" y="3612"/>
              <a:ext cx="321" cy="310"/>
              <a:chOff x="3748" y="3612"/>
              <a:chExt cx="321" cy="310"/>
            </a:xfrm>
          </p:grpSpPr>
          <p:sp>
            <p:nvSpPr>
              <p:cNvPr id="224" name="Rectangle 146"/>
              <p:cNvSpPr>
                <a:spLocks noChangeArrowheads="1"/>
              </p:cNvSpPr>
              <p:nvPr/>
            </p:nvSpPr>
            <p:spPr bwMode="auto">
              <a:xfrm>
                <a:off x="3803" y="3612"/>
                <a:ext cx="26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11</a:t>
                </a:r>
              </a:p>
            </p:txBody>
          </p:sp>
          <p:sp>
            <p:nvSpPr>
              <p:cNvPr id="225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26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227" name="Text Box 8"/>
          <p:cNvSpPr txBox="1">
            <a:spLocks noChangeArrowheads="1"/>
          </p:cNvSpPr>
          <p:nvPr/>
        </p:nvSpPr>
        <p:spPr bwMode="auto">
          <a:xfrm>
            <a:off x="10706298" y="3018790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grpSp>
        <p:nvGrpSpPr>
          <p:cNvPr id="228" name="Group 143"/>
          <p:cNvGrpSpPr/>
          <p:nvPr/>
        </p:nvGrpSpPr>
        <p:grpSpPr bwMode="auto">
          <a:xfrm>
            <a:off x="10291153" y="2922855"/>
            <a:ext cx="501650" cy="946152"/>
            <a:chOff x="3748" y="3348"/>
            <a:chExt cx="316" cy="596"/>
          </a:xfrm>
        </p:grpSpPr>
        <p:grpSp>
          <p:nvGrpSpPr>
            <p:cNvPr id="229" name="Group 144"/>
            <p:cNvGrpSpPr/>
            <p:nvPr/>
          </p:nvGrpSpPr>
          <p:grpSpPr bwMode="auto">
            <a:xfrm>
              <a:off x="3748" y="3630"/>
              <a:ext cx="316" cy="314"/>
              <a:chOff x="3748" y="3630"/>
              <a:chExt cx="316" cy="314"/>
            </a:xfrm>
          </p:grpSpPr>
          <p:sp>
            <p:nvSpPr>
              <p:cNvPr id="230" name="Rectangle 146"/>
              <p:cNvSpPr>
                <a:spLocks noChangeArrowheads="1"/>
              </p:cNvSpPr>
              <p:nvPr/>
            </p:nvSpPr>
            <p:spPr bwMode="auto">
              <a:xfrm>
                <a:off x="3850" y="3634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231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2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233" name="Text Box 6"/>
          <p:cNvSpPr txBox="1">
            <a:spLocks noChangeArrowheads="1"/>
          </p:cNvSpPr>
          <p:nvPr/>
        </p:nvSpPr>
        <p:spPr bwMode="auto">
          <a:xfrm>
            <a:off x="9709971" y="3059132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</a:p>
        </p:txBody>
      </p:sp>
      <p:sp>
        <p:nvSpPr>
          <p:cNvPr id="234" name="Text Box 6"/>
          <p:cNvSpPr txBox="1">
            <a:spLocks noChangeArrowheads="1"/>
          </p:cNvSpPr>
          <p:nvPr/>
        </p:nvSpPr>
        <p:spPr bwMode="auto">
          <a:xfrm>
            <a:off x="11706884" y="3030195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</a:p>
        </p:txBody>
      </p:sp>
      <p:grpSp>
        <p:nvGrpSpPr>
          <p:cNvPr id="235" name="Group 143"/>
          <p:cNvGrpSpPr/>
          <p:nvPr/>
        </p:nvGrpSpPr>
        <p:grpSpPr bwMode="auto">
          <a:xfrm>
            <a:off x="11294119" y="2884438"/>
            <a:ext cx="501650" cy="927102"/>
            <a:chOff x="3748" y="3340"/>
            <a:chExt cx="316" cy="584"/>
          </a:xfrm>
        </p:grpSpPr>
        <p:grpSp>
          <p:nvGrpSpPr>
            <p:cNvPr id="236" name="Group 144"/>
            <p:cNvGrpSpPr/>
            <p:nvPr/>
          </p:nvGrpSpPr>
          <p:grpSpPr bwMode="auto">
            <a:xfrm>
              <a:off x="3748" y="3614"/>
              <a:ext cx="316" cy="310"/>
              <a:chOff x="3748" y="3614"/>
              <a:chExt cx="316" cy="310"/>
            </a:xfrm>
          </p:grpSpPr>
          <p:sp>
            <p:nvSpPr>
              <p:cNvPr id="237" name="Rectangle 146"/>
              <p:cNvSpPr>
                <a:spLocks noChangeArrowheads="1"/>
              </p:cNvSpPr>
              <p:nvPr/>
            </p:nvSpPr>
            <p:spPr bwMode="auto">
              <a:xfrm>
                <a:off x="3847" y="3614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238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9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240" name="Text Box 6"/>
          <p:cNvSpPr txBox="1">
            <a:spLocks noChangeArrowheads="1"/>
          </p:cNvSpPr>
          <p:nvPr/>
        </p:nvSpPr>
        <p:spPr bwMode="auto">
          <a:xfrm>
            <a:off x="7029584" y="3997249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241" name="Text Box 6"/>
          <p:cNvSpPr txBox="1">
            <a:spLocks noChangeArrowheads="1"/>
          </p:cNvSpPr>
          <p:nvPr/>
        </p:nvSpPr>
        <p:spPr bwMode="auto">
          <a:xfrm>
            <a:off x="7921131" y="3969060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242" name="Rectangle 147"/>
          <p:cNvSpPr>
            <a:spLocks noChangeArrowheads="1"/>
          </p:cNvSpPr>
          <p:nvPr/>
        </p:nvSpPr>
        <p:spPr bwMode="auto">
          <a:xfrm>
            <a:off x="7675348" y="4028069"/>
            <a:ext cx="25400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56" name="Text Box 6"/>
          <p:cNvSpPr txBox="1">
            <a:spLocks noChangeArrowheads="1"/>
          </p:cNvSpPr>
          <p:nvPr/>
        </p:nvSpPr>
        <p:spPr bwMode="auto">
          <a:xfrm>
            <a:off x="7029584" y="4908137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258" name="Rectangle 147"/>
          <p:cNvSpPr>
            <a:spLocks noChangeArrowheads="1"/>
          </p:cNvSpPr>
          <p:nvPr/>
        </p:nvSpPr>
        <p:spPr bwMode="auto">
          <a:xfrm>
            <a:off x="7675348" y="4938957"/>
            <a:ext cx="25400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87" name="Rectangle 146"/>
          <p:cNvSpPr>
            <a:spLocks noChangeArrowheads="1"/>
          </p:cNvSpPr>
          <p:nvPr/>
        </p:nvSpPr>
        <p:spPr bwMode="auto">
          <a:xfrm>
            <a:off x="3488055" y="4977130"/>
            <a:ext cx="22606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8" name="Rectangle 147"/>
          <p:cNvSpPr>
            <a:spLocks noChangeArrowheads="1"/>
          </p:cNvSpPr>
          <p:nvPr/>
        </p:nvSpPr>
        <p:spPr bwMode="auto">
          <a:xfrm>
            <a:off x="8513548" y="4017274"/>
            <a:ext cx="25400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0" grpId="0" bldLvl="0" animBg="1"/>
      <p:bldP spid="7" grpId="0" bldLvl="0" animBg="1"/>
      <p:bldP spid="126" grpId="0" bldLvl="0" animBg="1"/>
      <p:bldP spid="127" grpId="0" bldLvl="0" animBg="1"/>
      <p:bldP spid="128" grpId="0" bldLvl="0" animBg="1"/>
      <p:bldP spid="138" grpId="0" bldLvl="0" animBg="1"/>
      <p:bldP spid="139" grpId="0" bldLvl="0" animBg="1"/>
      <p:bldP spid="150" grpId="0" bldLvl="0" animBg="1"/>
      <p:bldP spid="151" grpId="0" bldLvl="0" animBg="1"/>
      <p:bldP spid="155" grpId="0"/>
      <p:bldP spid="163" grpId="0" bldLvl="0" animBg="1"/>
      <p:bldP spid="182" grpId="0" bldLvl="0" animBg="1"/>
      <p:bldP spid="183" grpId="0" bldLvl="0" animBg="1"/>
      <p:bldP spid="184" grpId="0" bldLvl="0" animBg="1"/>
      <p:bldP spid="220" grpId="0" bldLvl="0" animBg="1"/>
      <p:bldP spid="221" grpId="0" bldLvl="0" animBg="1"/>
      <p:bldP spid="227" grpId="0" bldLvl="0" animBg="1"/>
      <p:bldP spid="233" grpId="0" bldLvl="0" animBg="1"/>
      <p:bldP spid="234" grpId="0" bldLvl="0" animBg="1"/>
      <p:bldP spid="240" grpId="0" bldLvl="0" animBg="1"/>
      <p:bldP spid="241" grpId="0" bldLvl="0" animBg="1"/>
      <p:bldP spid="242" grpId="0"/>
      <p:bldP spid="256" grpId="0" bldLvl="0" animBg="1"/>
      <p:bldP spid="258" grpId="0"/>
      <p:bldP spid="187" grpId="0"/>
      <p:bldP spid="187" grpId="1"/>
      <p:bldP spid="18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2"/>
          <p:cNvSpPr txBox="1"/>
          <p:nvPr/>
        </p:nvSpPr>
        <p:spPr>
          <a:xfrm flipH="1">
            <a:off x="3312795" y="1164590"/>
            <a:ext cx="617664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计算下面各题,能简算的要简算。</a:t>
            </a:r>
          </a:p>
        </p:txBody>
      </p:sp>
      <p:grpSp>
        <p:nvGrpSpPr>
          <p:cNvPr id="189" name="组合 188"/>
          <p:cNvGrpSpPr/>
          <p:nvPr/>
        </p:nvGrpSpPr>
        <p:grpSpPr>
          <a:xfrm>
            <a:off x="3684905" y="1794510"/>
            <a:ext cx="6930390" cy="1547647"/>
            <a:chOff x="5803" y="3068"/>
            <a:chExt cx="10914" cy="2437"/>
          </a:xfrm>
        </p:grpSpPr>
        <p:grpSp>
          <p:nvGrpSpPr>
            <p:cNvPr id="2" name="Group 49"/>
            <p:cNvGrpSpPr/>
            <p:nvPr/>
          </p:nvGrpSpPr>
          <p:grpSpPr bwMode="auto">
            <a:xfrm>
              <a:off x="11817" y="3107"/>
              <a:ext cx="1188" cy="2398"/>
              <a:chOff x="3282" y="1290"/>
              <a:chExt cx="475" cy="959"/>
            </a:xfrm>
          </p:grpSpPr>
          <p:sp>
            <p:nvSpPr>
              <p:cNvPr id="5" name="Text Box 50"/>
              <p:cNvSpPr txBox="1">
                <a:spLocks noChangeArrowheads="1"/>
              </p:cNvSpPr>
              <p:nvPr/>
            </p:nvSpPr>
            <p:spPr bwMode="auto">
              <a:xfrm>
                <a:off x="3282" y="1571"/>
                <a:ext cx="475" cy="6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5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6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TextBox 2"/>
            <p:cNvSpPr txBox="1">
              <a:spLocks noChangeArrowheads="1"/>
            </p:cNvSpPr>
            <p:nvPr/>
          </p:nvSpPr>
          <p:spPr bwMode="auto">
            <a:xfrm>
              <a:off x="12687" y="3404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54"/>
            <p:cNvGrpSpPr/>
            <p:nvPr/>
          </p:nvGrpSpPr>
          <p:grpSpPr bwMode="auto">
            <a:xfrm>
              <a:off x="13229" y="3107"/>
              <a:ext cx="795" cy="1615"/>
              <a:chOff x="3528" y="1290"/>
              <a:chExt cx="318" cy="646"/>
            </a:xfrm>
          </p:grpSpPr>
          <p:sp>
            <p:nvSpPr>
              <p:cNvPr id="23" name="Text Box 55"/>
              <p:cNvSpPr txBox="1">
                <a:spLocks noChangeArrowheads="1"/>
              </p:cNvSpPr>
              <p:nvPr/>
            </p:nvSpPr>
            <p:spPr bwMode="auto">
              <a:xfrm>
                <a:off x="3528" y="1568"/>
                <a:ext cx="31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24" name="Text Box 56"/>
              <p:cNvSpPr txBox="1">
                <a:spLocks noChangeArrowheads="1"/>
              </p:cNvSpPr>
              <p:nvPr/>
            </p:nvSpPr>
            <p:spPr bwMode="auto">
              <a:xfrm>
                <a:off x="3532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25" name="Line 57"/>
              <p:cNvSpPr>
                <a:spLocks noChangeShapeType="1"/>
              </p:cNvSpPr>
              <p:nvPr/>
            </p:nvSpPr>
            <p:spPr bwMode="auto">
              <a:xfrm>
                <a:off x="3545" y="161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" name="TextBox 2"/>
            <p:cNvSpPr txBox="1">
              <a:spLocks noChangeArrowheads="1"/>
            </p:cNvSpPr>
            <p:nvPr/>
          </p:nvSpPr>
          <p:spPr bwMode="auto">
            <a:xfrm>
              <a:off x="13909" y="3392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31" name="Group 68"/>
            <p:cNvGrpSpPr/>
            <p:nvPr/>
          </p:nvGrpSpPr>
          <p:grpSpPr bwMode="auto">
            <a:xfrm>
              <a:off x="14206" y="3086"/>
              <a:ext cx="1065" cy="2395"/>
              <a:chOff x="3746" y="1290"/>
              <a:chExt cx="426" cy="958"/>
            </a:xfrm>
          </p:grpSpPr>
          <p:sp>
            <p:nvSpPr>
              <p:cNvPr id="35" name="Text Box 69"/>
              <p:cNvSpPr txBox="1">
                <a:spLocks noChangeArrowheads="1"/>
              </p:cNvSpPr>
              <p:nvPr/>
            </p:nvSpPr>
            <p:spPr bwMode="auto">
              <a:xfrm>
                <a:off x="3746" y="1570"/>
                <a:ext cx="426" cy="6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39" name="Text Box 70"/>
              <p:cNvSpPr txBox="1">
                <a:spLocks noChangeArrowheads="1"/>
              </p:cNvSpPr>
              <p:nvPr/>
            </p:nvSpPr>
            <p:spPr bwMode="auto">
              <a:xfrm>
                <a:off x="3820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40" name="Line 71"/>
              <p:cNvSpPr>
                <a:spLocks noChangeShapeType="1"/>
              </p:cNvSpPr>
              <p:nvPr/>
            </p:nvSpPr>
            <p:spPr bwMode="auto">
              <a:xfrm>
                <a:off x="3846" y="1612"/>
                <a:ext cx="2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TextBox 2"/>
            <p:cNvSpPr txBox="1">
              <a:spLocks noChangeArrowheads="1"/>
            </p:cNvSpPr>
            <p:nvPr/>
          </p:nvSpPr>
          <p:spPr bwMode="auto">
            <a:xfrm>
              <a:off x="15043" y="3385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62" name="Group 49"/>
            <p:cNvGrpSpPr/>
            <p:nvPr/>
          </p:nvGrpSpPr>
          <p:grpSpPr bwMode="auto">
            <a:xfrm>
              <a:off x="15592" y="3068"/>
              <a:ext cx="1125" cy="1580"/>
              <a:chOff x="3295" y="1290"/>
              <a:chExt cx="450" cy="632"/>
            </a:xfrm>
          </p:grpSpPr>
          <p:sp>
            <p:nvSpPr>
              <p:cNvPr id="67" name="Text Box 50"/>
              <p:cNvSpPr txBox="1">
                <a:spLocks noChangeArrowheads="1"/>
              </p:cNvSpPr>
              <p:nvPr/>
            </p:nvSpPr>
            <p:spPr bwMode="auto">
              <a:xfrm>
                <a:off x="3295" y="1555"/>
                <a:ext cx="450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 7</a:t>
                </a:r>
              </a:p>
            </p:txBody>
          </p:sp>
          <p:sp>
            <p:nvSpPr>
              <p:cNvPr id="87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290"/>
                <a:ext cx="227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88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" name="Group 49"/>
            <p:cNvGrpSpPr/>
            <p:nvPr/>
          </p:nvGrpSpPr>
          <p:grpSpPr bwMode="auto">
            <a:xfrm>
              <a:off x="7031" y="3122"/>
              <a:ext cx="1113" cy="1540"/>
              <a:chOff x="3346" y="1290"/>
              <a:chExt cx="445" cy="616"/>
            </a:xfrm>
          </p:grpSpPr>
          <p:sp>
            <p:nvSpPr>
              <p:cNvPr id="90" name="Text Box 50"/>
              <p:cNvSpPr txBox="1">
                <a:spLocks noChangeArrowheads="1"/>
              </p:cNvSpPr>
              <p:nvPr/>
            </p:nvSpPr>
            <p:spPr bwMode="auto">
              <a:xfrm>
                <a:off x="3353" y="1539"/>
                <a:ext cx="438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91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290"/>
                <a:ext cx="227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92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TextBox 2"/>
            <p:cNvSpPr txBox="1">
              <a:spLocks noChangeArrowheads="1"/>
            </p:cNvSpPr>
            <p:nvPr/>
          </p:nvSpPr>
          <p:spPr bwMode="auto">
            <a:xfrm>
              <a:off x="6416" y="3417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94" name="Group 54"/>
            <p:cNvGrpSpPr/>
            <p:nvPr/>
          </p:nvGrpSpPr>
          <p:grpSpPr bwMode="auto">
            <a:xfrm>
              <a:off x="5803" y="3104"/>
              <a:ext cx="795" cy="1615"/>
              <a:chOff x="3528" y="1290"/>
              <a:chExt cx="318" cy="646"/>
            </a:xfrm>
          </p:grpSpPr>
          <p:sp>
            <p:nvSpPr>
              <p:cNvPr id="95" name="Text Box 55"/>
              <p:cNvSpPr txBox="1">
                <a:spLocks noChangeArrowheads="1"/>
              </p:cNvSpPr>
              <p:nvPr/>
            </p:nvSpPr>
            <p:spPr bwMode="auto">
              <a:xfrm>
                <a:off x="3528" y="1568"/>
                <a:ext cx="31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96" name="Text Box 56"/>
              <p:cNvSpPr txBox="1">
                <a:spLocks noChangeArrowheads="1"/>
              </p:cNvSpPr>
              <p:nvPr/>
            </p:nvSpPr>
            <p:spPr bwMode="auto">
              <a:xfrm>
                <a:off x="3532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>
                <a:off x="3545" y="161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TextBox 2"/>
            <p:cNvSpPr txBox="1">
              <a:spLocks noChangeArrowheads="1"/>
            </p:cNvSpPr>
            <p:nvPr/>
          </p:nvSpPr>
          <p:spPr bwMode="auto">
            <a:xfrm>
              <a:off x="7668" y="3408"/>
              <a:ext cx="5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ctr" eaLnBrk="1" hangingPunct="1"/>
              <a:r>
                <a:rPr lang="zh-CN" altLang="en-US" sz="3200" b="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200" b="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99" name="Group 68"/>
            <p:cNvGrpSpPr/>
            <p:nvPr/>
          </p:nvGrpSpPr>
          <p:grpSpPr bwMode="auto">
            <a:xfrm>
              <a:off x="8244" y="3099"/>
              <a:ext cx="1085" cy="1620"/>
              <a:chOff x="3820" y="1290"/>
              <a:chExt cx="434" cy="648"/>
            </a:xfrm>
          </p:grpSpPr>
          <p:sp>
            <p:nvSpPr>
              <p:cNvPr id="101" name="Text Box 69"/>
              <p:cNvSpPr txBox="1">
                <a:spLocks noChangeArrowheads="1"/>
              </p:cNvSpPr>
              <p:nvPr/>
            </p:nvSpPr>
            <p:spPr bwMode="auto">
              <a:xfrm>
                <a:off x="3830" y="1570"/>
                <a:ext cx="424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124" name="Text Box 70"/>
              <p:cNvSpPr txBox="1">
                <a:spLocks noChangeArrowheads="1"/>
              </p:cNvSpPr>
              <p:nvPr/>
            </p:nvSpPr>
            <p:spPr bwMode="auto">
              <a:xfrm>
                <a:off x="3820" y="1290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25" name="Line 71"/>
              <p:cNvSpPr>
                <a:spLocks noChangeShapeType="1"/>
              </p:cNvSpPr>
              <p:nvPr/>
            </p:nvSpPr>
            <p:spPr bwMode="auto">
              <a:xfrm>
                <a:off x="3846" y="1612"/>
                <a:ext cx="2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6" name="Text Box 6"/>
          <p:cNvSpPr txBox="1">
            <a:spLocks noChangeArrowheads="1"/>
          </p:cNvSpPr>
          <p:nvPr/>
        </p:nvSpPr>
        <p:spPr bwMode="auto">
          <a:xfrm>
            <a:off x="3006885" y="2946626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127" name="Text Box 6"/>
          <p:cNvSpPr txBox="1">
            <a:spLocks noChangeArrowheads="1"/>
          </p:cNvSpPr>
          <p:nvPr/>
        </p:nvSpPr>
        <p:spPr bwMode="auto">
          <a:xfrm>
            <a:off x="4005248" y="2894377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128" name="Text Box 8"/>
          <p:cNvSpPr txBox="1">
            <a:spLocks noChangeArrowheads="1"/>
          </p:cNvSpPr>
          <p:nvPr/>
        </p:nvSpPr>
        <p:spPr bwMode="auto">
          <a:xfrm>
            <a:off x="5157376" y="286909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grpSp>
        <p:nvGrpSpPr>
          <p:cNvPr id="129" name="Group 143"/>
          <p:cNvGrpSpPr/>
          <p:nvPr/>
        </p:nvGrpSpPr>
        <p:grpSpPr bwMode="auto">
          <a:xfrm>
            <a:off x="4725328" y="2773163"/>
            <a:ext cx="501650" cy="911227"/>
            <a:chOff x="3748" y="3348"/>
            <a:chExt cx="316" cy="574"/>
          </a:xfrm>
        </p:grpSpPr>
        <p:grpSp>
          <p:nvGrpSpPr>
            <p:cNvPr id="130" name="Group 144"/>
            <p:cNvGrpSpPr/>
            <p:nvPr/>
          </p:nvGrpSpPr>
          <p:grpSpPr bwMode="auto">
            <a:xfrm>
              <a:off x="3748" y="3612"/>
              <a:ext cx="316" cy="310"/>
              <a:chOff x="3748" y="3612"/>
              <a:chExt cx="316" cy="310"/>
            </a:xfrm>
          </p:grpSpPr>
          <p:sp>
            <p:nvSpPr>
              <p:cNvPr id="131" name="Rectangle 146"/>
              <p:cNvSpPr>
                <a:spLocks noChangeArrowheads="1"/>
              </p:cNvSpPr>
              <p:nvPr/>
            </p:nvSpPr>
            <p:spPr bwMode="auto">
              <a:xfrm>
                <a:off x="3858" y="3612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13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3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38" name="Text Box 6"/>
          <p:cNvSpPr txBox="1">
            <a:spLocks noChangeArrowheads="1"/>
          </p:cNvSpPr>
          <p:nvPr/>
        </p:nvSpPr>
        <p:spPr bwMode="auto">
          <a:xfrm>
            <a:off x="4221272" y="2909440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</a:p>
        </p:txBody>
      </p:sp>
      <p:sp>
        <p:nvSpPr>
          <p:cNvPr id="139" name="Text Box 6"/>
          <p:cNvSpPr txBox="1">
            <a:spLocks noChangeArrowheads="1"/>
          </p:cNvSpPr>
          <p:nvPr/>
        </p:nvSpPr>
        <p:spPr bwMode="auto">
          <a:xfrm>
            <a:off x="6237496" y="284337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</a:p>
        </p:txBody>
      </p:sp>
      <p:grpSp>
        <p:nvGrpSpPr>
          <p:cNvPr id="140" name="Group 143"/>
          <p:cNvGrpSpPr/>
          <p:nvPr/>
        </p:nvGrpSpPr>
        <p:grpSpPr bwMode="auto">
          <a:xfrm>
            <a:off x="5745203" y="2734746"/>
            <a:ext cx="501650" cy="923927"/>
            <a:chOff x="3748" y="3340"/>
            <a:chExt cx="316" cy="582"/>
          </a:xfrm>
        </p:grpSpPr>
        <p:grpSp>
          <p:nvGrpSpPr>
            <p:cNvPr id="141" name="Group 144"/>
            <p:cNvGrpSpPr/>
            <p:nvPr/>
          </p:nvGrpSpPr>
          <p:grpSpPr bwMode="auto">
            <a:xfrm>
              <a:off x="3748" y="3612"/>
              <a:ext cx="316" cy="310"/>
              <a:chOff x="3748" y="3612"/>
              <a:chExt cx="316" cy="310"/>
            </a:xfrm>
          </p:grpSpPr>
          <p:sp>
            <p:nvSpPr>
              <p:cNvPr id="143" name="Rectangle 146"/>
              <p:cNvSpPr>
                <a:spLocks noChangeArrowheads="1"/>
              </p:cNvSpPr>
              <p:nvPr/>
            </p:nvSpPr>
            <p:spPr bwMode="auto">
              <a:xfrm>
                <a:off x="3858" y="3612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14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2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45" name="Group 143"/>
          <p:cNvGrpSpPr/>
          <p:nvPr/>
        </p:nvGrpSpPr>
        <p:grpSpPr bwMode="auto">
          <a:xfrm>
            <a:off x="3624760" y="2797509"/>
            <a:ext cx="501650" cy="931864"/>
            <a:chOff x="3748" y="3341"/>
            <a:chExt cx="316" cy="587"/>
          </a:xfrm>
        </p:grpSpPr>
        <p:grpSp>
          <p:nvGrpSpPr>
            <p:cNvPr id="146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48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4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7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50" name="Text Box 6"/>
          <p:cNvSpPr txBox="1">
            <a:spLocks noChangeArrowheads="1"/>
          </p:cNvSpPr>
          <p:nvPr/>
        </p:nvSpPr>
        <p:spPr bwMode="auto">
          <a:xfrm>
            <a:off x="3018369" y="383082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151" name="Text Box 6"/>
          <p:cNvSpPr txBox="1">
            <a:spLocks noChangeArrowheads="1"/>
          </p:cNvSpPr>
          <p:nvPr/>
        </p:nvSpPr>
        <p:spPr bwMode="auto">
          <a:xfrm>
            <a:off x="4016732" y="3778579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155" name="Rectangle 146"/>
          <p:cNvSpPr>
            <a:spLocks noChangeArrowheads="1"/>
          </p:cNvSpPr>
          <p:nvPr/>
        </p:nvSpPr>
        <p:spPr bwMode="auto">
          <a:xfrm>
            <a:off x="4635500" y="3818255"/>
            <a:ext cx="22606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grpSp>
        <p:nvGrpSpPr>
          <p:cNvPr id="158" name="Group 143"/>
          <p:cNvGrpSpPr/>
          <p:nvPr/>
        </p:nvGrpSpPr>
        <p:grpSpPr bwMode="auto">
          <a:xfrm>
            <a:off x="3636244" y="3681711"/>
            <a:ext cx="501650" cy="931864"/>
            <a:chOff x="3748" y="3341"/>
            <a:chExt cx="316" cy="587"/>
          </a:xfrm>
        </p:grpSpPr>
        <p:grpSp>
          <p:nvGrpSpPr>
            <p:cNvPr id="159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61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6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0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63" name="Text Box 6"/>
          <p:cNvSpPr txBox="1">
            <a:spLocks noChangeArrowheads="1"/>
          </p:cNvSpPr>
          <p:nvPr/>
        </p:nvSpPr>
        <p:spPr bwMode="auto">
          <a:xfrm>
            <a:off x="3006885" y="4795522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grpSp>
        <p:nvGrpSpPr>
          <p:cNvPr id="171" name="Group 143"/>
          <p:cNvGrpSpPr/>
          <p:nvPr/>
        </p:nvGrpSpPr>
        <p:grpSpPr bwMode="auto">
          <a:xfrm>
            <a:off x="3762966" y="4613202"/>
            <a:ext cx="501650" cy="947740"/>
            <a:chOff x="3748" y="3331"/>
            <a:chExt cx="316" cy="597"/>
          </a:xfrm>
        </p:grpSpPr>
        <p:grpSp>
          <p:nvGrpSpPr>
            <p:cNvPr id="172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73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7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75" name="Rectangle 147"/>
            <p:cNvSpPr>
              <a:spLocks noChangeArrowheads="1"/>
            </p:cNvSpPr>
            <p:nvPr/>
          </p:nvSpPr>
          <p:spPr bwMode="auto">
            <a:xfrm>
              <a:off x="3835" y="3331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82" name="Text Box 6"/>
          <p:cNvSpPr txBox="1">
            <a:spLocks noChangeArrowheads="1"/>
          </p:cNvSpPr>
          <p:nvPr/>
        </p:nvSpPr>
        <p:spPr bwMode="auto">
          <a:xfrm>
            <a:off x="7037464" y="2976831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183" name="Text Box 6"/>
          <p:cNvSpPr txBox="1">
            <a:spLocks noChangeArrowheads="1"/>
          </p:cNvSpPr>
          <p:nvPr/>
        </p:nvSpPr>
        <p:spPr bwMode="auto">
          <a:xfrm>
            <a:off x="9482162" y="290253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184" name="Text Box 8"/>
          <p:cNvSpPr txBox="1">
            <a:spLocks noChangeArrowheads="1"/>
          </p:cNvSpPr>
          <p:nvPr/>
        </p:nvSpPr>
        <p:spPr bwMode="auto">
          <a:xfrm>
            <a:off x="8258026" y="2912336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grpSp>
        <p:nvGrpSpPr>
          <p:cNvPr id="185" name="Group 143"/>
          <p:cNvGrpSpPr/>
          <p:nvPr/>
        </p:nvGrpSpPr>
        <p:grpSpPr bwMode="auto">
          <a:xfrm>
            <a:off x="7814665" y="2802776"/>
            <a:ext cx="696913" cy="946152"/>
            <a:chOff x="3748" y="3348"/>
            <a:chExt cx="439" cy="596"/>
          </a:xfrm>
        </p:grpSpPr>
        <p:grpSp>
          <p:nvGrpSpPr>
            <p:cNvPr id="186" name="Group 144"/>
            <p:cNvGrpSpPr/>
            <p:nvPr/>
          </p:nvGrpSpPr>
          <p:grpSpPr bwMode="auto">
            <a:xfrm>
              <a:off x="3748" y="3630"/>
              <a:ext cx="439" cy="314"/>
              <a:chOff x="3748" y="3630"/>
              <a:chExt cx="439" cy="314"/>
            </a:xfrm>
          </p:grpSpPr>
          <p:sp>
            <p:nvSpPr>
              <p:cNvPr id="217" name="Rectangle 146"/>
              <p:cNvSpPr>
                <a:spLocks noChangeArrowheads="1"/>
              </p:cNvSpPr>
              <p:nvPr/>
            </p:nvSpPr>
            <p:spPr bwMode="auto">
              <a:xfrm>
                <a:off x="3773" y="3634"/>
                <a:ext cx="41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218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9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</p:grpSp>
      <p:sp>
        <p:nvSpPr>
          <p:cNvPr id="220" name="Text Box 6"/>
          <p:cNvSpPr txBox="1">
            <a:spLocks noChangeArrowheads="1"/>
          </p:cNvSpPr>
          <p:nvPr/>
        </p:nvSpPr>
        <p:spPr bwMode="auto">
          <a:xfrm>
            <a:off x="7245608" y="2952678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</a:p>
        </p:txBody>
      </p:sp>
      <p:sp>
        <p:nvSpPr>
          <p:cNvPr id="221" name="Text Box 6"/>
          <p:cNvSpPr txBox="1">
            <a:spLocks noChangeArrowheads="1"/>
          </p:cNvSpPr>
          <p:nvPr/>
        </p:nvSpPr>
        <p:spPr bwMode="auto">
          <a:xfrm>
            <a:off x="9266138" y="2874784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</a:p>
        </p:txBody>
      </p:sp>
      <p:grpSp>
        <p:nvGrpSpPr>
          <p:cNvPr id="222" name="Group 143"/>
          <p:cNvGrpSpPr/>
          <p:nvPr/>
        </p:nvGrpSpPr>
        <p:grpSpPr bwMode="auto">
          <a:xfrm>
            <a:off x="8840416" y="2777984"/>
            <a:ext cx="539751" cy="923927"/>
            <a:chOff x="3748" y="3340"/>
            <a:chExt cx="340" cy="582"/>
          </a:xfrm>
        </p:grpSpPr>
        <p:grpSp>
          <p:nvGrpSpPr>
            <p:cNvPr id="223" name="Group 144"/>
            <p:cNvGrpSpPr/>
            <p:nvPr/>
          </p:nvGrpSpPr>
          <p:grpSpPr bwMode="auto">
            <a:xfrm>
              <a:off x="3748" y="3612"/>
              <a:ext cx="340" cy="310"/>
              <a:chOff x="3748" y="3612"/>
              <a:chExt cx="340" cy="310"/>
            </a:xfrm>
          </p:grpSpPr>
          <p:sp>
            <p:nvSpPr>
              <p:cNvPr id="224" name="Rectangle 146"/>
              <p:cNvSpPr>
                <a:spLocks noChangeArrowheads="1"/>
              </p:cNvSpPr>
              <p:nvPr/>
            </p:nvSpPr>
            <p:spPr bwMode="auto">
              <a:xfrm>
                <a:off x="3803" y="3612"/>
                <a:ext cx="28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225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26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</p:grpSp>
      <p:sp>
        <p:nvSpPr>
          <p:cNvPr id="227" name="Text Box 8"/>
          <p:cNvSpPr txBox="1">
            <a:spLocks noChangeArrowheads="1"/>
          </p:cNvSpPr>
          <p:nvPr/>
        </p:nvSpPr>
        <p:spPr bwMode="auto">
          <a:xfrm>
            <a:off x="10706298" y="2865120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grpSp>
        <p:nvGrpSpPr>
          <p:cNvPr id="228" name="Group 143"/>
          <p:cNvGrpSpPr/>
          <p:nvPr/>
        </p:nvGrpSpPr>
        <p:grpSpPr bwMode="auto">
          <a:xfrm>
            <a:off x="10291153" y="2769185"/>
            <a:ext cx="501650" cy="946152"/>
            <a:chOff x="3748" y="3348"/>
            <a:chExt cx="316" cy="596"/>
          </a:xfrm>
        </p:grpSpPr>
        <p:grpSp>
          <p:nvGrpSpPr>
            <p:cNvPr id="229" name="Group 144"/>
            <p:cNvGrpSpPr/>
            <p:nvPr/>
          </p:nvGrpSpPr>
          <p:grpSpPr bwMode="auto">
            <a:xfrm>
              <a:off x="3748" y="3630"/>
              <a:ext cx="316" cy="314"/>
              <a:chOff x="3748" y="3630"/>
              <a:chExt cx="316" cy="314"/>
            </a:xfrm>
          </p:grpSpPr>
          <p:sp>
            <p:nvSpPr>
              <p:cNvPr id="230" name="Rectangle 146"/>
              <p:cNvSpPr>
                <a:spLocks noChangeArrowheads="1"/>
              </p:cNvSpPr>
              <p:nvPr/>
            </p:nvSpPr>
            <p:spPr bwMode="auto">
              <a:xfrm>
                <a:off x="3850" y="3634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231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2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233" name="Text Box 6"/>
          <p:cNvSpPr txBox="1">
            <a:spLocks noChangeArrowheads="1"/>
          </p:cNvSpPr>
          <p:nvPr/>
        </p:nvSpPr>
        <p:spPr bwMode="auto">
          <a:xfrm>
            <a:off x="9709971" y="2905462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</a:p>
        </p:txBody>
      </p:sp>
      <p:sp>
        <p:nvSpPr>
          <p:cNvPr id="234" name="Text Box 6"/>
          <p:cNvSpPr txBox="1">
            <a:spLocks noChangeArrowheads="1"/>
          </p:cNvSpPr>
          <p:nvPr/>
        </p:nvSpPr>
        <p:spPr bwMode="auto">
          <a:xfrm>
            <a:off x="11706884" y="2876525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</a:p>
        </p:txBody>
      </p:sp>
      <p:grpSp>
        <p:nvGrpSpPr>
          <p:cNvPr id="235" name="Group 143"/>
          <p:cNvGrpSpPr/>
          <p:nvPr/>
        </p:nvGrpSpPr>
        <p:grpSpPr bwMode="auto">
          <a:xfrm>
            <a:off x="11294119" y="2730768"/>
            <a:ext cx="501650" cy="927102"/>
            <a:chOff x="3748" y="3340"/>
            <a:chExt cx="316" cy="584"/>
          </a:xfrm>
        </p:grpSpPr>
        <p:grpSp>
          <p:nvGrpSpPr>
            <p:cNvPr id="236" name="Group 144"/>
            <p:cNvGrpSpPr/>
            <p:nvPr/>
          </p:nvGrpSpPr>
          <p:grpSpPr bwMode="auto">
            <a:xfrm>
              <a:off x="3748" y="3614"/>
              <a:ext cx="316" cy="310"/>
              <a:chOff x="3748" y="3614"/>
              <a:chExt cx="316" cy="310"/>
            </a:xfrm>
          </p:grpSpPr>
          <p:sp>
            <p:nvSpPr>
              <p:cNvPr id="237" name="Rectangle 146"/>
              <p:cNvSpPr>
                <a:spLocks noChangeArrowheads="1"/>
              </p:cNvSpPr>
              <p:nvPr/>
            </p:nvSpPr>
            <p:spPr bwMode="auto">
              <a:xfrm>
                <a:off x="3847" y="3614"/>
                <a:ext cx="14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238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9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240" name="Text Box 6"/>
          <p:cNvSpPr txBox="1">
            <a:spLocks noChangeArrowheads="1"/>
          </p:cNvSpPr>
          <p:nvPr/>
        </p:nvSpPr>
        <p:spPr bwMode="auto">
          <a:xfrm>
            <a:off x="7029584" y="3843579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241" name="Text Box 6"/>
          <p:cNvSpPr txBox="1">
            <a:spLocks noChangeArrowheads="1"/>
          </p:cNvSpPr>
          <p:nvPr/>
        </p:nvSpPr>
        <p:spPr bwMode="auto">
          <a:xfrm>
            <a:off x="7921131" y="3815390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</a:p>
        </p:txBody>
      </p:sp>
      <p:sp>
        <p:nvSpPr>
          <p:cNvPr id="242" name="Rectangle 147"/>
          <p:cNvSpPr>
            <a:spLocks noChangeArrowheads="1"/>
          </p:cNvSpPr>
          <p:nvPr/>
        </p:nvSpPr>
        <p:spPr bwMode="auto">
          <a:xfrm>
            <a:off x="7675348" y="3874399"/>
            <a:ext cx="25400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56" name="Text Box 6"/>
          <p:cNvSpPr txBox="1">
            <a:spLocks noChangeArrowheads="1"/>
          </p:cNvSpPr>
          <p:nvPr/>
        </p:nvSpPr>
        <p:spPr bwMode="auto">
          <a:xfrm>
            <a:off x="7029584" y="4754467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</a:p>
        </p:txBody>
      </p:sp>
      <p:sp>
        <p:nvSpPr>
          <p:cNvPr id="258" name="Rectangle 147"/>
          <p:cNvSpPr>
            <a:spLocks noChangeArrowheads="1"/>
          </p:cNvSpPr>
          <p:nvPr/>
        </p:nvSpPr>
        <p:spPr bwMode="auto">
          <a:xfrm>
            <a:off x="7675348" y="4785287"/>
            <a:ext cx="25400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87" name="Rectangle 146"/>
          <p:cNvSpPr>
            <a:spLocks noChangeArrowheads="1"/>
          </p:cNvSpPr>
          <p:nvPr/>
        </p:nvSpPr>
        <p:spPr bwMode="auto">
          <a:xfrm>
            <a:off x="3488055" y="4823460"/>
            <a:ext cx="22606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8" name="Rectangle 147"/>
          <p:cNvSpPr>
            <a:spLocks noChangeArrowheads="1"/>
          </p:cNvSpPr>
          <p:nvPr/>
        </p:nvSpPr>
        <p:spPr bwMode="auto">
          <a:xfrm>
            <a:off x="8513548" y="3863604"/>
            <a:ext cx="25400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" grpId="0" bldLvl="0" animBg="1"/>
      <p:bldP spid="126" grpId="0" bldLvl="0" animBg="1"/>
      <p:bldP spid="127" grpId="0" bldLvl="0" animBg="1"/>
      <p:bldP spid="128" grpId="0" bldLvl="0" animBg="1"/>
      <p:bldP spid="138" grpId="0" bldLvl="0" animBg="1"/>
      <p:bldP spid="139" grpId="0" bldLvl="0" animBg="1"/>
      <p:bldP spid="150" grpId="0" bldLvl="0" animBg="1"/>
      <p:bldP spid="151" grpId="0" bldLvl="0" animBg="1"/>
      <p:bldP spid="155" grpId="0"/>
      <p:bldP spid="163" grpId="0" bldLvl="0" animBg="1"/>
      <p:bldP spid="182" grpId="0" bldLvl="0" animBg="1"/>
      <p:bldP spid="183" grpId="0" bldLvl="0" animBg="1"/>
      <p:bldP spid="184" grpId="0" bldLvl="0" animBg="1"/>
      <p:bldP spid="220" grpId="0" bldLvl="0" animBg="1"/>
      <p:bldP spid="221" grpId="0" bldLvl="0" animBg="1"/>
      <p:bldP spid="227" grpId="0" bldLvl="0" animBg="1"/>
      <p:bldP spid="233" grpId="0" bldLvl="0" animBg="1"/>
      <p:bldP spid="234" grpId="0" bldLvl="0" animBg="1"/>
      <p:bldP spid="240" grpId="0" bldLvl="0" animBg="1"/>
      <p:bldP spid="241" grpId="0" bldLvl="0" animBg="1"/>
      <p:bldP spid="242" grpId="0"/>
      <p:bldP spid="256" grpId="0" bldLvl="0" animBg="1"/>
      <p:bldP spid="258" grpId="0"/>
      <p:bldP spid="187" grpId="0"/>
      <p:bldP spid="187" grpId="1"/>
      <p:bldP spid="18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50768" y="122480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2"/>
          <p:cNvSpPr txBox="1"/>
          <p:nvPr/>
        </p:nvSpPr>
        <p:spPr>
          <a:xfrm flipH="1">
            <a:off x="2367280" y="1091565"/>
            <a:ext cx="763651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完成教材第119页练习二十八第7题。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48994" y="1832102"/>
            <a:ext cx="691286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先填空，再把各数按照从小到大的顺序排列。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70909" y="2555642"/>
            <a:ext cx="1117614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6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910535" y="2666365"/>
          <a:ext cx="438912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868477" y="2666365"/>
          <a:ext cx="133540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21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251757" y="2666365"/>
          <a:ext cx="632142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7275885" y="2666365"/>
          <a:ext cx="133540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67026" y="2709291"/>
            <a:ext cx="67238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                                        =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2670088" y="4000281"/>
          <a:ext cx="133540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614712" y="3994185"/>
          <a:ext cx="133540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820903" y="4042953"/>
          <a:ext cx="133540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642730" y="4042318"/>
            <a:ext cx="691286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5÷3=             =1               2=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7735091" y="3040551"/>
            <a:ext cx="1117614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4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3121536" y="3857970"/>
            <a:ext cx="699671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075028" y="3830261"/>
            <a:ext cx="699671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24" name="TextBox 16"/>
          <p:cNvSpPr txBox="1">
            <a:spLocks noChangeArrowheads="1"/>
          </p:cNvSpPr>
          <p:nvPr/>
        </p:nvSpPr>
        <p:spPr bwMode="auto">
          <a:xfrm>
            <a:off x="7305602" y="3830261"/>
            <a:ext cx="699671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28" name="TextBox 18"/>
          <p:cNvSpPr txBox="1">
            <a:spLocks noChangeArrowheads="1"/>
          </p:cNvSpPr>
          <p:nvPr/>
        </p:nvSpPr>
        <p:spPr bwMode="auto">
          <a:xfrm>
            <a:off x="8642351" y="4757302"/>
            <a:ext cx="228599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3412490" y="5346700"/>
            <a:ext cx="386270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rPr>
              <a:t>&lt;     &lt; 5÷3 &lt; 2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2823673" y="5212834"/>
          <a:ext cx="490855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32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32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charset="0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3696506" y="5240541"/>
          <a:ext cx="644842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4572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32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32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charset="0"/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23" grpId="0"/>
      <p:bldP spid="24" grpId="0"/>
      <p:bldP spid="28" grpId="0"/>
      <p:bldP spid="2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459734" y="169271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2"/>
          <p:cNvSpPr txBox="1"/>
          <p:nvPr/>
        </p:nvSpPr>
        <p:spPr>
          <a:xfrm flipH="1">
            <a:off x="3444273" y="1513941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1261110" y="1513840"/>
            <a:ext cx="1127252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今天我们一起复习了什么内容？还有不懂的地方吗？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5730" y="140335"/>
            <a:ext cx="3183890" cy="1286510"/>
            <a:chOff x="146" y="6865"/>
            <a:chExt cx="501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54" y="6865"/>
              <a:ext cx="2007" cy="2026"/>
            </a:xfrm>
            <a:prstGeom prst="rect">
              <a:avLst/>
            </a:prstGeom>
          </p:spPr>
        </p:pic>
        <p:pic>
          <p:nvPicPr>
            <p:cNvPr id="31" name="ktxj0.jpg" descr="id:2147512955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17"/>
            <a:stretch>
              <a:fillRect/>
            </a:stretch>
          </p:blipFill>
          <p:spPr>
            <a:xfrm>
              <a:off x="146" y="7599"/>
              <a:ext cx="3116" cy="1039"/>
            </a:xfrm>
            <a:prstGeom prst="rect">
              <a:avLst/>
            </a:prstGeom>
          </p:spPr>
        </p:pic>
      </p:grpSp>
      <p:sp>
        <p:nvSpPr>
          <p:cNvPr id="6" name="文本框 22"/>
          <p:cNvSpPr txBox="1"/>
          <p:nvPr/>
        </p:nvSpPr>
        <p:spPr>
          <a:xfrm flipH="1">
            <a:off x="2277745" y="2621915"/>
            <a:ext cx="763651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宋体" panose="02010600030101010101" pitchFamily="2" charset="-122"/>
              </a:rPr>
              <a:t>复习了与分数有关的知识。基本都懂。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" grpId="0" animBg="1"/>
      <p:bldP spid="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2"/>
          <p:cNvSpPr txBox="1"/>
          <p:nvPr/>
        </p:nvSpPr>
        <p:spPr>
          <a:xfrm flipH="1">
            <a:off x="3667760" y="1754505"/>
            <a:ext cx="85242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教材第119页练习二十八第8,9,10题。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3667522" y="27983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63500" y="-82550"/>
            <a:ext cx="3190240" cy="1609090"/>
            <a:chOff x="8025" y="1667"/>
            <a:chExt cx="5024" cy="2534"/>
          </a:xfrm>
        </p:grpSpPr>
        <p:pic>
          <p:nvPicPr>
            <p:cNvPr id="27" name="图片 26" descr="图片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4" y="1667"/>
              <a:ext cx="2215" cy="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7" name="zysj0.jpg" descr="id:2147512962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20"/>
            <a:stretch>
              <a:fillRect/>
            </a:stretch>
          </p:blipFill>
          <p:spPr>
            <a:xfrm>
              <a:off x="8025" y="2905"/>
              <a:ext cx="3150" cy="10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032500" y="904875"/>
            <a:ext cx="4280535" cy="1275080"/>
            <a:chOff x="8514126" y="1460852"/>
            <a:chExt cx="3155360" cy="660391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660391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661668"/>
              <a:ext cx="2598910" cy="2703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什么是分数?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523129" y="1815834"/>
            <a:ext cx="2383575" cy="22569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圆角矩形标注 68"/>
          <p:cNvSpPr/>
          <p:nvPr/>
        </p:nvSpPr>
        <p:spPr>
          <a:xfrm>
            <a:off x="3385820" y="2938780"/>
            <a:ext cx="6362700" cy="2781935"/>
          </a:xfrm>
          <a:prstGeom prst="wedgeRoundRectCallout">
            <a:avLst>
              <a:gd name="adj1" fmla="val -53874"/>
              <a:gd name="adj2" fmla="val 26592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一个物体、一个计量单位或是一些物体等都可以看作一个整体。把这个整体平均分成若干份，这样的一份或几份都可以用分数来表示。 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1" r="83139"/>
          <a:stretch>
            <a:fillRect/>
          </a:stretch>
        </p:blipFill>
        <p:spPr>
          <a:xfrm>
            <a:off x="1650365" y="4072890"/>
            <a:ext cx="1471295" cy="198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412740" y="358775"/>
            <a:ext cx="4395470" cy="1275080"/>
            <a:chOff x="8429403" y="1460852"/>
            <a:chExt cx="3240083" cy="660391"/>
          </a:xfrm>
        </p:grpSpPr>
        <p:sp>
          <p:nvSpPr>
            <p:cNvPr id="39" name="云形标注 38"/>
            <p:cNvSpPr/>
            <p:nvPr/>
          </p:nvSpPr>
          <p:spPr>
            <a:xfrm>
              <a:off x="8429403" y="1460852"/>
              <a:ext cx="3240083" cy="660391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17945" y="1627464"/>
              <a:ext cx="2598910" cy="2703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什么是单位“1”?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808244" y="909689"/>
            <a:ext cx="2383575" cy="22569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圆角矩形标注 68"/>
          <p:cNvSpPr/>
          <p:nvPr/>
        </p:nvSpPr>
        <p:spPr>
          <a:xfrm>
            <a:off x="4225290" y="1918970"/>
            <a:ext cx="5821045" cy="1247775"/>
          </a:xfrm>
          <a:prstGeom prst="wedgeRoundRectCallout">
            <a:avLst>
              <a:gd name="adj1" fmla="val -54156"/>
              <a:gd name="adj2" fmla="val -6590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一个整体可以用自然数1来表示，我们通常把它叫做单位“1”。  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1" r="83139"/>
          <a:stretch>
            <a:fillRect/>
          </a:stretch>
        </p:blipFill>
        <p:spPr>
          <a:xfrm>
            <a:off x="2753995" y="1202690"/>
            <a:ext cx="1471295" cy="198374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255260" y="3322955"/>
            <a:ext cx="6083935" cy="1207136"/>
            <a:chOff x="8514126" y="1460852"/>
            <a:chExt cx="3155360" cy="868284"/>
          </a:xfrm>
        </p:grpSpPr>
        <p:sp>
          <p:nvSpPr>
            <p:cNvPr id="20" name="云形标注 19"/>
            <p:cNvSpPr/>
            <p:nvPr/>
          </p:nvSpPr>
          <p:spPr>
            <a:xfrm>
              <a:off x="8514126" y="1460852"/>
              <a:ext cx="3155360" cy="868284"/>
            </a:xfrm>
            <a:prstGeom prst="cloudCallout">
              <a:avLst>
                <a:gd name="adj1" fmla="val 35064"/>
                <a:gd name="adj2" fmla="val -6157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8866625" y="1689699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什么是分数单位?</a:t>
              </a:r>
            </a:p>
          </p:txBody>
        </p:sp>
      </p:grpSp>
      <p:sp>
        <p:nvSpPr>
          <p:cNvPr id="23" name="AutoShape 389"/>
          <p:cNvSpPr>
            <a:spLocks noChangeArrowheads="1"/>
          </p:cNvSpPr>
          <p:nvPr/>
        </p:nvSpPr>
        <p:spPr bwMode="auto">
          <a:xfrm>
            <a:off x="4003040" y="4962525"/>
            <a:ext cx="6942455" cy="1483360"/>
          </a:xfrm>
          <a:prstGeom prst="wedgeRoundRectCallout">
            <a:avLst>
              <a:gd name="adj1" fmla="val -53722"/>
              <a:gd name="adj2" fmla="val -21575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把单位“1”平均分成若干份，表示其中一份的数叫分数单位。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53235" y="4530090"/>
            <a:ext cx="1734820" cy="208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4526280" y="1039495"/>
            <a:ext cx="72370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把4 m长的绳子平均剪成5段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每段长</a:t>
            </a: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　　)m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每段绳子是全长的(　　)。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4150995" y="3428365"/>
            <a:ext cx="35636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想：4÷5=？</a:t>
            </a:r>
            <a:endParaRPr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908737" y="14978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31910" y="3428365"/>
            <a:ext cx="35636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想：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sz="4000" dirty="0">
                <a:solidFill>
                  <a:srgbClr val="FF0000"/>
                </a:solidFill>
                <a:latin typeface="+mn-ea"/>
                <a:ea typeface="+mn-ea"/>
              </a:rPr>
              <a:t>÷5=？</a:t>
            </a:r>
            <a:endParaRPr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7" name="Line 15"/>
          <p:cNvSpPr>
            <a:spLocks noChangeShapeType="1"/>
          </p:cNvSpPr>
          <p:nvPr/>
        </p:nvSpPr>
        <p:spPr bwMode="auto">
          <a:xfrm>
            <a:off x="4968875" y="2729230"/>
            <a:ext cx="471805" cy="635"/>
          </a:xfrm>
          <a:prstGeom prst="line">
            <a:avLst/>
          </a:prstGeom>
          <a:ln w="28575"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78" name="Text Box 16"/>
          <p:cNvSpPr txBox="1">
            <a:spLocks noChangeArrowheads="1"/>
          </p:cNvSpPr>
          <p:nvPr/>
        </p:nvSpPr>
        <p:spPr bwMode="auto">
          <a:xfrm>
            <a:off x="4973125" y="2608562"/>
            <a:ext cx="8636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9" name="Text Box 17"/>
          <p:cNvSpPr txBox="1">
            <a:spLocks noChangeArrowheads="1"/>
          </p:cNvSpPr>
          <p:nvPr/>
        </p:nvSpPr>
        <p:spPr bwMode="auto">
          <a:xfrm>
            <a:off x="4947920" y="2158365"/>
            <a:ext cx="6648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10031095" y="2712720"/>
            <a:ext cx="471805" cy="635"/>
          </a:xfrm>
          <a:prstGeom prst="line">
            <a:avLst/>
          </a:prstGeom>
          <a:ln w="28575"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10035345" y="2592052"/>
            <a:ext cx="8636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0010140" y="2141855"/>
            <a:ext cx="6648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FF0000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6" grpId="0"/>
      <p:bldP spid="60" grpId="0" bldLvl="0" animBg="1"/>
      <p:bldP spid="7" grpId="0"/>
      <p:bldP spid="78" grpId="0" bldLvl="0" animBg="1"/>
      <p:bldP spid="78" grpId="1" animBg="1"/>
      <p:bldP spid="79" grpId="0" bldLvl="0" animBg="1"/>
      <p:bldP spid="79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真分数与假分数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485640" y="358775"/>
            <a:ext cx="5322570" cy="1275080"/>
            <a:chOff x="8429403" y="1460852"/>
            <a:chExt cx="3240083" cy="660391"/>
          </a:xfrm>
        </p:grpSpPr>
        <p:sp>
          <p:nvSpPr>
            <p:cNvPr id="39" name="云形标注 38"/>
            <p:cNvSpPr/>
            <p:nvPr/>
          </p:nvSpPr>
          <p:spPr>
            <a:xfrm>
              <a:off x="8429403" y="1460852"/>
              <a:ext cx="3240083" cy="660391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699763" y="1618913"/>
              <a:ext cx="2598910" cy="2703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什么样的分数是真分数?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808244" y="909689"/>
            <a:ext cx="2383575" cy="22569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圆角矩形标注 68"/>
          <p:cNvSpPr/>
          <p:nvPr/>
        </p:nvSpPr>
        <p:spPr>
          <a:xfrm>
            <a:off x="4225290" y="1918970"/>
            <a:ext cx="5821045" cy="1247775"/>
          </a:xfrm>
          <a:prstGeom prst="wedgeRoundRectCallout">
            <a:avLst>
              <a:gd name="adj1" fmla="val -54156"/>
              <a:gd name="adj2" fmla="val -6590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分子比分母小的分数叫做真分数。真分数小于1。  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1" r="83139"/>
          <a:stretch>
            <a:fillRect/>
          </a:stretch>
        </p:blipFill>
        <p:spPr>
          <a:xfrm>
            <a:off x="2753995" y="1202690"/>
            <a:ext cx="1471295" cy="198374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930140" y="3322955"/>
            <a:ext cx="6409055" cy="1207135"/>
            <a:chOff x="8514126" y="1460852"/>
            <a:chExt cx="3155360" cy="868284"/>
          </a:xfrm>
        </p:grpSpPr>
        <p:sp>
          <p:nvSpPr>
            <p:cNvPr id="20" name="云形标注 19"/>
            <p:cNvSpPr/>
            <p:nvPr/>
          </p:nvSpPr>
          <p:spPr>
            <a:xfrm>
              <a:off x="8514126" y="1460852"/>
              <a:ext cx="3155360" cy="868284"/>
            </a:xfrm>
            <a:prstGeom prst="cloudCallout">
              <a:avLst>
                <a:gd name="adj1" fmla="val 35064"/>
                <a:gd name="adj2" fmla="val -6157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8866625" y="1689699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什么样的分数是假分数?</a:t>
              </a:r>
            </a:p>
          </p:txBody>
        </p:sp>
      </p:grpSp>
      <p:sp>
        <p:nvSpPr>
          <p:cNvPr id="23" name="AutoShape 389"/>
          <p:cNvSpPr>
            <a:spLocks noChangeArrowheads="1"/>
          </p:cNvSpPr>
          <p:nvPr/>
        </p:nvSpPr>
        <p:spPr bwMode="auto">
          <a:xfrm>
            <a:off x="4003040" y="4962525"/>
            <a:ext cx="7454900" cy="1483360"/>
          </a:xfrm>
          <a:prstGeom prst="wedgeRoundRectCallout">
            <a:avLst>
              <a:gd name="adj1" fmla="val -53722"/>
              <a:gd name="adj2" fmla="val -21575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分子比分母大或分子和分母相等的分数叫做假分数。假分数大于1或等于1。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53235" y="4530090"/>
            <a:ext cx="1734820" cy="208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855" y="755650"/>
            <a:ext cx="832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下面的分数哪些是真分数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哪些是假分数?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60" name="椭圆 59"/>
          <p:cNvSpPr/>
          <p:nvPr/>
        </p:nvSpPr>
        <p:spPr>
          <a:xfrm>
            <a:off x="3802182" y="40379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367" name="Group 7"/>
          <p:cNvGrpSpPr/>
          <p:nvPr/>
        </p:nvGrpSpPr>
        <p:grpSpPr bwMode="auto">
          <a:xfrm>
            <a:off x="3658553" y="2087518"/>
            <a:ext cx="387350" cy="1077367"/>
            <a:chOff x="0" y="88"/>
            <a:chExt cx="610" cy="1698"/>
          </a:xfrm>
        </p:grpSpPr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4568508" y="2114823"/>
            <a:ext cx="387350" cy="1077367"/>
            <a:chOff x="0" y="88"/>
            <a:chExt cx="610" cy="1698"/>
          </a:xfrm>
        </p:grpSpPr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13" name="Group 7"/>
          <p:cNvGrpSpPr/>
          <p:nvPr/>
        </p:nvGrpSpPr>
        <p:grpSpPr bwMode="auto">
          <a:xfrm>
            <a:off x="5461318" y="2120538"/>
            <a:ext cx="387350" cy="1077367"/>
            <a:chOff x="0" y="88"/>
            <a:chExt cx="610" cy="1698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5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0" name="Group 7"/>
          <p:cNvGrpSpPr/>
          <p:nvPr/>
        </p:nvGrpSpPr>
        <p:grpSpPr bwMode="auto">
          <a:xfrm>
            <a:off x="7347268" y="2131333"/>
            <a:ext cx="387350" cy="1077367"/>
            <a:chOff x="0" y="88"/>
            <a:chExt cx="610" cy="1698"/>
          </a:xfrm>
        </p:grpSpPr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2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3" name="Group 7"/>
          <p:cNvGrpSpPr/>
          <p:nvPr/>
        </p:nvGrpSpPr>
        <p:grpSpPr bwMode="auto">
          <a:xfrm>
            <a:off x="6404293" y="2121173"/>
            <a:ext cx="387350" cy="1077367"/>
            <a:chOff x="0" y="88"/>
            <a:chExt cx="610" cy="1698"/>
          </a:xfrm>
        </p:grpSpPr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2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27" name="Group 7"/>
          <p:cNvGrpSpPr/>
          <p:nvPr/>
        </p:nvGrpSpPr>
        <p:grpSpPr bwMode="auto">
          <a:xfrm>
            <a:off x="8273098" y="2131968"/>
            <a:ext cx="387350" cy="1077367"/>
            <a:chOff x="0" y="88"/>
            <a:chExt cx="610" cy="1698"/>
          </a:xfrm>
        </p:grpSpPr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31" name="Group 7"/>
          <p:cNvGrpSpPr/>
          <p:nvPr/>
        </p:nvGrpSpPr>
        <p:grpSpPr bwMode="auto">
          <a:xfrm>
            <a:off x="9183053" y="2142128"/>
            <a:ext cx="590550" cy="1077367"/>
            <a:chOff x="-78" y="88"/>
            <a:chExt cx="930" cy="1698"/>
          </a:xfrm>
        </p:grpSpPr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-78" y="88"/>
              <a:ext cx="930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13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 6</a:t>
              </a:r>
            </a:p>
          </p:txBody>
        </p:sp>
        <p:sp>
          <p:nvSpPr>
            <p:cNvPr id="34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sp>
        <p:nvSpPr>
          <p:cNvPr id="35" name="矩形 34"/>
          <p:cNvSpPr/>
          <p:nvPr/>
        </p:nvSpPr>
        <p:spPr>
          <a:xfrm>
            <a:off x="3658870" y="3428365"/>
            <a:ext cx="67443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ea typeface="+mn-ea"/>
              </a:rPr>
              <a:t>真分数有:</a:t>
            </a:r>
          </a:p>
        </p:txBody>
      </p:sp>
      <p:grpSp>
        <p:nvGrpSpPr>
          <p:cNvPr id="37" name="Group 7"/>
          <p:cNvGrpSpPr/>
          <p:nvPr/>
        </p:nvGrpSpPr>
        <p:grpSpPr bwMode="auto">
          <a:xfrm>
            <a:off x="6222683" y="3220358"/>
            <a:ext cx="387350" cy="1077367"/>
            <a:chOff x="0" y="88"/>
            <a:chExt cx="610" cy="1698"/>
          </a:xfrm>
        </p:grpSpPr>
        <p:sp>
          <p:nvSpPr>
            <p:cNvPr id="3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3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40" name="Group 7"/>
          <p:cNvGrpSpPr/>
          <p:nvPr/>
        </p:nvGrpSpPr>
        <p:grpSpPr bwMode="auto">
          <a:xfrm>
            <a:off x="6983413" y="3198768"/>
            <a:ext cx="387350" cy="1077367"/>
            <a:chOff x="0" y="88"/>
            <a:chExt cx="610" cy="1698"/>
          </a:xfrm>
        </p:grpSpPr>
        <p:sp>
          <p:nvSpPr>
            <p:cNvPr id="41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zh-CN" sz="3200" dirty="0">
                  <a:solidFill>
                    <a:srgbClr val="FF3300"/>
                  </a:solidFill>
                </a:rPr>
                <a:t>1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4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sp>
        <p:nvSpPr>
          <p:cNvPr id="43" name="矩形 42"/>
          <p:cNvSpPr/>
          <p:nvPr/>
        </p:nvSpPr>
        <p:spPr>
          <a:xfrm>
            <a:off x="3712845" y="4437380"/>
            <a:ext cx="67443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ea typeface="+mn-ea"/>
              </a:rPr>
              <a:t>假</a:t>
            </a:r>
            <a:r>
              <a:rPr alt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ea typeface="+mn-ea"/>
              </a:rPr>
              <a:t>分数有:</a:t>
            </a:r>
          </a:p>
        </p:txBody>
      </p:sp>
      <p:grpSp>
        <p:nvGrpSpPr>
          <p:cNvPr id="44" name="Group 7"/>
          <p:cNvGrpSpPr/>
          <p:nvPr/>
        </p:nvGrpSpPr>
        <p:grpSpPr bwMode="auto">
          <a:xfrm>
            <a:off x="6222683" y="4282078"/>
            <a:ext cx="387350" cy="1077367"/>
            <a:chOff x="0" y="88"/>
            <a:chExt cx="610" cy="1698"/>
          </a:xfrm>
        </p:grpSpPr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46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6950393" y="4287793"/>
            <a:ext cx="387350" cy="1077367"/>
            <a:chOff x="0" y="88"/>
            <a:chExt cx="610" cy="1698"/>
          </a:xfrm>
        </p:grpSpPr>
        <p:sp>
          <p:nvSpPr>
            <p:cNvPr id="48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5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3</a:t>
              </a:r>
            </a:p>
          </p:txBody>
        </p:sp>
        <p:sp>
          <p:nvSpPr>
            <p:cNvPr id="49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0" name="Group 7"/>
          <p:cNvGrpSpPr/>
          <p:nvPr/>
        </p:nvGrpSpPr>
        <p:grpSpPr bwMode="auto">
          <a:xfrm>
            <a:off x="7761288" y="4297953"/>
            <a:ext cx="387350" cy="1077367"/>
            <a:chOff x="0" y="88"/>
            <a:chExt cx="610" cy="1698"/>
          </a:xfrm>
        </p:grpSpPr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3" name="Group 7"/>
          <p:cNvGrpSpPr/>
          <p:nvPr/>
        </p:nvGrpSpPr>
        <p:grpSpPr bwMode="auto">
          <a:xfrm>
            <a:off x="8538528" y="4298588"/>
            <a:ext cx="387350" cy="1077367"/>
            <a:chOff x="0" y="88"/>
            <a:chExt cx="610" cy="1698"/>
          </a:xfrm>
        </p:grpSpPr>
        <p:sp>
          <p:nvSpPr>
            <p:cNvPr id="54" name="Text Box 8"/>
            <p:cNvSpPr txBox="1">
              <a:spLocks noChangeArrowheads="1"/>
            </p:cNvSpPr>
            <p:nvPr/>
          </p:nvSpPr>
          <p:spPr bwMode="auto">
            <a:xfrm>
              <a:off x="0" y="88"/>
              <a:ext cx="606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200" dirty="0">
                  <a:solidFill>
                    <a:srgbClr val="FF3300"/>
                  </a:solidFill>
                </a:rPr>
                <a:t>7</a:t>
              </a:r>
              <a:endParaRPr lang="zh-CN" altLang="zh-CN" sz="3200" dirty="0">
                <a:solidFill>
                  <a:srgbClr val="FF3300"/>
                </a:solidFill>
              </a:endParaRP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6</a:t>
              </a:r>
            </a:p>
          </p:txBody>
        </p:sp>
        <p:sp>
          <p:nvSpPr>
            <p:cNvPr id="55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  <p:grpSp>
        <p:nvGrpSpPr>
          <p:cNvPr id="56" name="Group 7"/>
          <p:cNvGrpSpPr/>
          <p:nvPr/>
        </p:nvGrpSpPr>
        <p:grpSpPr bwMode="auto">
          <a:xfrm>
            <a:off x="9365933" y="4308748"/>
            <a:ext cx="590550" cy="1077367"/>
            <a:chOff x="-78" y="88"/>
            <a:chExt cx="930" cy="1698"/>
          </a:xfrm>
        </p:grpSpPr>
        <p:sp>
          <p:nvSpPr>
            <p:cNvPr id="57" name="Text Box 8"/>
            <p:cNvSpPr txBox="1">
              <a:spLocks noChangeArrowheads="1"/>
            </p:cNvSpPr>
            <p:nvPr/>
          </p:nvSpPr>
          <p:spPr bwMode="auto">
            <a:xfrm>
              <a:off x="-78" y="88"/>
              <a:ext cx="930" cy="1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3200" dirty="0">
                  <a:solidFill>
                    <a:srgbClr val="FF3300"/>
                  </a:solidFill>
                </a:rPr>
                <a:t>13</a:t>
              </a:r>
            </a:p>
            <a:p>
              <a:r>
                <a:rPr lang="en-US" altLang="zh-CN" sz="3200" dirty="0">
                  <a:solidFill>
                    <a:srgbClr val="FF3300"/>
                  </a:solidFill>
                </a:rPr>
                <a:t> 6</a:t>
              </a:r>
            </a:p>
          </p:txBody>
        </p:sp>
        <p:sp>
          <p:nvSpPr>
            <p:cNvPr id="58" name="Line 9"/>
            <p:cNvSpPr>
              <a:spLocks noChangeShapeType="1"/>
            </p:cNvSpPr>
            <p:nvPr/>
          </p:nvSpPr>
          <p:spPr bwMode="auto">
            <a:xfrm>
              <a:off x="85" y="952"/>
              <a:ext cx="525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3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60" grpId="0" bldLvl="0" animBg="1"/>
      <p:bldP spid="35" grpId="0"/>
      <p:bldP spid="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1350</Words>
  <Application>Microsoft Office PowerPoint</Application>
  <PresentationFormat>自定义</PresentationFormat>
  <Paragraphs>579</Paragraphs>
  <Slides>41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2213</cp:revision>
  <dcterms:created xsi:type="dcterms:W3CDTF">2017-11-13T08:28:00Z</dcterms:created>
  <dcterms:modified xsi:type="dcterms:W3CDTF">2021-12-08T08:55:31Z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