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tiff" ContentType="image/tif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sldIdLst>
    <p:sldId id="256" r:id="rId2"/>
    <p:sldId id="306" r:id="rId3"/>
    <p:sldId id="319" r:id="rId4"/>
    <p:sldId id="299" r:id="rId5"/>
    <p:sldId id="283" r:id="rId6"/>
    <p:sldId id="308" r:id="rId7"/>
    <p:sldId id="298" r:id="rId8"/>
    <p:sldId id="309" r:id="rId9"/>
    <p:sldId id="307" r:id="rId10"/>
    <p:sldId id="300" r:id="rId11"/>
    <p:sldId id="303" r:id="rId12"/>
    <p:sldId id="297" r:id="rId13"/>
    <p:sldId id="310" r:id="rId14"/>
    <p:sldId id="296" r:id="rId15"/>
    <p:sldId id="301" r:id="rId16"/>
    <p:sldId id="304" r:id="rId17"/>
    <p:sldId id="302" r:id="rId18"/>
    <p:sldId id="311" r:id="rId19"/>
    <p:sldId id="312" r:id="rId20"/>
    <p:sldId id="320" r:id="rId21"/>
    <p:sldId id="313" r:id="rId22"/>
    <p:sldId id="314" r:id="rId23"/>
    <p:sldId id="315" r:id="rId24"/>
    <p:sldId id="316" r:id="rId25"/>
    <p:sldId id="317" r:id="rId26"/>
    <p:sldId id="318" r:id="rId27"/>
    <p:sldId id="271" r:id="rId28"/>
  </p:sldIdLst>
  <p:sldSz cx="9144000" cy="5143500" type="screen16x9"/>
  <p:notesSz cx="6858000" cy="9144000"/>
  <p:custDataLst>
    <p:tags r:id="rId3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EFBD"/>
    <a:srgbClr val="FFBD8B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987" autoAdjust="0"/>
    <p:restoredTop sz="94660"/>
  </p:normalViewPr>
  <p:slideViewPr>
    <p:cSldViewPr snapToGrid="0">
      <p:cViewPr varScale="1">
        <p:scale>
          <a:sx n="69" d="100"/>
          <a:sy n="69" d="100"/>
        </p:scale>
        <p:origin x="-96" y="-240"/>
      </p:cViewPr>
      <p:guideLst>
        <p:guide orient="horz" pos="1680"/>
        <p:guide pos="288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7438CC5-556B-42F7-BDC4-313A344A94FB}" type="datetimeFigureOut">
              <a:rPr lang="zh-CN" altLang="en-US" smtClean="0"/>
              <a:pPr/>
              <a:t>2019/9/11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533" y="685800"/>
            <a:ext cx="6094934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C5234B3-D34E-4EAE-869C-23D992BBCB1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920"/>
            <a:ext cx="6858000" cy="1791013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2001"/>
            <a:ext cx="6858000" cy="1242039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8035" indent="0" algn="ctr">
              <a:buNone/>
              <a:defRPr sz="1200"/>
            </a:lvl7pPr>
            <a:lvl8pPr marL="2400935" indent="0" algn="ctr">
              <a:buNone/>
              <a:defRPr sz="1200"/>
            </a:lvl8pPr>
            <a:lvl9pPr marL="2743835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2019/9/11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2019/9/11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3892"/>
            <a:ext cx="1971675" cy="4359641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3892"/>
            <a:ext cx="5800725" cy="4359641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2019/9/11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梓耕教育LOGO改 (1).TIF"/>
          <p:cNvPicPr>
            <a:picLocks noChangeAspect="1"/>
          </p:cNvPicPr>
          <p:nvPr userDrawn="1"/>
        </p:nvPicPr>
        <p:blipFill>
          <a:blip r:embed="rId2" cstate="print"/>
          <a:srcRect l="1920" t="-1276"/>
          <a:stretch>
            <a:fillRect/>
          </a:stretch>
        </p:blipFill>
        <p:spPr>
          <a:xfrm>
            <a:off x="7711440" y="260077"/>
            <a:ext cx="1058704" cy="658293"/>
          </a:xfrm>
          <a:prstGeom prst="roundRect">
            <a:avLst/>
          </a:prstGeom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2019/9/11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528"/>
            <a:ext cx="7886700" cy="213992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699"/>
            <a:ext cx="7886700" cy="11253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80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9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8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2019/9/11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458"/>
            <a:ext cx="3886200" cy="326407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458"/>
            <a:ext cx="3886200" cy="326407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2019/9/11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92"/>
            <a:ext cx="7886700" cy="994346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1" y="1261093"/>
            <a:ext cx="3868340" cy="61804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8035" indent="0">
              <a:buNone/>
              <a:defRPr sz="1200" b="1"/>
            </a:lvl7pPr>
            <a:lvl8pPr marL="2400935" indent="0">
              <a:buNone/>
              <a:defRPr sz="1200" b="1"/>
            </a:lvl8pPr>
            <a:lvl9pPr marL="2743835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1" y="1879135"/>
            <a:ext cx="3868340" cy="276392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261093"/>
            <a:ext cx="3887391" cy="61804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8035" indent="0">
              <a:buNone/>
              <a:defRPr sz="1200" b="1"/>
            </a:lvl7pPr>
            <a:lvl8pPr marL="2400935" indent="0">
              <a:buNone/>
              <a:defRPr sz="1200" b="1"/>
            </a:lvl8pPr>
            <a:lvl9pPr marL="2743835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1879135"/>
            <a:ext cx="3887391" cy="276392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2019/9/11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2019/9/11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2019/9/11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60"/>
            <a:ext cx="2949178" cy="120036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698"/>
            <a:ext cx="4629150" cy="3655858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320"/>
            <a:ext cx="2949178" cy="28591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8035" indent="0">
              <a:buNone/>
              <a:defRPr sz="750"/>
            </a:lvl7pPr>
            <a:lvl8pPr marL="2400935" indent="0">
              <a:buNone/>
              <a:defRPr sz="750"/>
            </a:lvl8pPr>
            <a:lvl9pPr marL="2743835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2019/9/11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60"/>
            <a:ext cx="2949178" cy="120036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698"/>
            <a:ext cx="4629150" cy="3655858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8035" indent="0">
              <a:buNone/>
              <a:defRPr sz="1500"/>
            </a:lvl7pPr>
            <a:lvl8pPr marL="2400935" indent="0">
              <a:buNone/>
              <a:defRPr sz="1500"/>
            </a:lvl8pPr>
            <a:lvl9pPr marL="2743835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320"/>
            <a:ext cx="2949178" cy="28591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8035" indent="0">
              <a:buNone/>
              <a:defRPr sz="750"/>
            </a:lvl7pPr>
            <a:lvl8pPr marL="2400935" indent="0">
              <a:buNone/>
              <a:defRPr sz="750"/>
            </a:lvl8pPr>
            <a:lvl9pPr marL="2743835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2019/9/11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92"/>
            <a:ext cx="7886700" cy="99434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458"/>
            <a:ext cx="7886700" cy="326407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8096"/>
            <a:ext cx="20574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pPr/>
              <a:t>2019/9/11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8096"/>
            <a:ext cx="30861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8096"/>
            <a:ext cx="20574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med">
    <p:push dir="u"/>
  </p:transition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65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2.tif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9.jpeg"/><Relationship Id="rId4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4.jpeg"/><Relationship Id="rId5" Type="http://schemas.openxmlformats.org/officeDocument/2006/relationships/image" Target="../media/image12.tiff"/><Relationship Id="rId4" Type="http://schemas.openxmlformats.org/officeDocument/2006/relationships/image" Target="../media/image2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0422" y="2933674"/>
            <a:ext cx="1934051" cy="2305050"/>
          </a:xfrm>
          <a:prstGeom prst="rect">
            <a:avLst/>
          </a:prstGeom>
          <a:noFill/>
        </p:spPr>
      </p:pic>
      <p:pic>
        <p:nvPicPr>
          <p:cNvPr id="16" name="图片 15" descr="图片777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168" y="10137"/>
            <a:ext cx="1889604" cy="646123"/>
          </a:xfrm>
          <a:prstGeom prst="rect">
            <a:avLst/>
          </a:prstGeom>
        </p:spPr>
      </p:pic>
      <p:sp>
        <p:nvSpPr>
          <p:cNvPr id="17" name="矩形 16"/>
          <p:cNvSpPr/>
          <p:nvPr/>
        </p:nvSpPr>
        <p:spPr>
          <a:xfrm>
            <a:off x="1363290" y="2293323"/>
            <a:ext cx="6564618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600" b="1" dirty="0" smtClean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</a:t>
            </a:r>
            <a:r>
              <a:rPr lang="en-US" altLang="zh-CN" sz="3600" b="1" dirty="0" smtClean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r>
              <a:rPr lang="zh-CN" altLang="en-US" sz="3600" b="1" dirty="0" smtClean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单元</a:t>
            </a:r>
            <a:r>
              <a:rPr lang="en-US" altLang="zh-CN" sz="3600" b="1" dirty="0" smtClean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·P118</a:t>
            </a:r>
            <a:r>
              <a:rPr lang="en-US" altLang="zh-CN" sz="3600" b="1" dirty="0" smtClean="0">
                <a:solidFill>
                  <a:srgbClr val="0066FF"/>
                </a:solidFill>
                <a:latin typeface="微软雅黑" pitchFamily="34" charset="-122"/>
                <a:ea typeface="微软雅黑" pitchFamily="34" charset="-122"/>
              </a:rPr>
              <a:t>~</a:t>
            </a:r>
            <a:r>
              <a:rPr lang="en-US" altLang="zh-CN" sz="3600" b="1" dirty="0" smtClean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121</a:t>
            </a:r>
            <a:r>
              <a:rPr lang="zh-CN" altLang="en-US" sz="3600" b="1" smtClean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练习二十八</a:t>
            </a:r>
            <a:endParaRPr lang="zh-CN" altLang="en-US" sz="3600" b="1" dirty="0" smtClean="0">
              <a:solidFill>
                <a:srgbClr val="0066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26" name="Picture 2" descr="D:\数学下册增值服务（人教版各种）\通用东西\封面图\人教六下.png"/>
          <p:cNvPicPr>
            <a:picLocks noChangeAspect="1" noChangeArrowheads="1"/>
          </p:cNvPicPr>
          <p:nvPr/>
        </p:nvPicPr>
        <p:blipFill>
          <a:blip r:embed="rId4"/>
          <a:stretch>
            <a:fillRect/>
          </a:stretch>
        </p:blipFill>
        <p:spPr bwMode="auto">
          <a:xfrm>
            <a:off x="1134183" y="751523"/>
            <a:ext cx="6654591" cy="1322387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131" y="3799841"/>
            <a:ext cx="1207294" cy="143888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451104" y="345567"/>
            <a:ext cx="6912864" cy="5810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900430"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7.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先填空，再把各数按照从小到大的顺序排列。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2473019" y="1069107"/>
            <a:ext cx="1117614" cy="55976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6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graphicFrame>
        <p:nvGraphicFramePr>
          <p:cNvPr id="8" name="表格 7"/>
          <p:cNvGraphicFramePr>
            <a:graphicFrameLocks noGrp="1"/>
          </p:cNvGraphicFramePr>
          <p:nvPr/>
        </p:nvGraphicFramePr>
        <p:xfrm>
          <a:off x="1012645" y="1179830"/>
          <a:ext cx="438912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8912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  <a:sym typeface="Times New Roman" panose="02020603050405020304" pitchFamily="18" charset="0"/>
                        </a:rPr>
                        <a:t>2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  <a:sym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  <a:sym typeface="Times New Roman" panose="02020603050405020304" pitchFamily="18" charset="0"/>
                        </a:rPr>
                        <a:t>7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  <a:sym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2" name="表格 21"/>
          <p:cNvGraphicFramePr>
            <a:graphicFrameLocks noGrp="1"/>
          </p:cNvGraphicFramePr>
          <p:nvPr/>
        </p:nvGraphicFramePr>
        <p:xfrm>
          <a:off x="1970587" y="1179830"/>
          <a:ext cx="133540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3540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  <a:sym typeface="Times New Roman" panose="02020603050405020304" pitchFamily="18" charset="0"/>
                        </a:rPr>
                        <a:t>（     ）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  <a:sym typeface="Times New Roman" panose="02020603050405020304" pitchFamily="18" charset="0"/>
                        </a:rPr>
                        <a:t>21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  <a:sym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3" name="表格 12"/>
          <p:cNvGraphicFramePr>
            <a:graphicFrameLocks noGrp="1"/>
          </p:cNvGraphicFramePr>
          <p:nvPr/>
        </p:nvGraphicFramePr>
        <p:xfrm>
          <a:off x="5353867" y="1179830"/>
          <a:ext cx="632142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32142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  <a:sym typeface="Times New Roman" panose="02020603050405020304" pitchFamily="18" charset="0"/>
                        </a:rPr>
                        <a:t>9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  <a:sym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  <a:sym typeface="Times New Roman" panose="02020603050405020304" pitchFamily="18" charset="0"/>
                        </a:rPr>
                        <a:t>12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  <a:sym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0" name="表格 19"/>
          <p:cNvGraphicFramePr>
            <a:graphicFrameLocks noGrp="1"/>
          </p:cNvGraphicFramePr>
          <p:nvPr/>
        </p:nvGraphicFramePr>
        <p:xfrm>
          <a:off x="6377995" y="1179830"/>
          <a:ext cx="133540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3540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  <a:sym typeface="Times New Roman" panose="02020603050405020304" pitchFamily="18" charset="0"/>
                        </a:rPr>
                        <a:t>3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  <a:sym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  <a:sym typeface="Times New Roman" panose="02020603050405020304" pitchFamily="18" charset="0"/>
                        </a:rPr>
                        <a:t>（     ）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20"/>
          <p:cNvSpPr txBox="1">
            <a:spLocks noChangeArrowheads="1"/>
          </p:cNvSpPr>
          <p:nvPr/>
        </p:nvSpPr>
        <p:spPr bwMode="auto">
          <a:xfrm>
            <a:off x="1469136" y="1314831"/>
            <a:ext cx="672388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900430"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=                                               =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graphicFrame>
        <p:nvGraphicFramePr>
          <p:cNvPr id="25" name="表格 24"/>
          <p:cNvGraphicFramePr>
            <a:graphicFrameLocks noGrp="1"/>
          </p:cNvGraphicFramePr>
          <p:nvPr/>
        </p:nvGraphicFramePr>
        <p:xfrm>
          <a:off x="1772198" y="2513746"/>
          <a:ext cx="133540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3540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  <a:sym typeface="Times New Roman" panose="02020603050405020304" pitchFamily="18" charset="0"/>
                        </a:rPr>
                        <a:t>（     ）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  <a:sym typeface="Times New Roman" panose="02020603050405020304" pitchFamily="18" charset="0"/>
                        </a:rPr>
                        <a:t>（     ）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6" name="表格 25"/>
          <p:cNvGraphicFramePr>
            <a:graphicFrameLocks noGrp="1"/>
          </p:cNvGraphicFramePr>
          <p:nvPr/>
        </p:nvGraphicFramePr>
        <p:xfrm>
          <a:off x="3716822" y="2507650"/>
          <a:ext cx="133540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3540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  <a:sym typeface="Times New Roman" panose="02020603050405020304" pitchFamily="18" charset="0"/>
                        </a:rPr>
                        <a:t>（     ）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  <a:sym typeface="Times New Roman" panose="02020603050405020304" pitchFamily="18" charset="0"/>
                        </a:rPr>
                        <a:t>（     ）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7" name="表格 26"/>
          <p:cNvGraphicFramePr>
            <a:graphicFrameLocks noGrp="1"/>
          </p:cNvGraphicFramePr>
          <p:nvPr/>
        </p:nvGraphicFramePr>
        <p:xfrm>
          <a:off x="5923013" y="2556418"/>
          <a:ext cx="133540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3540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  <a:sym typeface="Times New Roman" panose="02020603050405020304" pitchFamily="18" charset="0"/>
                        </a:rPr>
                        <a:t>（     ）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  <a:sym typeface="Times New Roman" panose="02020603050405020304" pitchFamily="18" charset="0"/>
                        </a:rPr>
                        <a:t>（     ）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0" name="TextBox 29"/>
          <p:cNvSpPr txBox="1">
            <a:spLocks noChangeArrowheads="1"/>
          </p:cNvSpPr>
          <p:nvPr/>
        </p:nvSpPr>
        <p:spPr bwMode="auto">
          <a:xfrm>
            <a:off x="831835" y="2624363"/>
            <a:ext cx="691286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900430"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5÷3=                 =1                   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2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=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6837201" y="1554016"/>
            <a:ext cx="1117614" cy="55976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4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2223646" y="2371435"/>
            <a:ext cx="699671" cy="120032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5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3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4177138" y="2343726"/>
            <a:ext cx="699671" cy="120032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2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3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sp>
        <p:nvSpPr>
          <p:cNvPr id="17" name="TextBox 16"/>
          <p:cNvSpPr txBox="1">
            <a:spLocks noChangeArrowheads="1"/>
          </p:cNvSpPr>
          <p:nvPr/>
        </p:nvSpPr>
        <p:spPr bwMode="auto">
          <a:xfrm>
            <a:off x="6407712" y="2343726"/>
            <a:ext cx="699671" cy="120032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4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2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sp>
        <p:nvSpPr>
          <p:cNvPr id="19" name="TextBox 18"/>
          <p:cNvSpPr txBox="1">
            <a:spLocks noChangeArrowheads="1"/>
          </p:cNvSpPr>
          <p:nvPr/>
        </p:nvSpPr>
        <p:spPr bwMode="auto">
          <a:xfrm>
            <a:off x="6858001" y="3341252"/>
            <a:ext cx="2285999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(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答案不唯一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)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sp>
        <p:nvSpPr>
          <p:cNvPr id="23" name="TextBox 22"/>
          <p:cNvSpPr txBox="1">
            <a:spLocks noChangeArrowheads="1"/>
          </p:cNvSpPr>
          <p:nvPr/>
        </p:nvSpPr>
        <p:spPr bwMode="auto">
          <a:xfrm>
            <a:off x="2514583" y="3860043"/>
            <a:ext cx="2680871" cy="55976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&lt;     &lt;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5÷3&lt;2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graphicFrame>
        <p:nvGraphicFramePr>
          <p:cNvPr id="24" name="表格 23"/>
          <p:cNvGraphicFramePr>
            <a:graphicFrameLocks noGrp="1"/>
          </p:cNvGraphicFramePr>
          <p:nvPr/>
        </p:nvGraphicFramePr>
        <p:xfrm>
          <a:off x="1925783" y="3726299"/>
          <a:ext cx="4908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0855"/>
              </a:tblGrid>
              <a:tr h="37084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</a:pPr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  <a:sym typeface="Times New Roman" panose="02020603050405020304" pitchFamily="18" charset="0"/>
                        </a:rPr>
                        <a:t>2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+mn-cs"/>
                        <a:sym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</a:pPr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  <a:sym typeface="Times New Roman" panose="02020603050405020304" pitchFamily="18" charset="0"/>
                        </a:rPr>
                        <a:t>7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+mn-cs"/>
                        <a:sym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8" name="表格 27"/>
          <p:cNvGraphicFramePr>
            <a:graphicFrameLocks noGrp="1"/>
          </p:cNvGraphicFramePr>
          <p:nvPr/>
        </p:nvGraphicFramePr>
        <p:xfrm>
          <a:off x="2798616" y="3754006"/>
          <a:ext cx="644842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44842"/>
              </a:tblGrid>
              <a:tr h="37084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</a:pPr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  <a:sym typeface="Times New Roman" panose="02020603050405020304" pitchFamily="18" charset="0"/>
                        </a:rPr>
                        <a:t>9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+mn-cs"/>
                        <a:sym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</a:pPr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  <a:sym typeface="Times New Roman" panose="02020603050405020304" pitchFamily="18" charset="0"/>
                        </a:rPr>
                        <a:t>12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+mn-cs"/>
                        <a:sym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4" grpId="0"/>
      <p:bldP spid="15" grpId="0"/>
      <p:bldP spid="16" grpId="0"/>
      <p:bldP spid="17" grpId="0"/>
      <p:bldP spid="19" grpId="0"/>
      <p:bldP spid="2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131" y="3799841"/>
            <a:ext cx="1207294" cy="143888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463295" y="260223"/>
            <a:ext cx="716472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900430"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8.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下面哪些数是最简分数？把不是最简分数的化成最简分数，并说一说化简的依据。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817418" y="2459968"/>
            <a:ext cx="7661564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最简分数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: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                 其余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的不是最简分数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graphicFrame>
        <p:nvGraphicFramePr>
          <p:cNvPr id="29" name="表格 28"/>
          <p:cNvGraphicFramePr>
            <a:graphicFrameLocks noGrp="1"/>
          </p:cNvGraphicFramePr>
          <p:nvPr/>
        </p:nvGraphicFramePr>
        <p:xfrm>
          <a:off x="671269" y="1414249"/>
          <a:ext cx="438912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8912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  <a:sym typeface="Times New Roman" panose="02020603050405020304" pitchFamily="18" charset="0"/>
                        </a:rPr>
                        <a:t>6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  <a:sym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  <a:sym typeface="Times New Roman" panose="02020603050405020304" pitchFamily="18" charset="0"/>
                        </a:rPr>
                        <a:t>8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  <a:sym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30" name="表格 29"/>
          <p:cNvGraphicFramePr>
            <a:graphicFrameLocks noGrp="1"/>
          </p:cNvGraphicFramePr>
          <p:nvPr/>
        </p:nvGraphicFramePr>
        <p:xfrm>
          <a:off x="1609249" y="1414249"/>
          <a:ext cx="632142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32142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  <a:sym typeface="Times New Roman" panose="02020603050405020304" pitchFamily="18" charset="0"/>
                        </a:rPr>
                        <a:t>36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  <a:sym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  <a:sym typeface="Times New Roman" panose="02020603050405020304" pitchFamily="18" charset="0"/>
                        </a:rPr>
                        <a:t>16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  <a:sym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31" name="表格 30"/>
          <p:cNvGraphicFramePr>
            <a:graphicFrameLocks noGrp="1"/>
          </p:cNvGraphicFramePr>
          <p:nvPr/>
        </p:nvGraphicFramePr>
        <p:xfrm>
          <a:off x="2740459" y="1414249"/>
          <a:ext cx="632142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32142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  <a:sym typeface="Times New Roman" panose="02020603050405020304" pitchFamily="18" charset="0"/>
                        </a:rPr>
                        <a:t>10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  <a:sym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  <a:sym typeface="Times New Roman" panose="02020603050405020304" pitchFamily="18" charset="0"/>
                        </a:rPr>
                        <a:t>21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  <a:sym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32" name="表格 31"/>
          <p:cNvGraphicFramePr>
            <a:graphicFrameLocks noGrp="1"/>
          </p:cNvGraphicFramePr>
          <p:nvPr/>
        </p:nvGraphicFramePr>
        <p:xfrm>
          <a:off x="6134089" y="1414249"/>
          <a:ext cx="438912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8912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  <a:sym typeface="Times New Roman" panose="02020603050405020304" pitchFamily="18" charset="0"/>
                        </a:rPr>
                        <a:t>5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  <a:sym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  <a:sym typeface="Times New Roman" panose="02020603050405020304" pitchFamily="18" charset="0"/>
                        </a:rPr>
                        <a:t>7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  <a:sym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33" name="表格 32"/>
          <p:cNvGraphicFramePr>
            <a:graphicFrameLocks noGrp="1"/>
          </p:cNvGraphicFramePr>
          <p:nvPr/>
        </p:nvGraphicFramePr>
        <p:xfrm>
          <a:off x="3871669" y="1414249"/>
          <a:ext cx="632142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32142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  <a:sym typeface="Times New Roman" panose="02020603050405020304" pitchFamily="18" charset="0"/>
                        </a:rPr>
                        <a:t>30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  <a:sym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  <a:sym typeface="Times New Roman" panose="02020603050405020304" pitchFamily="18" charset="0"/>
                        </a:rPr>
                        <a:t>45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  <a:sym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7" name="表格 26"/>
          <p:cNvGraphicFramePr>
            <a:graphicFrameLocks noGrp="1"/>
          </p:cNvGraphicFramePr>
          <p:nvPr/>
        </p:nvGraphicFramePr>
        <p:xfrm>
          <a:off x="5002879" y="1414249"/>
          <a:ext cx="632142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32142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  <a:sym typeface="Times New Roman" panose="02020603050405020304" pitchFamily="18" charset="0"/>
                        </a:rPr>
                        <a:t>12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  <a:sym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  <a:sym typeface="Times New Roman" panose="02020603050405020304" pitchFamily="18" charset="0"/>
                        </a:rPr>
                        <a:t>25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  <a:sym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38" name="表格 37"/>
          <p:cNvGraphicFramePr>
            <a:graphicFrameLocks noGrp="1"/>
          </p:cNvGraphicFramePr>
          <p:nvPr/>
        </p:nvGraphicFramePr>
        <p:xfrm>
          <a:off x="7072069" y="1414249"/>
          <a:ext cx="632142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32142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  <a:sym typeface="Times New Roman" panose="02020603050405020304" pitchFamily="18" charset="0"/>
                        </a:rPr>
                        <a:t>72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  <a:sym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  <a:sym typeface="Times New Roman" panose="02020603050405020304" pitchFamily="18" charset="0"/>
                        </a:rPr>
                        <a:t>6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  <a:sym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2" name="表格 11"/>
          <p:cNvGraphicFramePr>
            <a:graphicFrameLocks noGrp="1"/>
          </p:cNvGraphicFramePr>
          <p:nvPr/>
        </p:nvGraphicFramePr>
        <p:xfrm>
          <a:off x="2438399" y="2326987"/>
          <a:ext cx="644842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44842"/>
              </a:tblGrid>
              <a:tr h="37084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</a:pPr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  <a:sym typeface="Times New Roman" panose="02020603050405020304" pitchFamily="18" charset="0"/>
                        </a:rPr>
                        <a:t>10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+mn-cs"/>
                        <a:sym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</a:pPr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  <a:sym typeface="Times New Roman" panose="02020603050405020304" pitchFamily="18" charset="0"/>
                        </a:rPr>
                        <a:t>21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+mn-cs"/>
                        <a:sym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3" name="表格 12"/>
          <p:cNvGraphicFramePr>
            <a:graphicFrameLocks noGrp="1"/>
          </p:cNvGraphicFramePr>
          <p:nvPr/>
        </p:nvGraphicFramePr>
        <p:xfrm>
          <a:off x="3325090" y="2326987"/>
          <a:ext cx="644842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44842"/>
              </a:tblGrid>
              <a:tr h="37084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</a:pPr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  <a:sym typeface="Times New Roman" panose="02020603050405020304" pitchFamily="18" charset="0"/>
                        </a:rPr>
                        <a:t>12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+mn-cs"/>
                        <a:sym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</a:pPr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  <a:sym typeface="Times New Roman" panose="02020603050405020304" pitchFamily="18" charset="0"/>
                        </a:rPr>
                        <a:t>25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+mn-cs"/>
                        <a:sym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4" name="表格 13"/>
          <p:cNvGraphicFramePr>
            <a:graphicFrameLocks noGrp="1"/>
          </p:cNvGraphicFramePr>
          <p:nvPr/>
        </p:nvGraphicFramePr>
        <p:xfrm>
          <a:off x="4322617" y="2326987"/>
          <a:ext cx="4908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0855"/>
              </a:tblGrid>
              <a:tr h="37084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</a:pPr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  <a:sym typeface="Times New Roman" panose="02020603050405020304" pitchFamily="18" charset="0"/>
                        </a:rPr>
                        <a:t>5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+mn-cs"/>
                        <a:sym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</a:pPr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  <a:sym typeface="Times New Roman" panose="02020603050405020304" pitchFamily="18" charset="0"/>
                        </a:rPr>
                        <a:t>7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+mn-cs"/>
                        <a:sym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1925782" y="3360514"/>
            <a:ext cx="6705600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=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            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=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             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=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           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=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12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graphicFrame>
        <p:nvGraphicFramePr>
          <p:cNvPr id="16" name="表格 15"/>
          <p:cNvGraphicFramePr>
            <a:graphicFrameLocks noGrp="1"/>
          </p:cNvGraphicFramePr>
          <p:nvPr/>
        </p:nvGraphicFramePr>
        <p:xfrm>
          <a:off x="3275995" y="3241967"/>
          <a:ext cx="644842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44842"/>
              </a:tblGrid>
              <a:tr h="37084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</a:pPr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  <a:sym typeface="Times New Roman" panose="02020603050405020304" pitchFamily="18" charset="0"/>
                        </a:rPr>
                        <a:t>36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+mn-cs"/>
                        <a:sym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</a:pPr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  <a:sym typeface="Times New Roman" panose="02020603050405020304" pitchFamily="18" charset="0"/>
                        </a:rPr>
                        <a:t>16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+mn-cs"/>
                        <a:sym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7" name="表格 16"/>
          <p:cNvGraphicFramePr>
            <a:graphicFrameLocks noGrp="1"/>
          </p:cNvGraphicFramePr>
          <p:nvPr/>
        </p:nvGraphicFramePr>
        <p:xfrm>
          <a:off x="5395743" y="3241967"/>
          <a:ext cx="644842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44842"/>
              </a:tblGrid>
              <a:tr h="37084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</a:pPr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  <a:sym typeface="Times New Roman" panose="02020603050405020304" pitchFamily="18" charset="0"/>
                        </a:rPr>
                        <a:t>30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+mn-cs"/>
                        <a:sym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</a:pPr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  <a:sym typeface="Times New Roman" panose="02020603050405020304" pitchFamily="18" charset="0"/>
                        </a:rPr>
                        <a:t>45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+mn-cs"/>
                        <a:sym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9" name="表格 18"/>
          <p:cNvGraphicFramePr>
            <a:graphicFrameLocks noGrp="1"/>
          </p:cNvGraphicFramePr>
          <p:nvPr/>
        </p:nvGraphicFramePr>
        <p:xfrm>
          <a:off x="1330036" y="3241967"/>
          <a:ext cx="4908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0855"/>
              </a:tblGrid>
              <a:tr h="37084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</a:pPr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  <a:sym typeface="Times New Roman" panose="02020603050405020304" pitchFamily="18" charset="0"/>
                        </a:rPr>
                        <a:t>6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+mn-cs"/>
                        <a:sym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</a:pPr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  <a:sym typeface="Times New Roman" panose="02020603050405020304" pitchFamily="18" charset="0"/>
                        </a:rPr>
                        <a:t>8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+mn-cs"/>
                        <a:sym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0" name="表格 19"/>
          <p:cNvGraphicFramePr>
            <a:graphicFrameLocks noGrp="1"/>
          </p:cNvGraphicFramePr>
          <p:nvPr/>
        </p:nvGraphicFramePr>
        <p:xfrm>
          <a:off x="2258292" y="3241967"/>
          <a:ext cx="4908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0855"/>
              </a:tblGrid>
              <a:tr h="37084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</a:pPr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  <a:sym typeface="Times New Roman" panose="02020603050405020304" pitchFamily="18" charset="0"/>
                        </a:rPr>
                        <a:t>3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+mn-cs"/>
                        <a:sym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</a:pPr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  <a:sym typeface="Times New Roman" panose="02020603050405020304" pitchFamily="18" charset="0"/>
                        </a:rPr>
                        <a:t>4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+mn-cs"/>
                        <a:sym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1" name="表格 20"/>
          <p:cNvGraphicFramePr>
            <a:graphicFrameLocks noGrp="1"/>
          </p:cNvGraphicFramePr>
          <p:nvPr/>
        </p:nvGraphicFramePr>
        <p:xfrm>
          <a:off x="4281055" y="3241967"/>
          <a:ext cx="4908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0855"/>
              </a:tblGrid>
              <a:tr h="37084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</a:pPr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  <a:sym typeface="Times New Roman" panose="02020603050405020304" pitchFamily="18" charset="0"/>
                        </a:rPr>
                        <a:t>9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+mn-cs"/>
                        <a:sym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</a:pPr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  <a:sym typeface="Times New Roman" panose="02020603050405020304" pitchFamily="18" charset="0"/>
                        </a:rPr>
                        <a:t>4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+mn-cs"/>
                        <a:sym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2" name="表格 21"/>
          <p:cNvGraphicFramePr>
            <a:graphicFrameLocks noGrp="1"/>
          </p:cNvGraphicFramePr>
          <p:nvPr/>
        </p:nvGraphicFramePr>
        <p:xfrm>
          <a:off x="7335377" y="3241967"/>
          <a:ext cx="644842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44842"/>
              </a:tblGrid>
              <a:tr h="37084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</a:pPr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  <a:sym typeface="Times New Roman" panose="02020603050405020304" pitchFamily="18" charset="0"/>
                        </a:rPr>
                        <a:t>72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+mn-cs"/>
                        <a:sym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</a:pPr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  <a:sym typeface="Times New Roman" panose="02020603050405020304" pitchFamily="18" charset="0"/>
                        </a:rPr>
                        <a:t>6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+mn-cs"/>
                        <a:sym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3" name="表格 22"/>
          <p:cNvGraphicFramePr>
            <a:graphicFrameLocks noGrp="1"/>
          </p:cNvGraphicFramePr>
          <p:nvPr/>
        </p:nvGraphicFramePr>
        <p:xfrm>
          <a:off x="6428511" y="3241967"/>
          <a:ext cx="4908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0855"/>
              </a:tblGrid>
              <a:tr h="37084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</a:pPr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  <a:sym typeface="Times New Roman" panose="02020603050405020304" pitchFamily="18" charset="0"/>
                        </a:rPr>
                        <a:t>2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+mn-cs"/>
                        <a:sym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</a:pPr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  <a:sym typeface="Times New Roman" panose="02020603050405020304" pitchFamily="18" charset="0"/>
                        </a:rPr>
                        <a:t>3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+mn-cs"/>
                        <a:sym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1566672" y="1194816"/>
            <a:ext cx="429768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900430"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+                                -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sp>
        <p:nvSpPr>
          <p:cNvPr id="25" name="TextBox 24"/>
          <p:cNvSpPr txBox="1">
            <a:spLocks noChangeArrowheads="1"/>
          </p:cNvSpPr>
          <p:nvPr/>
        </p:nvSpPr>
        <p:spPr bwMode="auto">
          <a:xfrm>
            <a:off x="1558913" y="2489954"/>
            <a:ext cx="6059424" cy="5810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900430"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-                               +       +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131" y="3799841"/>
            <a:ext cx="1207294" cy="143888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463296" y="260223"/>
            <a:ext cx="7168896" cy="5810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900430"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9.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计算下面各题。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2915257" y="1172049"/>
            <a:ext cx="1117614" cy="55976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=1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graphicFrame>
        <p:nvGraphicFramePr>
          <p:cNvPr id="19" name="表格 18"/>
          <p:cNvGraphicFramePr>
            <a:graphicFrameLocks noGrp="1"/>
          </p:cNvGraphicFramePr>
          <p:nvPr/>
        </p:nvGraphicFramePr>
        <p:xfrm>
          <a:off x="4016832" y="1039622"/>
          <a:ext cx="4527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27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  <a:sym typeface="Times New Roman" panose="02020603050405020304" pitchFamily="18" charset="0"/>
                        </a:rPr>
                        <a:t>5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  <a:sym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  <a:sym typeface="Times New Roman" panose="02020603050405020304" pitchFamily="18" charset="0"/>
                        </a:rPr>
                        <a:t>6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  <a:sym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8" name="表格 7"/>
          <p:cNvGraphicFramePr>
            <a:graphicFrameLocks noGrp="1"/>
          </p:cNvGraphicFramePr>
          <p:nvPr/>
        </p:nvGraphicFramePr>
        <p:xfrm>
          <a:off x="927900" y="1039622"/>
          <a:ext cx="632142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32142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  <a:sym typeface="Times New Roman" panose="02020603050405020304" pitchFamily="18" charset="0"/>
                        </a:rPr>
                        <a:t>3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  <a:sym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  <a:sym typeface="Times New Roman" panose="02020603050405020304" pitchFamily="18" charset="0"/>
                        </a:rPr>
                        <a:t>10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  <a:sym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9" name="表格 8"/>
          <p:cNvGraphicFramePr>
            <a:graphicFrameLocks noGrp="1"/>
          </p:cNvGraphicFramePr>
          <p:nvPr/>
        </p:nvGraphicFramePr>
        <p:xfrm>
          <a:off x="5081892" y="1039622"/>
          <a:ext cx="4527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27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  <a:sym typeface="Times New Roman" panose="02020603050405020304" pitchFamily="18" charset="0"/>
                        </a:rPr>
                        <a:t>1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  <a:sym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  <a:sym typeface="Times New Roman" panose="02020603050405020304" pitchFamily="18" charset="0"/>
                        </a:rPr>
                        <a:t>6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  <a:sym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1" name="表格 10"/>
          <p:cNvGraphicFramePr>
            <a:graphicFrameLocks noGrp="1"/>
          </p:cNvGraphicFramePr>
          <p:nvPr/>
        </p:nvGraphicFramePr>
        <p:xfrm>
          <a:off x="975881" y="2359144"/>
          <a:ext cx="4527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27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  <a:sym typeface="Times New Roman" panose="02020603050405020304" pitchFamily="18" charset="0"/>
                        </a:rPr>
                        <a:t>4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  <a:sym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  <a:sym typeface="Times New Roman" panose="02020603050405020304" pitchFamily="18" charset="0"/>
                        </a:rPr>
                        <a:t>7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  <a:sym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2" name="表格 11"/>
          <p:cNvGraphicFramePr>
            <a:graphicFrameLocks noGrp="1"/>
          </p:cNvGraphicFramePr>
          <p:nvPr/>
        </p:nvGraphicFramePr>
        <p:xfrm>
          <a:off x="1927721" y="2359144"/>
          <a:ext cx="4527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27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  <a:sym typeface="Times New Roman" panose="02020603050405020304" pitchFamily="18" charset="0"/>
                        </a:rPr>
                        <a:t>1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  <a:sym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  <a:sym typeface="Times New Roman" panose="02020603050405020304" pitchFamily="18" charset="0"/>
                        </a:rPr>
                        <a:t>3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  <a:sym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3" name="表格 12"/>
          <p:cNvGraphicFramePr>
            <a:graphicFrameLocks noGrp="1"/>
          </p:cNvGraphicFramePr>
          <p:nvPr/>
        </p:nvGraphicFramePr>
        <p:xfrm>
          <a:off x="3957689" y="2359144"/>
          <a:ext cx="4527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27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  <a:sym typeface="Times New Roman" panose="02020603050405020304" pitchFamily="18" charset="0"/>
                        </a:rPr>
                        <a:t>1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  <a:sym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  <a:sym typeface="Times New Roman" panose="02020603050405020304" pitchFamily="18" charset="0"/>
                        </a:rPr>
                        <a:t>6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  <a:sym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4" name="表格 13"/>
          <p:cNvGraphicFramePr>
            <a:graphicFrameLocks noGrp="1"/>
          </p:cNvGraphicFramePr>
          <p:nvPr/>
        </p:nvGraphicFramePr>
        <p:xfrm>
          <a:off x="4869473" y="2359144"/>
          <a:ext cx="4527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27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  <a:sym typeface="Times New Roman" panose="02020603050405020304" pitchFamily="18" charset="0"/>
                        </a:rPr>
                        <a:t>1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  <a:sym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  <a:sym typeface="Times New Roman" panose="02020603050405020304" pitchFamily="18" charset="0"/>
                        </a:rPr>
                        <a:t>5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  <a:sym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4" name="表格 23"/>
          <p:cNvGraphicFramePr>
            <a:graphicFrameLocks noGrp="1"/>
          </p:cNvGraphicFramePr>
          <p:nvPr/>
        </p:nvGraphicFramePr>
        <p:xfrm>
          <a:off x="2006892" y="1039622"/>
          <a:ext cx="632142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32142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  <a:sym typeface="Times New Roman" panose="02020603050405020304" pitchFamily="18" charset="0"/>
                        </a:rPr>
                        <a:t>7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  <a:sym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  <a:sym typeface="Times New Roman" panose="02020603050405020304" pitchFamily="18" charset="0"/>
                        </a:rPr>
                        <a:t>10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  <a:sym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6" name="表格 25"/>
          <p:cNvGraphicFramePr>
            <a:graphicFrameLocks noGrp="1"/>
          </p:cNvGraphicFramePr>
          <p:nvPr/>
        </p:nvGraphicFramePr>
        <p:xfrm>
          <a:off x="5741201" y="2359144"/>
          <a:ext cx="4527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27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  <a:sym typeface="Times New Roman" panose="02020603050405020304" pitchFamily="18" charset="0"/>
                        </a:rPr>
                        <a:t>1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  <a:sym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  <a:sym typeface="Times New Roman" panose="02020603050405020304" pitchFamily="18" charset="0"/>
                        </a:rPr>
                        <a:t>2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  <a:sym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20"/>
          <p:cNvSpPr txBox="1">
            <a:spLocks noChangeArrowheads="1"/>
          </p:cNvSpPr>
          <p:nvPr/>
        </p:nvSpPr>
        <p:spPr bwMode="auto">
          <a:xfrm>
            <a:off x="5616893" y="1241322"/>
            <a:ext cx="1117614" cy="55976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=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graphicFrame>
        <p:nvGraphicFramePr>
          <p:cNvPr id="22" name="表格 21"/>
          <p:cNvGraphicFramePr>
            <a:graphicFrameLocks noGrp="1"/>
          </p:cNvGraphicFramePr>
          <p:nvPr/>
        </p:nvGraphicFramePr>
        <p:xfrm>
          <a:off x="5957456" y="1094513"/>
          <a:ext cx="4908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0855"/>
              </a:tblGrid>
              <a:tr h="37084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</a:pPr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  <a:sym typeface="Times New Roman" panose="02020603050405020304" pitchFamily="18" charset="0"/>
                        </a:rPr>
                        <a:t>2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+mn-cs"/>
                        <a:sym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</a:pPr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  <a:sym typeface="Times New Roman" panose="02020603050405020304" pitchFamily="18" charset="0"/>
                        </a:rPr>
                        <a:t>3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+mn-cs"/>
                        <a:sym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3" name="TextBox 22"/>
          <p:cNvSpPr txBox="1">
            <a:spLocks noChangeArrowheads="1"/>
          </p:cNvSpPr>
          <p:nvPr/>
        </p:nvSpPr>
        <p:spPr bwMode="auto">
          <a:xfrm>
            <a:off x="2485765" y="2515941"/>
            <a:ext cx="1117614" cy="55976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=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graphicFrame>
        <p:nvGraphicFramePr>
          <p:cNvPr id="27" name="表格 26"/>
          <p:cNvGraphicFramePr>
            <a:graphicFrameLocks noGrp="1"/>
          </p:cNvGraphicFramePr>
          <p:nvPr/>
        </p:nvGraphicFramePr>
        <p:xfrm>
          <a:off x="2826328" y="2369132"/>
          <a:ext cx="4908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0855"/>
              </a:tblGrid>
              <a:tr h="37084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</a:pPr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  <a:sym typeface="Times New Roman" panose="02020603050405020304" pitchFamily="18" charset="0"/>
                        </a:rPr>
                        <a:t>5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+mn-cs"/>
                        <a:sym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</a:pPr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  <a:sym typeface="Times New Roman" panose="02020603050405020304" pitchFamily="18" charset="0"/>
                        </a:rPr>
                        <a:t>21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+mn-cs"/>
                        <a:sym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8" name="TextBox 27"/>
          <p:cNvSpPr txBox="1">
            <a:spLocks noChangeArrowheads="1"/>
          </p:cNvSpPr>
          <p:nvPr/>
        </p:nvSpPr>
        <p:spPr bwMode="auto">
          <a:xfrm>
            <a:off x="6295765" y="2543650"/>
            <a:ext cx="1117614" cy="55976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=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graphicFrame>
        <p:nvGraphicFramePr>
          <p:cNvPr id="29" name="表格 28"/>
          <p:cNvGraphicFramePr>
            <a:graphicFrameLocks noGrp="1"/>
          </p:cNvGraphicFramePr>
          <p:nvPr/>
        </p:nvGraphicFramePr>
        <p:xfrm>
          <a:off x="6636328" y="2396841"/>
          <a:ext cx="4908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0855"/>
              </a:tblGrid>
              <a:tr h="37084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</a:pPr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  <a:sym typeface="Times New Roman" panose="02020603050405020304" pitchFamily="18" charset="0"/>
                        </a:rPr>
                        <a:t>13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+mn-cs"/>
                        <a:sym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</a:pPr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  <a:sym typeface="Times New Roman" panose="02020603050405020304" pitchFamily="18" charset="0"/>
                        </a:rPr>
                        <a:t>15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+mn-cs"/>
                        <a:sym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1" grpId="0"/>
      <p:bldP spid="23" grpId="0"/>
      <p:bldP spid="2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extBox 24"/>
          <p:cNvSpPr txBox="1">
            <a:spLocks noChangeArrowheads="1"/>
          </p:cNvSpPr>
          <p:nvPr/>
        </p:nvSpPr>
        <p:spPr bwMode="auto">
          <a:xfrm>
            <a:off x="494330" y="2417363"/>
            <a:ext cx="6059424" cy="5810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900430"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7-                              6-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（       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-        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）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131" y="3799841"/>
            <a:ext cx="1207294" cy="143888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463296" y="260223"/>
            <a:ext cx="7168896" cy="5810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900430"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9.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计算下面各题。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graphicFrame>
        <p:nvGraphicFramePr>
          <p:cNvPr id="19" name="表格 18"/>
          <p:cNvGraphicFramePr>
            <a:graphicFrameLocks noGrp="1"/>
          </p:cNvGraphicFramePr>
          <p:nvPr/>
        </p:nvGraphicFramePr>
        <p:xfrm>
          <a:off x="3660493" y="1055139"/>
          <a:ext cx="4527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27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  <a:sym typeface="Times New Roman" panose="02020603050405020304" pitchFamily="18" charset="0"/>
                        </a:rPr>
                        <a:t>2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  <a:sym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  <a:sym typeface="Times New Roman" panose="02020603050405020304" pitchFamily="18" charset="0"/>
                        </a:rPr>
                        <a:t>3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  <a:sym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1088413" y="1185949"/>
            <a:ext cx="451713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900430"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-                                +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graphicFrame>
        <p:nvGraphicFramePr>
          <p:cNvPr id="8" name="表格 7"/>
          <p:cNvGraphicFramePr>
            <a:graphicFrameLocks noGrp="1"/>
          </p:cNvGraphicFramePr>
          <p:nvPr/>
        </p:nvGraphicFramePr>
        <p:xfrm>
          <a:off x="571561" y="1055139"/>
          <a:ext cx="4527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27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  <a:sym typeface="Times New Roman" panose="02020603050405020304" pitchFamily="18" charset="0"/>
                        </a:rPr>
                        <a:t>7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  <a:sym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  <a:sym typeface="Times New Roman" panose="02020603050405020304" pitchFamily="18" charset="0"/>
                        </a:rPr>
                        <a:t>8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  <a:sym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9" name="表格 8"/>
          <p:cNvGraphicFramePr>
            <a:graphicFrameLocks noGrp="1"/>
          </p:cNvGraphicFramePr>
          <p:nvPr/>
        </p:nvGraphicFramePr>
        <p:xfrm>
          <a:off x="4542673" y="1055139"/>
          <a:ext cx="4527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27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  <a:sym typeface="Times New Roman" panose="02020603050405020304" pitchFamily="18" charset="0"/>
                        </a:rPr>
                        <a:t>7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  <a:sym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  <a:sym typeface="Times New Roman" panose="02020603050405020304" pitchFamily="18" charset="0"/>
                        </a:rPr>
                        <a:t>9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  <a:sym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2" name="表格 11"/>
          <p:cNvGraphicFramePr>
            <a:graphicFrameLocks noGrp="1"/>
          </p:cNvGraphicFramePr>
          <p:nvPr/>
        </p:nvGraphicFramePr>
        <p:xfrm>
          <a:off x="1131362" y="2262169"/>
          <a:ext cx="4527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27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  <a:sym typeface="Times New Roman" panose="02020603050405020304" pitchFamily="18" charset="0"/>
                        </a:rPr>
                        <a:t>5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  <a:sym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  <a:sym typeface="Times New Roman" panose="02020603050405020304" pitchFamily="18" charset="0"/>
                        </a:rPr>
                        <a:t>3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  <a:sym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4" name="表格 13"/>
          <p:cNvGraphicFramePr>
            <a:graphicFrameLocks noGrp="1"/>
          </p:cNvGraphicFramePr>
          <p:nvPr/>
        </p:nvGraphicFramePr>
        <p:xfrm>
          <a:off x="4195034" y="2262169"/>
          <a:ext cx="4527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27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  <a:sym typeface="Times New Roman" panose="02020603050405020304" pitchFamily="18" charset="0"/>
                        </a:rPr>
                        <a:t>3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  <a:sym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  <a:sym typeface="Times New Roman" panose="02020603050405020304" pitchFamily="18" charset="0"/>
                        </a:rPr>
                        <a:t>4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  <a:sym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4" name="表格 23"/>
          <p:cNvGraphicFramePr>
            <a:graphicFrameLocks noGrp="1"/>
          </p:cNvGraphicFramePr>
          <p:nvPr/>
        </p:nvGraphicFramePr>
        <p:xfrm>
          <a:off x="1467673" y="1055139"/>
          <a:ext cx="4527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27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  <a:sym typeface="Times New Roman" panose="02020603050405020304" pitchFamily="18" charset="0"/>
                        </a:rPr>
                        <a:t>3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  <a:sym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  <a:sym typeface="Times New Roman" panose="02020603050405020304" pitchFamily="18" charset="0"/>
                        </a:rPr>
                        <a:t>4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  <a:sym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pSp>
        <p:nvGrpSpPr>
          <p:cNvPr id="3" name="组合 19"/>
          <p:cNvGrpSpPr/>
          <p:nvPr/>
        </p:nvGrpSpPr>
        <p:grpSpPr>
          <a:xfrm>
            <a:off x="6553199" y="1496850"/>
            <a:ext cx="2819573" cy="1953485"/>
            <a:chOff x="5886069" y="169164"/>
            <a:chExt cx="3028950" cy="2098548"/>
          </a:xfrm>
        </p:grpSpPr>
        <p:pic>
          <p:nvPicPr>
            <p:cNvPr id="5122" name="Picture 2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5886069" y="169164"/>
              <a:ext cx="3028950" cy="9525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5123" name="Picture 3" descr="D:\数学下册增值服务（人教版各种）\通用东西\数学人教换图（小天使替换）\人教四色.tif"/>
            <p:cNvPicPr>
              <a:picLocks noChangeAspect="1" noChangeArrowheads="1"/>
            </p:cNvPicPr>
            <p:nvPr/>
          </p:nvPicPr>
          <p:blipFill>
            <a:blip r:embed="rId4">
              <a:clrChange>
                <a:clrFrom>
                  <a:srgbClr val="FFFFFE"/>
                </a:clrFrom>
                <a:clrTo>
                  <a:srgbClr val="FFFFFE">
                    <a:alpha val="0"/>
                  </a:srgbClr>
                </a:clrTo>
              </a:clrChange>
            </a:blip>
            <a:srcRect l="64285"/>
            <a:stretch>
              <a:fillRect/>
            </a:stretch>
          </p:blipFill>
          <p:spPr bwMode="auto">
            <a:xfrm>
              <a:off x="7290816" y="904113"/>
              <a:ext cx="1373580" cy="1363599"/>
            </a:xfrm>
            <a:prstGeom prst="rect">
              <a:avLst/>
            </a:prstGeom>
            <a:noFill/>
          </p:spPr>
        </p:pic>
      </p:grpSp>
      <p:graphicFrame>
        <p:nvGraphicFramePr>
          <p:cNvPr id="26" name="表格 25"/>
          <p:cNvGraphicFramePr>
            <a:graphicFrameLocks noGrp="1"/>
          </p:cNvGraphicFramePr>
          <p:nvPr/>
        </p:nvGraphicFramePr>
        <p:xfrm>
          <a:off x="5103338" y="2262169"/>
          <a:ext cx="4527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27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  <a:sym typeface="Times New Roman" panose="02020603050405020304" pitchFamily="18" charset="0"/>
                        </a:rPr>
                        <a:t>2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  <a:sym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  <a:sym typeface="Times New Roman" panose="02020603050405020304" pitchFamily="18" charset="0"/>
                        </a:rPr>
                        <a:t>5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  <a:sym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7" name="TextBox 16"/>
          <p:cNvSpPr txBox="1">
            <a:spLocks noChangeArrowheads="1"/>
          </p:cNvSpPr>
          <p:nvPr/>
        </p:nvSpPr>
        <p:spPr bwMode="auto">
          <a:xfrm>
            <a:off x="2014710" y="1213614"/>
            <a:ext cx="1117614" cy="55976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=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graphicFrame>
        <p:nvGraphicFramePr>
          <p:cNvPr id="20" name="表格 19"/>
          <p:cNvGraphicFramePr>
            <a:graphicFrameLocks noGrp="1"/>
          </p:cNvGraphicFramePr>
          <p:nvPr/>
        </p:nvGraphicFramePr>
        <p:xfrm>
          <a:off x="2355273" y="1066805"/>
          <a:ext cx="4908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0855"/>
              </a:tblGrid>
              <a:tr h="37084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</a:pPr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  <a:sym typeface="Times New Roman" panose="02020603050405020304" pitchFamily="18" charset="0"/>
                        </a:rPr>
                        <a:t>1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+mn-cs"/>
                        <a:sym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</a:pPr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  <a:sym typeface="Times New Roman" panose="02020603050405020304" pitchFamily="18" charset="0"/>
                        </a:rPr>
                        <a:t>8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+mn-cs"/>
                        <a:sym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20"/>
          <p:cNvSpPr txBox="1">
            <a:spLocks noChangeArrowheads="1"/>
          </p:cNvSpPr>
          <p:nvPr/>
        </p:nvSpPr>
        <p:spPr bwMode="auto">
          <a:xfrm>
            <a:off x="5159693" y="1199760"/>
            <a:ext cx="1117614" cy="55976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=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graphicFrame>
        <p:nvGraphicFramePr>
          <p:cNvPr id="22" name="表格 21"/>
          <p:cNvGraphicFramePr>
            <a:graphicFrameLocks noGrp="1"/>
          </p:cNvGraphicFramePr>
          <p:nvPr/>
        </p:nvGraphicFramePr>
        <p:xfrm>
          <a:off x="5500256" y="1052951"/>
          <a:ext cx="4908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0855"/>
              </a:tblGrid>
              <a:tr h="37084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</a:pPr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  <a:sym typeface="Times New Roman" panose="02020603050405020304" pitchFamily="18" charset="0"/>
                        </a:rPr>
                        <a:t>13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+mn-cs"/>
                        <a:sym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</a:pPr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  <a:sym typeface="Times New Roman" panose="02020603050405020304" pitchFamily="18" charset="0"/>
                        </a:rPr>
                        <a:t>9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+mn-cs"/>
                        <a:sym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3" name="TextBox 22"/>
          <p:cNvSpPr txBox="1">
            <a:spLocks noChangeArrowheads="1"/>
          </p:cNvSpPr>
          <p:nvPr/>
        </p:nvSpPr>
        <p:spPr bwMode="auto">
          <a:xfrm>
            <a:off x="1668347" y="2391248"/>
            <a:ext cx="1117614" cy="55976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=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graphicFrame>
        <p:nvGraphicFramePr>
          <p:cNvPr id="27" name="表格 26"/>
          <p:cNvGraphicFramePr>
            <a:graphicFrameLocks noGrp="1"/>
          </p:cNvGraphicFramePr>
          <p:nvPr/>
        </p:nvGraphicFramePr>
        <p:xfrm>
          <a:off x="2008910" y="2244439"/>
          <a:ext cx="4908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0855"/>
              </a:tblGrid>
              <a:tr h="37084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</a:pPr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  <a:sym typeface="Times New Roman" panose="02020603050405020304" pitchFamily="18" charset="0"/>
                        </a:rPr>
                        <a:t>16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+mn-cs"/>
                        <a:sym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</a:pPr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  <a:sym typeface="Times New Roman" panose="02020603050405020304" pitchFamily="18" charset="0"/>
                        </a:rPr>
                        <a:t>3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+mn-cs"/>
                        <a:sym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8" name="TextBox 27"/>
          <p:cNvSpPr txBox="1">
            <a:spLocks noChangeArrowheads="1"/>
          </p:cNvSpPr>
          <p:nvPr/>
        </p:nvSpPr>
        <p:spPr bwMode="auto">
          <a:xfrm>
            <a:off x="5921689" y="2405102"/>
            <a:ext cx="1117614" cy="55976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=5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graphicFrame>
        <p:nvGraphicFramePr>
          <p:cNvPr id="29" name="表格 28"/>
          <p:cNvGraphicFramePr>
            <a:graphicFrameLocks noGrp="1"/>
          </p:cNvGraphicFramePr>
          <p:nvPr/>
        </p:nvGraphicFramePr>
        <p:xfrm>
          <a:off x="6428512" y="2258293"/>
          <a:ext cx="4908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0855"/>
              </a:tblGrid>
              <a:tr h="37084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</a:pPr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  <a:sym typeface="Times New Roman" panose="02020603050405020304" pitchFamily="18" charset="0"/>
                        </a:rPr>
                        <a:t>13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+mn-cs"/>
                        <a:sym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</a:pPr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  <a:sym typeface="Times New Roman" panose="02020603050405020304" pitchFamily="18" charset="0"/>
                        </a:rPr>
                        <a:t>20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+mn-cs"/>
                        <a:sym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0" name="TextBox 29"/>
          <p:cNvSpPr txBox="1">
            <a:spLocks noChangeArrowheads="1"/>
          </p:cNvSpPr>
          <p:nvPr/>
        </p:nvSpPr>
        <p:spPr bwMode="auto">
          <a:xfrm>
            <a:off x="1302327" y="3512913"/>
            <a:ext cx="7661564" cy="55976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计算时要注意通分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,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计算结果要化成最简分数。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21" grpId="0"/>
      <p:bldP spid="23" grpId="0"/>
      <p:bldP spid="28" grpId="0"/>
      <p:bldP spid="3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131" y="3799841"/>
            <a:ext cx="1207294" cy="143888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463296" y="260223"/>
            <a:ext cx="658368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900430"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10.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中国煤炭资源的种类较多，具体构成如右图。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  <a:p>
            <a:pPr indent="-900430"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（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1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）褐煤占煤炭总量的几分之几？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  <a:p>
            <a:pPr indent="-900430">
              <a:lnSpc>
                <a:spcPct val="150000"/>
              </a:lnSpc>
            </a:pP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  <a:p>
            <a:pPr indent="-900430">
              <a:lnSpc>
                <a:spcPct val="150000"/>
              </a:lnSpc>
            </a:pP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  <a:p>
            <a:pPr indent="-900430"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（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2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）你还能提出其他数学问题并解答吗？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1211146" y="1632713"/>
            <a:ext cx="3471689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1-     -      =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　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356393" y="1121663"/>
            <a:ext cx="2464138" cy="25736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aphicFrame>
        <p:nvGraphicFramePr>
          <p:cNvPr id="6" name="表格 5"/>
          <p:cNvGraphicFramePr>
            <a:graphicFrameLocks noGrp="1"/>
          </p:cNvGraphicFramePr>
          <p:nvPr/>
        </p:nvGraphicFramePr>
        <p:xfrm>
          <a:off x="1745678" y="1496293"/>
          <a:ext cx="4908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0855"/>
              </a:tblGrid>
              <a:tr h="37084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</a:pPr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  <a:sym typeface="Times New Roman" panose="02020603050405020304" pitchFamily="18" charset="0"/>
                        </a:rPr>
                        <a:t>3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+mn-cs"/>
                        <a:sym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</a:pPr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  <a:sym typeface="Times New Roman" panose="02020603050405020304" pitchFamily="18" charset="0"/>
                        </a:rPr>
                        <a:t>4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+mn-cs"/>
                        <a:sym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7" name="表格 6"/>
          <p:cNvGraphicFramePr>
            <a:graphicFrameLocks noGrp="1"/>
          </p:cNvGraphicFramePr>
          <p:nvPr/>
        </p:nvGraphicFramePr>
        <p:xfrm>
          <a:off x="2687792" y="1496293"/>
          <a:ext cx="4908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0855"/>
              </a:tblGrid>
              <a:tr h="37084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</a:pPr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  <a:sym typeface="Times New Roman" panose="02020603050405020304" pitchFamily="18" charset="0"/>
                        </a:rPr>
                        <a:t>3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+mn-cs"/>
                        <a:sym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</a:pPr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  <a:sym typeface="Times New Roman" panose="02020603050405020304" pitchFamily="18" charset="0"/>
                        </a:rPr>
                        <a:t>25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+mn-cs"/>
                        <a:sym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8" name="表格 7"/>
          <p:cNvGraphicFramePr>
            <a:graphicFrameLocks noGrp="1"/>
          </p:cNvGraphicFramePr>
          <p:nvPr/>
        </p:nvGraphicFramePr>
        <p:xfrm>
          <a:off x="3726885" y="1496293"/>
          <a:ext cx="798830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98830"/>
              </a:tblGrid>
              <a:tr h="37084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</a:pPr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  <a:sym typeface="Times New Roman" panose="02020603050405020304" pitchFamily="18" charset="0"/>
                        </a:rPr>
                        <a:t>13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+mn-cs"/>
                        <a:sym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</a:pPr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  <a:sym typeface="Times New Roman" panose="02020603050405020304" pitchFamily="18" charset="0"/>
                        </a:rPr>
                        <a:t>100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+mn-cs"/>
                        <a:sym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1211146" y="3018168"/>
            <a:ext cx="4898709" cy="166776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(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答案不唯一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)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烟煤比无烟煤多占煤炭总量的几分之几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?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    -      =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graphicFrame>
        <p:nvGraphicFramePr>
          <p:cNvPr id="10" name="表格 9"/>
          <p:cNvGraphicFramePr>
            <a:graphicFrameLocks noGrp="1"/>
          </p:cNvGraphicFramePr>
          <p:nvPr/>
        </p:nvGraphicFramePr>
        <p:xfrm>
          <a:off x="1330033" y="3990111"/>
          <a:ext cx="4908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0855"/>
              </a:tblGrid>
              <a:tr h="37084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</a:pPr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  <a:sym typeface="Times New Roman" panose="02020603050405020304" pitchFamily="18" charset="0"/>
                        </a:rPr>
                        <a:t>3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+mn-cs"/>
                        <a:sym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</a:pPr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  <a:sym typeface="Times New Roman" panose="02020603050405020304" pitchFamily="18" charset="0"/>
                        </a:rPr>
                        <a:t>4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+mn-cs"/>
                        <a:sym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1" name="表格 10"/>
          <p:cNvGraphicFramePr>
            <a:graphicFrameLocks noGrp="1"/>
          </p:cNvGraphicFramePr>
          <p:nvPr/>
        </p:nvGraphicFramePr>
        <p:xfrm>
          <a:off x="2230582" y="3990111"/>
          <a:ext cx="4908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0855"/>
              </a:tblGrid>
              <a:tr h="37084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</a:pPr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  <a:sym typeface="Times New Roman" panose="02020603050405020304" pitchFamily="18" charset="0"/>
                        </a:rPr>
                        <a:t>3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+mn-cs"/>
                        <a:sym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</a:pPr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  <a:sym typeface="Times New Roman" panose="02020603050405020304" pitchFamily="18" charset="0"/>
                        </a:rPr>
                        <a:t>25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+mn-cs"/>
                        <a:sym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2" name="表格 11"/>
          <p:cNvGraphicFramePr>
            <a:graphicFrameLocks noGrp="1"/>
          </p:cNvGraphicFramePr>
          <p:nvPr/>
        </p:nvGraphicFramePr>
        <p:xfrm>
          <a:off x="3408225" y="3990111"/>
          <a:ext cx="798830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98830"/>
              </a:tblGrid>
              <a:tr h="37084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</a:pPr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  <a:sym typeface="Times New Roman" panose="02020603050405020304" pitchFamily="18" charset="0"/>
                        </a:rPr>
                        <a:t>63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+mn-cs"/>
                        <a:sym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</a:pPr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  <a:sym typeface="Times New Roman" panose="02020603050405020304" pitchFamily="18" charset="0"/>
                        </a:rPr>
                        <a:t>100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+mn-cs"/>
                        <a:sym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131" y="3799841"/>
            <a:ext cx="1207294" cy="143888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463296" y="260223"/>
            <a:ext cx="7168896" cy="5810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900430"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11.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填写下表。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1280422" y="3406095"/>
            <a:ext cx="3360852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S</a:t>
            </a:r>
            <a:r>
              <a:rPr lang="zh-CN" altLang="en-US" sz="2400" b="1" baseline="-25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长方体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=(</a:t>
            </a:r>
            <a:r>
              <a:rPr lang="en-US" altLang="zh-CN" sz="2400" b="1" dirty="0" err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ab+ah+bh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)×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2</a:t>
            </a:r>
            <a:endParaRPr lang="zh-CN" altLang="en-US" sz="2400" b="1" baseline="300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75488" y="1072896"/>
            <a:ext cx="8046720" cy="23929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5015345" y="3406095"/>
            <a:ext cx="2701636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V</a:t>
            </a:r>
            <a:r>
              <a:rPr lang="zh-CN" altLang="en-US" sz="2400" b="1" baseline="-25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长方体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=</a:t>
            </a:r>
            <a:r>
              <a:rPr lang="en-US" altLang="zh-CN" sz="2400" b="1" dirty="0" err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abh</a:t>
            </a:r>
            <a:endParaRPr lang="zh-CN" altLang="en-US" sz="2400" b="1" baseline="300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1280422" y="4140386"/>
            <a:ext cx="2210924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S</a:t>
            </a:r>
            <a:r>
              <a:rPr lang="zh-CN" altLang="en-US" sz="2400" b="1" baseline="-25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正方体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=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6a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2</a:t>
            </a:r>
            <a:endParaRPr lang="zh-CN" altLang="en-US" sz="2400" b="1" baseline="300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5015345" y="4140386"/>
            <a:ext cx="2258291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V</a:t>
            </a:r>
            <a:r>
              <a:rPr lang="zh-CN" altLang="en-US" sz="2400" b="1" baseline="-25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正方体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=a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3</a:t>
            </a:r>
            <a:endParaRPr lang="zh-CN" altLang="en-US" sz="2400" b="1" baseline="300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131" y="3799841"/>
            <a:ext cx="1207294" cy="143888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463296" y="260223"/>
            <a:ext cx="7168896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900430"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12.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（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1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）举例说明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1cm</a:t>
            </a:r>
            <a:r>
              <a:rPr lang="en-US" altLang="zh-CN" sz="2400" baseline="300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3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、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 1dm</a:t>
            </a:r>
            <a:r>
              <a:rPr lang="en-US" altLang="zh-CN" sz="2400" baseline="300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3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、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 1m</a:t>
            </a:r>
            <a:r>
              <a:rPr lang="en-US" altLang="zh-CN" sz="2400" baseline="300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3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各有多大，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1L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、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1mL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的水大约有多少。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  <a:p>
            <a:pPr indent="-900430"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（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2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）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1m</a:t>
            </a:r>
            <a:r>
              <a:rPr lang="en-US" altLang="zh-CN" sz="2400" baseline="300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3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=</a:t>
            </a:r>
            <a:r>
              <a:rPr lang="en-US" altLang="zh-CN" sz="2400" u="sng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           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dm</a:t>
            </a:r>
            <a:r>
              <a:rPr lang="en-US" altLang="zh-CN" sz="2400" baseline="300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3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   700dm</a:t>
            </a:r>
            <a:r>
              <a:rPr lang="en-US" altLang="zh-CN" sz="2400" baseline="300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3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=</a:t>
            </a:r>
            <a:r>
              <a:rPr lang="en-US" altLang="zh-CN" sz="2400" u="sng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            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m</a:t>
            </a:r>
            <a:r>
              <a:rPr lang="en-US" altLang="zh-CN" sz="2400" baseline="300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3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 </a:t>
            </a:r>
          </a:p>
          <a:p>
            <a:pPr indent="-900430"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81cm</a:t>
            </a:r>
            <a:r>
              <a:rPr lang="en-US" altLang="zh-CN" sz="2400" baseline="300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3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=</a:t>
            </a:r>
            <a:r>
              <a:rPr lang="en-US" altLang="zh-CN" sz="2400" u="sng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           </a:t>
            </a:r>
            <a:r>
              <a:rPr lang="en-US" altLang="zh-CN" sz="2400" dirty="0" err="1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mL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          1L=</a:t>
            </a:r>
            <a:r>
              <a:rPr lang="en-US" altLang="zh-CN" sz="2400" u="sng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           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dm</a:t>
            </a:r>
            <a:r>
              <a:rPr lang="en-US" altLang="zh-CN" sz="2400" baseline="300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3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  </a:t>
            </a:r>
          </a:p>
          <a:p>
            <a:pPr indent="-900430"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2.3dm</a:t>
            </a:r>
            <a:r>
              <a:rPr lang="en-US" altLang="zh-CN" sz="2400" baseline="300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3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=</a:t>
            </a:r>
            <a:r>
              <a:rPr lang="en-US" altLang="zh-CN" sz="2400" u="sng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          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cm</a:t>
            </a:r>
            <a:r>
              <a:rPr lang="en-US" altLang="zh-CN" sz="2400" baseline="300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3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        560mL=</a:t>
            </a:r>
            <a:r>
              <a:rPr lang="en-US" altLang="zh-CN" sz="2400" u="sng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              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L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2236384" y="1300204"/>
            <a:ext cx="1117614" cy="55976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1000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5519911" y="1314059"/>
            <a:ext cx="1117614" cy="55976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0.7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1917729" y="1882095"/>
            <a:ext cx="1117614" cy="55976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81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4882603" y="1871218"/>
            <a:ext cx="1117614" cy="55976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1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1793038" y="2408568"/>
            <a:ext cx="1117614" cy="55976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2300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5436784" y="2408568"/>
            <a:ext cx="1117614" cy="55976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0.56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131" y="3799841"/>
            <a:ext cx="1207294" cy="143888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463296" y="260223"/>
            <a:ext cx="744931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900430"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13.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一块长方形铁皮（如右图），从四个角各切掉一个边长为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5cm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的正方形，然后做成盒子。这个盒子用了多少铁皮？它的容积有多少？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1072609" y="2131476"/>
            <a:ext cx="4330670" cy="55976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30-5×2=20(cm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)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079513" y="1710621"/>
            <a:ext cx="2819400" cy="2324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1072609" y="2796494"/>
            <a:ext cx="4330670" cy="55976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25-5×2=15(cm)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1072609" y="3461513"/>
            <a:ext cx="5120380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(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20×5+15×5)×2+20×15=650(cm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2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)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1072609" y="4126530"/>
            <a:ext cx="4330670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20×15×5=1500(cm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3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)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8" grpId="0"/>
      <p:bldP spid="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131" y="3799841"/>
            <a:ext cx="1207294" cy="143888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463296" y="260223"/>
            <a:ext cx="744931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900430"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14.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一个长方体的玻璃缸，长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8dm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，宽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6dm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，高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4dm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，水深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2.8dm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。如果投入一块棱长为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4dm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的正方体铁块（如右图），缸里的水溢出多少升？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1377402" y="2657949"/>
            <a:ext cx="2709690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4-2.8=1.2(dm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)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722253" y="1692541"/>
            <a:ext cx="4152900" cy="167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1377401" y="3281405"/>
            <a:ext cx="4302961" cy="55976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4×4×4-8×6×1.2=6.4(dm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3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)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1377401" y="3905226"/>
            <a:ext cx="3629889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6.4 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dm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3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=6.4 L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131" y="3799841"/>
            <a:ext cx="1207294" cy="143888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463296" y="260223"/>
            <a:ext cx="744931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900430"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15.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用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4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个        摆一摆。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  <a:p>
            <a:pPr indent="-900430"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（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1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）如果左侧看到的形状是            ，这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4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个小正方体可能是怎样摆放的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？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3386311" y="3419949"/>
            <a:ext cx="2695834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(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答案不唯一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)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　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840421" y="384048"/>
            <a:ext cx="561975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538282" y="842582"/>
            <a:ext cx="847725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" name="rw103.jpg" descr="id:2147513506;FounderCES"/>
          <p:cNvPicPr/>
          <p:nvPr/>
        </p:nvPicPr>
        <p:blipFill>
          <a:blip r:embed="rId5">
            <a:clrChange>
              <a:clrFrom>
                <a:srgbClr val="FBF9FA"/>
              </a:clrFrom>
              <a:clrTo>
                <a:srgbClr val="FBF9FA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95953" y="2163618"/>
            <a:ext cx="5029102" cy="925945"/>
          </a:xfrm>
          <a:prstGeom prst="rect">
            <a:avLst/>
          </a:prstGeom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131" y="3799841"/>
            <a:ext cx="1207294" cy="143888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499872" y="345567"/>
            <a:ext cx="7168896" cy="16890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900430"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1.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下面的数，哪些是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2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的倍数？哪些是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3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的倍数？哪些是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5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的倍数？哪些是质数？哪些是合数？哪些是奇数？哪些是偶数？说一说你是怎样判断的。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1762005" y="2803696"/>
            <a:ext cx="6164458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2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的倍数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:56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　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204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　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630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　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22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　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78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495847" y="1986239"/>
            <a:ext cx="860658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900430"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56    79    87    195   204   630   22   31   57    65   78   83</a:t>
            </a: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1775859" y="3399442"/>
            <a:ext cx="6164458" cy="55976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3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的倍数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:87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　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195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　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204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　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630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　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57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　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78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1762010" y="3939771"/>
            <a:ext cx="3710540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5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的倍数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:195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　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630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　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65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5599721" y="3912062"/>
            <a:ext cx="3114795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质数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:79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　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31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　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83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　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1731819" y="4497169"/>
            <a:ext cx="7025918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合数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:56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　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87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　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195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　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204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　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630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　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22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　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57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　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65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　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78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8" grpId="0"/>
      <p:bldP spid="10" grpId="0"/>
      <p:bldP spid="11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131" y="3799841"/>
            <a:ext cx="1207294" cy="143888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463296" y="260223"/>
            <a:ext cx="744931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900430"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15.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用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4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个        摆一摆。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  <a:p>
            <a:pPr indent="-900430"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（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2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）请你再给出从另一个方向看到的形状，让同桌猜一猜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4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个       是怎样摆放的。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840421" y="384048"/>
            <a:ext cx="561975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668625" y="1372154"/>
            <a:ext cx="561975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" name="rw104.jpg" descr="id:2147513513;FounderCES"/>
          <p:cNvPicPr/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4375" y="2313710"/>
            <a:ext cx="1547770" cy="861548"/>
          </a:xfrm>
          <a:prstGeom prst="rect">
            <a:avLst/>
          </a:prstGeom>
        </p:spPr>
      </p:pic>
      <p:pic>
        <p:nvPicPr>
          <p:cNvPr id="10" name="rw104a.jpg" descr="id:2147513520;FounderCES"/>
          <p:cNvPicPr/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341418" y="1978419"/>
            <a:ext cx="5840899" cy="1446828"/>
          </a:xfrm>
          <a:prstGeom prst="rect">
            <a:avLst/>
          </a:prstGeom>
        </p:spPr>
      </p:pic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2790566" y="3710895"/>
            <a:ext cx="2695834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(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答案不唯一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)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　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131" y="3799841"/>
            <a:ext cx="1207294" cy="143888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463296" y="260223"/>
            <a:ext cx="7449312" cy="5810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900430"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16.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画出“风筝”旋转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90°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后的图形（只画出轮廓线）。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3898929" y="4497169"/>
            <a:ext cx="4995689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说说怎样旋转并画出略　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668264" y="1762298"/>
            <a:ext cx="4777181" cy="244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9" name="组合 8"/>
          <p:cNvGrpSpPr/>
          <p:nvPr/>
        </p:nvGrpSpPr>
        <p:grpSpPr>
          <a:xfrm>
            <a:off x="5094038" y="903422"/>
            <a:ext cx="3803905" cy="1662336"/>
            <a:chOff x="5084063" y="2089371"/>
            <a:chExt cx="3803905" cy="1662336"/>
          </a:xfrm>
        </p:grpSpPr>
        <p:pic>
          <p:nvPicPr>
            <p:cNvPr id="11267" name="Picture 3"/>
            <p:cNvPicPr>
              <a:picLocks noChangeAspect="1" noChangeArrowheads="1"/>
            </p:cNvPicPr>
            <p:nvPr/>
          </p:nvPicPr>
          <p:blipFill>
            <a:blip r:embed="rId4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5084063" y="2089371"/>
              <a:ext cx="2557653" cy="9611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1268" name="Picture 4" descr="D:\数学下册增值服务（人教版各种）\通用东西\数学人教换图（小天使替换）\人教四色.tif"/>
            <p:cNvPicPr>
              <a:picLocks noChangeAspect="1" noChangeArrowheads="1"/>
            </p:cNvPicPr>
            <p:nvPr/>
          </p:nvPicPr>
          <p:blipFill>
            <a:blip r:embed="rId5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</a:blip>
            <a:srcRect r="63787"/>
            <a:stretch>
              <a:fillRect/>
            </a:stretch>
          </p:blipFill>
          <p:spPr bwMode="auto">
            <a:xfrm>
              <a:off x="7314085" y="2210761"/>
              <a:ext cx="1573883" cy="1540946"/>
            </a:xfrm>
            <a:prstGeom prst="rect">
              <a:avLst/>
            </a:prstGeom>
            <a:noFill/>
          </p:spPr>
        </p:pic>
      </p:grpSp>
      <p:pic>
        <p:nvPicPr>
          <p:cNvPr id="10" name="RW105.EPS" descr="id:2147513527;FounderCES"/>
          <p:cNvPicPr/>
          <p:nvPr/>
        </p:nvPicPr>
        <p:blipFill>
          <a:blip r:embed="rId6"/>
          <a:stretch>
            <a:fillRect/>
          </a:stretch>
        </p:blipFill>
        <p:spPr>
          <a:xfrm>
            <a:off x="1737822" y="1873655"/>
            <a:ext cx="4746105" cy="2426580"/>
          </a:xfrm>
          <a:prstGeom prst="rect">
            <a:avLst/>
          </a:prstGeom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131" y="3799841"/>
            <a:ext cx="1207294" cy="143888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463296" y="260223"/>
            <a:ext cx="720547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900430"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17.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我国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2000-2010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年学龄儿童人数和入学人数统计图如下。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194816" y="1384746"/>
            <a:ext cx="7088779" cy="29434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131" y="3799841"/>
            <a:ext cx="1207294" cy="143888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463296" y="260223"/>
            <a:ext cx="7449312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900430"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（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1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）哪年学龄儿童最多？哪年最少？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  <a:p>
            <a:pPr indent="-900430">
              <a:lnSpc>
                <a:spcPct val="150000"/>
              </a:lnSpc>
            </a:pP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  <a:p>
            <a:pPr indent="-900430"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（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2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）哪年没上学的学龄儿童最多？哪年最少？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  <a:p>
            <a:pPr indent="-900430">
              <a:lnSpc>
                <a:spcPct val="150000"/>
              </a:lnSpc>
            </a:pP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  <a:p>
            <a:pPr indent="-900430"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（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3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）你还能发现什么？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1446674" y="898422"/>
            <a:ext cx="5425179" cy="55976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2000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年学龄儿童最多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,2010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年最少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。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1460528" y="1909804"/>
            <a:ext cx="6062490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2002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年没上学的学龄儿童最多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,2010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年最少。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131" y="3799841"/>
            <a:ext cx="1207294" cy="143888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463296" y="260223"/>
            <a:ext cx="720547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900430"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18.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某地区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1990-2010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年年人均支出和年人均食品支出如下图所示。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427941" y="1312354"/>
            <a:ext cx="6373034" cy="38311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131" y="3799841"/>
            <a:ext cx="1207294" cy="143888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463296" y="260223"/>
            <a:ext cx="6912864" cy="1135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900430"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（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1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）每年年人均食品支出各占年人均支出的几分之几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？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1557512" y="1023113"/>
            <a:ext cx="4372234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1990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年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:400÷800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=       =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/>
        </p:nvGraphicFramePr>
        <p:xfrm>
          <a:off x="4197938" y="928256"/>
          <a:ext cx="798830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98830"/>
              </a:tblGrid>
              <a:tr h="37084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</a:pPr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  <a:sym typeface="Times New Roman" panose="02020603050405020304" pitchFamily="18" charset="0"/>
                        </a:rPr>
                        <a:t>400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+mn-cs"/>
                        <a:sym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</a:pPr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  <a:sym typeface="Times New Roman" panose="02020603050405020304" pitchFamily="18" charset="0"/>
                        </a:rPr>
                        <a:t>800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+mn-cs"/>
                        <a:sym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7" name="表格 6"/>
          <p:cNvGraphicFramePr>
            <a:graphicFrameLocks noGrp="1"/>
          </p:cNvGraphicFramePr>
          <p:nvPr/>
        </p:nvGraphicFramePr>
        <p:xfrm>
          <a:off x="5403283" y="928255"/>
          <a:ext cx="4908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0855"/>
              </a:tblGrid>
              <a:tr h="37084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</a:pPr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  <a:sym typeface="Times New Roman" panose="02020603050405020304" pitchFamily="18" charset="0"/>
                        </a:rPr>
                        <a:t>1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+mn-cs"/>
                        <a:sym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</a:pPr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  <a:sym typeface="Times New Roman" panose="02020603050405020304" pitchFamily="18" charset="0"/>
                        </a:rPr>
                        <a:t>2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+mn-cs"/>
                        <a:sym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1502386" y="4236476"/>
            <a:ext cx="6912864" cy="5810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900430"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（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2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）比较这几个分数的大小，你能发现什么？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1585222" y="1826676"/>
            <a:ext cx="4372234" cy="55976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1995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年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:900÷2000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=        =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graphicFrame>
        <p:nvGraphicFramePr>
          <p:cNvPr id="10" name="表格 9"/>
          <p:cNvGraphicFramePr>
            <a:graphicFrameLocks noGrp="1"/>
          </p:cNvGraphicFramePr>
          <p:nvPr/>
        </p:nvGraphicFramePr>
        <p:xfrm>
          <a:off x="4475038" y="1731819"/>
          <a:ext cx="798830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98830"/>
              </a:tblGrid>
              <a:tr h="37084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</a:pPr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  <a:sym typeface="Times New Roman" panose="02020603050405020304" pitchFamily="18" charset="0"/>
                        </a:rPr>
                        <a:t>900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+mn-cs"/>
                        <a:sym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</a:pPr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  <a:sym typeface="Times New Roman" panose="02020603050405020304" pitchFamily="18" charset="0"/>
                        </a:rPr>
                        <a:t>2000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+mn-cs"/>
                        <a:sym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1" name="表格 10"/>
          <p:cNvGraphicFramePr>
            <a:graphicFrameLocks noGrp="1"/>
          </p:cNvGraphicFramePr>
          <p:nvPr/>
        </p:nvGraphicFramePr>
        <p:xfrm>
          <a:off x="5680383" y="1731818"/>
          <a:ext cx="4908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0855"/>
              </a:tblGrid>
              <a:tr h="37084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</a:pPr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  <a:sym typeface="Times New Roman" panose="02020603050405020304" pitchFamily="18" charset="0"/>
                        </a:rPr>
                        <a:t>9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+mn-cs"/>
                        <a:sym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</a:pPr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  <a:sym typeface="Times New Roman" panose="02020603050405020304" pitchFamily="18" charset="0"/>
                        </a:rPr>
                        <a:t>20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+mn-cs"/>
                        <a:sym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20"/>
          <p:cNvSpPr txBox="1">
            <a:spLocks noChangeArrowheads="1"/>
          </p:cNvSpPr>
          <p:nvPr/>
        </p:nvSpPr>
        <p:spPr bwMode="auto">
          <a:xfrm>
            <a:off x="310602" y="2602531"/>
            <a:ext cx="4372234" cy="55976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2000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年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:1600÷4000=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graphicFrame>
        <p:nvGraphicFramePr>
          <p:cNvPr id="23" name="表格 22"/>
          <p:cNvGraphicFramePr>
            <a:graphicFrameLocks noGrp="1"/>
          </p:cNvGraphicFramePr>
          <p:nvPr/>
        </p:nvGraphicFramePr>
        <p:xfrm>
          <a:off x="3422058" y="2507673"/>
          <a:ext cx="4908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0855"/>
              </a:tblGrid>
              <a:tr h="37084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</a:pPr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  <a:sym typeface="Times New Roman" panose="02020603050405020304" pitchFamily="18" charset="0"/>
                        </a:rPr>
                        <a:t>2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+mn-cs"/>
                        <a:sym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</a:pPr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  <a:sym typeface="Times New Roman" panose="02020603050405020304" pitchFamily="18" charset="0"/>
                        </a:rPr>
                        <a:t>5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+mn-cs"/>
                        <a:sym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7" name="TextBox 26"/>
          <p:cNvSpPr txBox="1">
            <a:spLocks noChangeArrowheads="1"/>
          </p:cNvSpPr>
          <p:nvPr/>
        </p:nvSpPr>
        <p:spPr bwMode="auto">
          <a:xfrm>
            <a:off x="4328420" y="2644094"/>
            <a:ext cx="4372234" cy="55976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2005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年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:2324÷4593=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graphicFrame>
        <p:nvGraphicFramePr>
          <p:cNvPr id="28" name="表格 27"/>
          <p:cNvGraphicFramePr>
            <a:graphicFrameLocks noGrp="1"/>
          </p:cNvGraphicFramePr>
          <p:nvPr/>
        </p:nvGraphicFramePr>
        <p:xfrm>
          <a:off x="7356746" y="2549236"/>
          <a:ext cx="952818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52818"/>
              </a:tblGrid>
              <a:tr h="37084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</a:pPr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  <a:sym typeface="Times New Roman" panose="02020603050405020304" pitchFamily="18" charset="0"/>
                        </a:rPr>
                        <a:t>2324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+mn-cs"/>
                        <a:sym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</a:pPr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  <a:sym typeface="Times New Roman" panose="02020603050405020304" pitchFamily="18" charset="0"/>
                        </a:rPr>
                        <a:t>4593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+mn-cs"/>
                        <a:sym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9" name="TextBox 28"/>
          <p:cNvSpPr txBox="1">
            <a:spLocks noChangeArrowheads="1"/>
          </p:cNvSpPr>
          <p:nvPr/>
        </p:nvSpPr>
        <p:spPr bwMode="auto">
          <a:xfrm>
            <a:off x="1876165" y="3461512"/>
            <a:ext cx="4372234" cy="55976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2010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年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:2831÷5612=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graphicFrame>
        <p:nvGraphicFramePr>
          <p:cNvPr id="30" name="表格 29"/>
          <p:cNvGraphicFramePr>
            <a:graphicFrameLocks noGrp="1"/>
          </p:cNvGraphicFramePr>
          <p:nvPr/>
        </p:nvGraphicFramePr>
        <p:xfrm>
          <a:off x="4904491" y="3366654"/>
          <a:ext cx="952818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52818"/>
              </a:tblGrid>
              <a:tr h="37084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</a:pPr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  <a:sym typeface="Times New Roman" panose="02020603050405020304" pitchFamily="18" charset="0"/>
                        </a:rPr>
                        <a:t>2831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+mn-cs"/>
                        <a:sym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</a:pPr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  <a:sym typeface="Times New Roman" panose="02020603050405020304" pitchFamily="18" charset="0"/>
                        </a:rPr>
                        <a:t>5612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+mn-cs"/>
                        <a:sym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9" grpId="0"/>
      <p:bldP spid="21" grpId="0"/>
      <p:bldP spid="27" grpId="0"/>
      <p:bldP spid="29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131" y="3799841"/>
            <a:ext cx="1207294" cy="143888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463296" y="260223"/>
            <a:ext cx="691286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900430"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有数字卡片       、      、      、      各一张，每次取两张组成一个两位数，可以组成多少个偶数？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1086456" y="1549585"/>
            <a:ext cx="6990743" cy="230832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根据偶数的概念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,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只有把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2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和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4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这两张卡片放在个位才能符合要求。当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2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放在个位上时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,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能组成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3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个偶数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,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当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4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放在个位上时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,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也能组成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3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个偶数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,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故一共可以组成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6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个偶数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,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分别是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:12,32,42,14,24,34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。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194560" y="359664"/>
            <a:ext cx="365806" cy="46166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1</a:t>
            </a:r>
            <a:endParaRPr lang="zh-CN" altLang="en-US" sz="2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029712" y="359664"/>
            <a:ext cx="365806" cy="46166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2</a:t>
            </a:r>
            <a:endParaRPr lang="zh-CN" altLang="en-US" sz="2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864864" y="359664"/>
            <a:ext cx="365806" cy="46166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3</a:t>
            </a:r>
            <a:endParaRPr lang="zh-CN" altLang="en-US" sz="2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700016" y="359664"/>
            <a:ext cx="365806" cy="46166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4</a:t>
            </a:r>
            <a:endParaRPr lang="zh-CN" altLang="en-US" sz="2400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8"/>
          <p:cNvSpPr txBox="1"/>
          <p:nvPr/>
        </p:nvSpPr>
        <p:spPr>
          <a:xfrm>
            <a:off x="2299811" y="1308735"/>
            <a:ext cx="4549140" cy="7001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4100" dirty="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下一节</a:t>
            </a:r>
            <a:r>
              <a:rPr lang="zh-CN" altLang="en-US" sz="410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梓</a:t>
            </a:r>
            <a:r>
              <a:rPr lang="zh-CN" altLang="en-US" sz="4100" smtClean="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耕课堂</a:t>
            </a:r>
            <a:endParaRPr lang="zh-CN" altLang="en-US" sz="4100" dirty="0">
              <a:solidFill>
                <a:srgbClr val="FF0000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pic>
        <p:nvPicPr>
          <p:cNvPr id="2050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670" y="2969318"/>
            <a:ext cx="1934052" cy="2305050"/>
          </a:xfrm>
          <a:prstGeom prst="rect">
            <a:avLst/>
          </a:prstGeom>
          <a:noFill/>
        </p:spPr>
      </p:pic>
      <p:sp>
        <p:nvSpPr>
          <p:cNvPr id="3" name="文本框 2"/>
          <p:cNvSpPr txBox="1"/>
          <p:nvPr/>
        </p:nvSpPr>
        <p:spPr>
          <a:xfrm>
            <a:off x="3216593" y="2623661"/>
            <a:ext cx="1007745" cy="90024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再</a:t>
            </a:r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12700" dist="38100" dir="2700000" algn="tl" rotWithShape="0">
                    <a:srgbClr val="4BACC6">
                      <a:lumMod val="60000"/>
                      <a:lumOff val="40000"/>
                    </a:srgbClr>
                  </a:outerShdw>
                </a:effectLst>
              </a:rPr>
              <a:t>   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4527709" y="2620328"/>
            <a:ext cx="1007745" cy="90024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12700" dist="38100" dir="2700000" algn="tl" rotWithShape="0">
                    <a:srgbClr val="4BACC6">
                      <a:lumMod val="60000"/>
                      <a:lumOff val="40000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见</a:t>
            </a:r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12700" dist="38100" dir="2700000" algn="tl" rotWithShape="0">
                    <a:srgbClr val="4BACC6">
                      <a:lumMod val="60000"/>
                      <a:lumOff val="40000"/>
                    </a:srgbClr>
                  </a:outerShdw>
                </a:effectLst>
              </a:rPr>
              <a:t>   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49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3" grpId="2"/>
      <p:bldP spid="3" grpId="3"/>
      <p:bldP spid="3" grpId="4"/>
      <p:bldP spid="3" grpId="5"/>
      <p:bldP spid="3" grpId="6"/>
      <p:bldP spid="3" grpId="7"/>
      <p:bldP spid="3" grpId="8"/>
      <p:bldP spid="3" grpId="9"/>
      <p:bldP spid="3" grpId="10"/>
      <p:bldP spid="3" grpId="11"/>
      <p:bldP spid="3" grpId="12"/>
      <p:bldP spid="3" grpId="13"/>
      <p:bldP spid="3" grpId="14"/>
      <p:bldP spid="3" grpId="15"/>
      <p:bldP spid="3" grpId="16"/>
      <p:bldP spid="3" grpId="17"/>
      <p:bldP spid="3" grpId="18"/>
      <p:bldP spid="3" grpId="19"/>
      <p:bldP spid="3" grpId="20"/>
      <p:bldP spid="3" grpId="21"/>
      <p:bldP spid="3" grpId="22"/>
      <p:bldP spid="3" grpId="23"/>
      <p:bldP spid="3" grpId="24"/>
      <p:bldP spid="3" grpId="25"/>
      <p:bldP spid="3" grpId="26"/>
      <p:bldP spid="3" grpId="27"/>
      <p:bldP spid="3" grpId="28"/>
      <p:bldP spid="3" grpId="29"/>
      <p:bldP spid="3" grpId="30"/>
      <p:bldP spid="3" grpId="31"/>
      <p:bldP spid="3" grpId="32"/>
      <p:bldP spid="3" grpId="33"/>
      <p:bldP spid="3" grpId="34"/>
      <p:bldP spid="3" grpId="35"/>
      <p:bldP spid="3" grpId="36"/>
      <p:bldP spid="3" grpId="37"/>
      <p:bldP spid="3" grpId="38"/>
      <p:bldP spid="3" grpId="39"/>
      <p:bldP spid="3" grpId="40"/>
      <p:bldP spid="3" grpId="41"/>
      <p:bldP spid="3" grpId="42"/>
      <p:bldP spid="3" grpId="43"/>
      <p:bldP spid="3" grpId="44"/>
      <p:bldP spid="3" grpId="45"/>
      <p:bldP spid="3" grpId="46"/>
      <p:bldP spid="3" grpId="47"/>
      <p:bldP spid="3" grpId="48"/>
      <p:bldP spid="3" grpId="49"/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131" y="3799841"/>
            <a:ext cx="1207294" cy="143888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499872" y="345567"/>
            <a:ext cx="7168896" cy="16890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900430"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1.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下面的数，哪些是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2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的倍数？哪些是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3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的倍数？哪些是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5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的倍数？哪些是质数？哪些是合数？哪些是奇数？哪些是偶数？说一说你是怎样判断的。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2025242" y="3108497"/>
            <a:ext cx="6164458" cy="55976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奇数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:79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　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87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　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195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　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31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　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57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　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65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　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83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401053" y="2166346"/>
            <a:ext cx="860658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900430"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56    79    87    195   204   630   22   31   57    65   78   83</a:t>
            </a: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2039096" y="3704243"/>
            <a:ext cx="6164458" cy="55976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偶数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:56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　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204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　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630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　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22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　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78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131" y="3799841"/>
            <a:ext cx="1207294" cy="143888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231648" y="345567"/>
            <a:ext cx="7607808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900430"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2.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下面的说法正确吗？正确的画“√”，错误的画“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×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”。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  <a:p>
            <a:pPr indent="-900430"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（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1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）所有的偶数都是合数。（    ）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  <a:p>
            <a:pPr indent="-900430"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（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2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）两个不同的质数的公因数只有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1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。（     ）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  <a:p>
            <a:pPr indent="-900430"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（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3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）一个数的因数一定比它的倍数小。（     ）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  <a:p>
            <a:pPr indent="-900430"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（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4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）两个数的乘积一定是它们的公倍数。（     ）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  <a:p>
            <a:pPr indent="-900430"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（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5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）最小的质数是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1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。（     ）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4398801" y="916707"/>
            <a:ext cx="1117614" cy="55976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×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5839674" y="1443180"/>
            <a:ext cx="1117614" cy="55976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√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5922801" y="2052780"/>
            <a:ext cx="1117614" cy="55976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×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6296874" y="2551544"/>
            <a:ext cx="1117614" cy="55976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√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3761492" y="3105725"/>
            <a:ext cx="1117614" cy="55976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×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131" y="3799841"/>
            <a:ext cx="1207294" cy="143888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560832" y="272415"/>
            <a:ext cx="7351776" cy="16890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900430"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3.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找出下面每组数的最大公因数和最小公倍数，以其中一组为例，说一说你是怎样找的。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  <a:p>
            <a:pPr indent="-900430"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4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和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5    6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和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16   15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和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20    10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和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8    3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和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9</a:t>
            </a: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1184546" y="1969653"/>
            <a:ext cx="6477018" cy="55976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4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和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5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的最大公因数是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1,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最小公倍数是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20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。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1184546" y="2536610"/>
            <a:ext cx="6477018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6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和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16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的最大公因数是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2,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最小公倍数是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48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。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1184546" y="3190129"/>
            <a:ext cx="6477018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15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和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20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的最大公因数是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5,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最小公倍数是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60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。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1184546" y="3843649"/>
            <a:ext cx="6477018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10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和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8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的最大公因数是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2,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最小公倍数是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40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。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1184546" y="4497169"/>
            <a:ext cx="6477018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3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和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9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的最大公因数是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3,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最小公倍数是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9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。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131" y="3799841"/>
            <a:ext cx="1207294" cy="143888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560832" y="272415"/>
            <a:ext cx="735177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900430"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4.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食品店有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70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多个松花蛋。如果把它装进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4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个一排的蛋托中，正好装完；如果把它装进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6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个一排的蛋托中，也正好装完。你能求出有多少个松花蛋吗？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150549" y="1689545"/>
            <a:ext cx="3305175" cy="227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2528438" y="2939471"/>
            <a:ext cx="1117614" cy="55976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72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个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131" y="3799841"/>
            <a:ext cx="1207294" cy="143888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463296" y="260223"/>
            <a:ext cx="693724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900430"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5.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（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1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）把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4m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长的绳子平均剪成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5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段，每段长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  <a:p>
            <a:pPr indent="-900430">
              <a:lnSpc>
                <a:spcPct val="150000"/>
              </a:lnSpc>
            </a:pPr>
            <a:endParaRPr lang="en-US" altLang="zh-CN" sz="2400" u="sng" dirty="0" smtClean="0"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  <a:p>
            <a:pPr indent="-900430">
              <a:lnSpc>
                <a:spcPct val="150000"/>
              </a:lnSpc>
            </a:pPr>
            <a:r>
              <a:rPr lang="zh-CN" altLang="en-US" sz="2400" u="sng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           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m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，每段绳子是全长的</a:t>
            </a:r>
            <a:r>
              <a:rPr lang="zh-CN" altLang="en-US" sz="2400" u="sng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        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/>
        </p:nvGraphicFramePr>
        <p:xfrm>
          <a:off x="831273" y="886114"/>
          <a:ext cx="4908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0855"/>
              </a:tblGrid>
              <a:tr h="37084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</a:pPr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  <a:sym typeface="Times New Roman" panose="02020603050405020304" pitchFamily="18" charset="0"/>
                        </a:rPr>
                        <a:t>4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+mn-cs"/>
                        <a:sym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</a:pPr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  <a:sym typeface="Times New Roman" panose="02020603050405020304" pitchFamily="18" charset="0"/>
                        </a:rPr>
                        <a:t>5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+mn-cs"/>
                        <a:sym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7" name="表格 6"/>
          <p:cNvGraphicFramePr>
            <a:graphicFrameLocks noGrp="1"/>
          </p:cNvGraphicFramePr>
          <p:nvPr/>
        </p:nvGraphicFramePr>
        <p:xfrm>
          <a:off x="4752109" y="941533"/>
          <a:ext cx="4908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0855"/>
              </a:tblGrid>
              <a:tr h="37084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</a:pPr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  <a:sym typeface="Times New Roman" panose="02020603050405020304" pitchFamily="18" charset="0"/>
                        </a:rPr>
                        <a:t>1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+mn-cs"/>
                        <a:sym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</a:pPr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  <a:sym typeface="Times New Roman" panose="02020603050405020304" pitchFamily="18" charset="0"/>
                        </a:rPr>
                        <a:t>5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+mn-cs"/>
                        <a:sym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131" y="3799841"/>
            <a:ext cx="1207294" cy="1438883"/>
          </a:xfrm>
          <a:prstGeom prst="rect">
            <a:avLst/>
          </a:prstGeom>
          <a:noFill/>
        </p:spPr>
      </p:pic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0" y="0"/>
            <a:ext cx="7601712" cy="39973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900430"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（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2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）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1985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年第二次大熊猫调查结果显示，全国共有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1114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只野生大熊猫。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2000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年开始的第三次大熊猫调查，最终确认我国共有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1596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只野生大熊猫，其中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1206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只生活在四川。第二次调查到的野生大熊猫的数量是第三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次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  <a:p>
            <a:pPr indent="-900430">
              <a:lnSpc>
                <a:spcPct val="2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调查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数量的</a:t>
            </a:r>
            <a:r>
              <a:rPr lang="zh-CN" altLang="en-US" sz="2400" u="sng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       </a:t>
            </a:r>
            <a:r>
              <a:rPr lang="zh-CN" altLang="en-US" sz="2400" u="sng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     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，第三次调查中生活在四川的野生大熊猫占所有野生大熊猫数量的</a:t>
            </a:r>
            <a:r>
              <a:rPr lang="zh-CN" altLang="en-US" sz="2400" u="sng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     </a:t>
            </a:r>
            <a:r>
              <a:rPr lang="zh-CN" altLang="en-US" sz="2400" u="sng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        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376660" y="2457259"/>
            <a:ext cx="1604462" cy="24424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aphicFrame>
        <p:nvGraphicFramePr>
          <p:cNvPr id="7" name="表格 6"/>
          <p:cNvGraphicFramePr>
            <a:graphicFrameLocks noGrp="1"/>
          </p:cNvGraphicFramePr>
          <p:nvPr/>
        </p:nvGraphicFramePr>
        <p:xfrm>
          <a:off x="1801090" y="2077606"/>
          <a:ext cx="798830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98830"/>
              </a:tblGrid>
              <a:tr h="37084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</a:pPr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  <a:sym typeface="Times New Roman" panose="02020603050405020304" pitchFamily="18" charset="0"/>
                        </a:rPr>
                        <a:t>557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+mn-cs"/>
                        <a:sym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</a:pPr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  <a:sym typeface="Times New Roman" panose="02020603050405020304" pitchFamily="18" charset="0"/>
                        </a:rPr>
                        <a:t>798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+mn-cs"/>
                        <a:sym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8" name="表格 7"/>
          <p:cNvGraphicFramePr>
            <a:graphicFrameLocks noGrp="1"/>
          </p:cNvGraphicFramePr>
          <p:nvPr/>
        </p:nvGraphicFramePr>
        <p:xfrm>
          <a:off x="4488871" y="3005861"/>
          <a:ext cx="798830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98830"/>
              </a:tblGrid>
              <a:tr h="37084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</a:pPr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  <a:sym typeface="Times New Roman" panose="02020603050405020304" pitchFamily="18" charset="0"/>
                        </a:rPr>
                        <a:t>201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+mn-cs"/>
                        <a:sym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</a:pPr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  <a:sym typeface="Times New Roman" panose="02020603050405020304" pitchFamily="18" charset="0"/>
                        </a:rPr>
                        <a:t>266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+mn-cs"/>
                        <a:sym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131" y="3799841"/>
            <a:ext cx="1207294" cy="143888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499872" y="345567"/>
            <a:ext cx="726643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900430"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6.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用直线上的点表示下面各数，估计一下哪个数最接近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2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7206841" y="3814833"/>
            <a:ext cx="1493814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最接近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2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。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1219200" y="1633728"/>
            <a:ext cx="696163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900430"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1.5               2          3.7                           2.8</a:t>
            </a:r>
          </a:p>
        </p:txBody>
      </p:sp>
      <p:graphicFrame>
        <p:nvGraphicFramePr>
          <p:cNvPr id="12" name="表格 11"/>
          <p:cNvGraphicFramePr>
            <a:graphicFrameLocks noGrp="1"/>
          </p:cNvGraphicFramePr>
          <p:nvPr/>
        </p:nvGraphicFramePr>
        <p:xfrm>
          <a:off x="545865" y="1460246"/>
          <a:ext cx="438912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8912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  <a:sym typeface="Times New Roman" panose="02020603050405020304" pitchFamily="18" charset="0"/>
                        </a:rPr>
                        <a:t>1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  <a:sym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  <a:sym typeface="Times New Roman" panose="02020603050405020304" pitchFamily="18" charset="0"/>
                        </a:rPr>
                        <a:t>3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  <a:sym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3" name="表格 12"/>
          <p:cNvGraphicFramePr>
            <a:graphicFrameLocks noGrp="1"/>
          </p:cNvGraphicFramePr>
          <p:nvPr/>
        </p:nvGraphicFramePr>
        <p:xfrm>
          <a:off x="2109924" y="1460246"/>
          <a:ext cx="438912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8912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  <a:sym typeface="Times New Roman" panose="02020603050405020304" pitchFamily="18" charset="0"/>
                        </a:rPr>
                        <a:t>5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  <a:sym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  <a:sym typeface="Times New Roman" panose="02020603050405020304" pitchFamily="18" charset="0"/>
                        </a:rPr>
                        <a:t>4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  <a:sym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4" name="表格 13"/>
          <p:cNvGraphicFramePr>
            <a:graphicFrameLocks noGrp="1"/>
          </p:cNvGraphicFramePr>
          <p:nvPr/>
        </p:nvGraphicFramePr>
        <p:xfrm>
          <a:off x="5116123" y="1460246"/>
          <a:ext cx="632142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32142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  <a:sym typeface="Times New Roman" panose="02020603050405020304" pitchFamily="18" charset="0"/>
                        </a:rPr>
                        <a:t>17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  <a:sym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  <a:sym typeface="Times New Roman" panose="02020603050405020304" pitchFamily="18" charset="0"/>
                        </a:rPr>
                        <a:t>8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  <a:sym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5" name="表格 14"/>
          <p:cNvGraphicFramePr>
            <a:graphicFrameLocks noGrp="1"/>
          </p:cNvGraphicFramePr>
          <p:nvPr/>
        </p:nvGraphicFramePr>
        <p:xfrm>
          <a:off x="3332607" y="1460246"/>
          <a:ext cx="4527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27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  <a:sym typeface="Times New Roman" panose="02020603050405020304" pitchFamily="18" charset="0"/>
                        </a:rPr>
                        <a:t>3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  <a:sym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  <a:sym typeface="Times New Roman" panose="02020603050405020304" pitchFamily="18" charset="0"/>
                        </a:rPr>
                        <a:t>5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  <a:sym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7" name="表格 16"/>
          <p:cNvGraphicFramePr>
            <a:graphicFrameLocks noGrp="1"/>
          </p:cNvGraphicFramePr>
          <p:nvPr/>
        </p:nvGraphicFramePr>
        <p:xfrm>
          <a:off x="6073195" y="1460246"/>
          <a:ext cx="4527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27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  <a:sym typeface="Times New Roman" panose="02020603050405020304" pitchFamily="18" charset="0"/>
                        </a:rPr>
                        <a:t>3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  <a:sym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  <a:sym typeface="Times New Roman" panose="02020603050405020304" pitchFamily="18" charset="0"/>
                        </a:rPr>
                        <a:t>5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  <a:sym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0" name="表格 19"/>
          <p:cNvGraphicFramePr>
            <a:graphicFrameLocks noGrp="1"/>
          </p:cNvGraphicFramePr>
          <p:nvPr/>
        </p:nvGraphicFramePr>
        <p:xfrm>
          <a:off x="7968180" y="1460246"/>
          <a:ext cx="632142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32142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  <a:sym typeface="Times New Roman" panose="02020603050405020304" pitchFamily="18" charset="0"/>
                        </a:rPr>
                        <a:t>13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  <a:sym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  <a:sym typeface="Times New Roman" panose="02020603050405020304" pitchFamily="18" charset="0"/>
                        </a:rPr>
                        <a:t>10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  <a:sym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70560" y="2681973"/>
            <a:ext cx="7749159" cy="6026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6" name="rw102.jpg" descr="id:2147513499;FounderCES"/>
          <p:cNvPicPr/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03931" y="3412986"/>
            <a:ext cx="4783674" cy="1408396"/>
          </a:xfrm>
          <a:prstGeom prst="rect">
            <a:avLst/>
          </a:prstGeom>
        </p:spPr>
      </p:pic>
      <p:graphicFrame>
        <p:nvGraphicFramePr>
          <p:cNvPr id="19" name="表格 18"/>
          <p:cNvGraphicFramePr>
            <a:graphicFrameLocks noGrp="1"/>
          </p:cNvGraphicFramePr>
          <p:nvPr/>
        </p:nvGraphicFramePr>
        <p:xfrm>
          <a:off x="6594762" y="3615461"/>
          <a:ext cx="644842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44842"/>
              </a:tblGrid>
              <a:tr h="37084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</a:pPr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  <a:sym typeface="Times New Roman" panose="02020603050405020304" pitchFamily="18" charset="0"/>
                        </a:rPr>
                        <a:t>17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+mn-cs"/>
                        <a:sym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</a:pPr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  <a:sym typeface="Times New Roman" panose="02020603050405020304" pitchFamily="18" charset="0"/>
                        </a:rPr>
                        <a:t>8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+mn-cs"/>
                        <a:sym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OC_GUID" val="{56dfc2d7-a997-41ff-b683-2e8187037bc6}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1732</TotalTime>
  <Words>1400</Words>
  <Application>WPS 演示</Application>
  <PresentationFormat>全屏显示(16:9)</PresentationFormat>
  <Paragraphs>282</Paragraphs>
  <Slides>27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28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lenovop</cp:lastModifiedBy>
  <cp:revision>785</cp:revision>
  <dcterms:created xsi:type="dcterms:W3CDTF">2018-11-20T01:02:00Z</dcterms:created>
  <dcterms:modified xsi:type="dcterms:W3CDTF">2019-09-11T02:42:24Z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2052-11.1.0.8527</vt:lpwstr>
  </property>
</Properties>
</file>