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74" r:id="rId2"/>
    <p:sldId id="309" r:id="rId3"/>
    <p:sldId id="273" r:id="rId4"/>
    <p:sldId id="310" r:id="rId5"/>
    <p:sldId id="312" r:id="rId6"/>
    <p:sldId id="314" r:id="rId7"/>
    <p:sldId id="315" r:id="rId8"/>
    <p:sldId id="265" r:id="rId9"/>
    <p:sldId id="292" r:id="rId10"/>
    <p:sldId id="297" r:id="rId11"/>
    <p:sldId id="298" r:id="rId12"/>
    <p:sldId id="293" r:id="rId13"/>
    <p:sldId id="300" r:id="rId14"/>
    <p:sldId id="271" r:id="rId15"/>
    <p:sldId id="291" r:id="rId16"/>
    <p:sldId id="316" r:id="rId17"/>
    <p:sldId id="258" r:id="rId18"/>
    <p:sldId id="282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0000"/>
    <a:srgbClr val="000000"/>
    <a:srgbClr val="FF3399"/>
    <a:srgbClr val="E4DF21"/>
    <a:srgbClr val="C8D927"/>
    <a:srgbClr val="DEEC22"/>
    <a:srgbClr val="E6E61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2" autoAdjust="0"/>
    <p:restoredTop sz="94480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7" Type="http://schemas.openxmlformats.org/officeDocument/2006/relationships/image" Target="../media/image20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7" Type="http://schemas.openxmlformats.org/officeDocument/2006/relationships/image" Target="../media/image31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897BCB-E7C2-42CB-9769-8EFA248442E8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099DA10-E2EF-4DBF-9E27-068134BC4B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40E3783-C077-45EF-9D1F-EF49814DE441}" type="slidenum">
              <a:rPr lang="zh-CN" altLang="en-US" sz="1200" b="0">
                <a:solidFill>
                  <a:schemeClr val="tx1"/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12</a:t>
            </a:fld>
            <a:endParaRPr lang="zh-CN" altLang="en-US" sz="1200" b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5FC508-AE59-4B94-888E-B5CE2123585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F5B5B7A-865B-44C2-AD12-F4E7D48C098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slide" Target="slide9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7.xml"/><Relationship Id="rId5" Type="http://schemas.openxmlformats.org/officeDocument/2006/relationships/slide" Target="slide15.xml"/><Relationship Id="rId4" Type="http://schemas.openxmlformats.org/officeDocument/2006/relationships/audio" Target="../media/audio5.wav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image" Target="../media/image24.png"/><Relationship Id="rId7" Type="http://schemas.openxmlformats.org/officeDocument/2006/relationships/oleObject" Target="../embeddings/oleObject11.bin"/><Relationship Id="rId12" Type="http://schemas.openxmlformats.org/officeDocument/2006/relationships/slide" Target="slide1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32.jpeg"/><Relationship Id="rId5" Type="http://schemas.openxmlformats.org/officeDocument/2006/relationships/oleObject" Target="../embeddings/oleObject9.bin"/><Relationship Id="rId10" Type="http://schemas.openxmlformats.org/officeDocument/2006/relationships/oleObject" Target="../embeddings/oleObject14.bin"/><Relationship Id="rId4" Type="http://schemas.openxmlformats.org/officeDocument/2006/relationships/oleObject" Target="../embeddings/oleObject8.bin"/><Relationship Id="rId9" Type="http://schemas.openxmlformats.org/officeDocument/2006/relationships/oleObject" Target="../embeddings/oleObject13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audio" Target="../media/audio3.wav"/><Relationship Id="rId7" Type="http://schemas.openxmlformats.org/officeDocument/2006/relationships/image" Target="../media/image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7.png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audio" Target="../media/audio3.wav"/><Relationship Id="rId7" Type="http://schemas.openxmlformats.org/officeDocument/2006/relationships/image" Target="../media/image9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12.png"/><Relationship Id="rId10" Type="http://schemas.openxmlformats.org/officeDocument/2006/relationships/image" Target="../media/image13.tiff"/><Relationship Id="rId4" Type="http://schemas.openxmlformats.org/officeDocument/2006/relationships/audio" Target="../media/audio1.wav"/><Relationship Id="rId9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audio" Target="../media/audio1.wav"/><Relationship Id="rId3" Type="http://schemas.openxmlformats.org/officeDocument/2006/relationships/image" Target="../media/image2.jpeg"/><Relationship Id="rId7" Type="http://schemas.openxmlformats.org/officeDocument/2006/relationships/oleObject" Target="../embeddings/oleObject4.bin"/><Relationship Id="rId12" Type="http://schemas.openxmlformats.org/officeDocument/2006/relationships/slide" Target="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3.emf"/><Relationship Id="rId5" Type="http://schemas.openxmlformats.org/officeDocument/2006/relationships/oleObject" Target="../embeddings/oleObject2.bin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6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slide" Target="slide10.xml"/><Relationship Id="rId7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1.emf"/><Relationship Id="rId5" Type="http://schemas.openxmlformats.org/officeDocument/2006/relationships/slide" Target="slide12.xml"/><Relationship Id="rId4" Type="http://schemas.openxmlformats.org/officeDocument/2006/relationships/slide" Target="slide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6"/>
          <p:cNvSpPr txBox="1">
            <a:spLocks noChangeArrowheads="1"/>
          </p:cNvSpPr>
          <p:nvPr/>
        </p:nvSpPr>
        <p:spPr bwMode="auto">
          <a:xfrm>
            <a:off x="2571736" y="1526433"/>
            <a:ext cx="446405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dirty="0">
                <a:latin typeface="Calibri" panose="020F0502020204030204" pitchFamily="34" charset="0"/>
              </a:rPr>
              <a:t>第</a:t>
            </a:r>
            <a:r>
              <a:rPr lang="en-US" altLang="zh-CN" sz="4800" dirty="0">
                <a:latin typeface="Calibri" panose="020F0502020204030204" pitchFamily="34" charset="0"/>
              </a:rPr>
              <a:t>1</a:t>
            </a:r>
            <a:r>
              <a:rPr lang="zh-CN" altLang="en-US" sz="4800" dirty="0">
                <a:latin typeface="Calibri" panose="020F0502020204030204" pitchFamily="34" charset="0"/>
              </a:rPr>
              <a:t>单元   </a:t>
            </a:r>
            <a:r>
              <a:rPr lang="zh-CN" altLang="en-US" sz="4800" dirty="0" smtClean="0">
                <a:latin typeface="Calibri" panose="020F0502020204030204" pitchFamily="34" charset="0"/>
              </a:rPr>
              <a:t>负数</a:t>
            </a:r>
            <a:endParaRPr lang="zh-CN" altLang="en-US" sz="4800" dirty="0">
              <a:latin typeface="Calibri" panose="020F0502020204030204" pitchFamily="34" charset="0"/>
            </a:endParaRPr>
          </a:p>
        </p:txBody>
      </p:sp>
      <p:sp>
        <p:nvSpPr>
          <p:cNvPr id="3079" name="Text Box 3"/>
          <p:cNvSpPr txBox="1">
            <a:spLocks noChangeArrowheads="1"/>
          </p:cNvSpPr>
          <p:nvPr/>
        </p:nvSpPr>
        <p:spPr bwMode="auto">
          <a:xfrm>
            <a:off x="1185863" y="385763"/>
            <a:ext cx="54737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六年</a:t>
            </a: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级数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学</a:t>
            </a:r>
            <a:r>
              <a:rPr lang="en-US" altLang="zh-CN" dirty="0" smtClean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</a:rPr>
              <a:t>·</a:t>
            </a:r>
            <a:r>
              <a:rPr lang="zh-CN" altLang="en-US" smtClean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64282" y="3211297"/>
            <a:ext cx="76796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ea"/>
                <a:ea typeface="+mj-ea"/>
              </a:rPr>
              <a:t>2</a:t>
            </a:r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+mj-ea"/>
                <a:ea typeface="+mj-ea"/>
              </a:rPr>
              <a:t>  </a:t>
            </a:r>
            <a:r>
              <a:rPr lang="zh-CN" altLang="en-US" sz="4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ea"/>
                <a:ea typeface="+mj-ea"/>
              </a:rPr>
              <a:t>在直线上表示数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+mj-ea"/>
              <a:ea typeface="+mj-ea"/>
            </a:endParaRPr>
          </a:p>
        </p:txBody>
      </p:sp>
      <p:grpSp>
        <p:nvGrpSpPr>
          <p:cNvPr id="15" name="Group 42"/>
          <p:cNvGrpSpPr/>
          <p:nvPr/>
        </p:nvGrpSpPr>
        <p:grpSpPr bwMode="auto">
          <a:xfrm>
            <a:off x="2571736" y="4929198"/>
            <a:ext cx="2159001" cy="1009650"/>
            <a:chOff x="340" y="3022"/>
            <a:chExt cx="1360" cy="636"/>
          </a:xfrm>
        </p:grpSpPr>
        <p:sp>
          <p:nvSpPr>
            <p:cNvPr id="16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7" name="Rectangle 18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18" name="Group 43"/>
          <p:cNvGrpSpPr/>
          <p:nvPr/>
        </p:nvGrpSpPr>
        <p:grpSpPr bwMode="auto">
          <a:xfrm>
            <a:off x="4857752" y="4919680"/>
            <a:ext cx="2160587" cy="1009650"/>
            <a:chOff x="2018" y="2976"/>
            <a:chExt cx="1361" cy="636"/>
          </a:xfrm>
        </p:grpSpPr>
        <p:sp>
          <p:nvSpPr>
            <p:cNvPr id="19" name="Oval 30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20" name="Rectangle 31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1" name="Group 44"/>
          <p:cNvGrpSpPr/>
          <p:nvPr/>
        </p:nvGrpSpPr>
        <p:grpSpPr bwMode="auto">
          <a:xfrm>
            <a:off x="7072330" y="4919680"/>
            <a:ext cx="2232025" cy="1009650"/>
            <a:chOff x="3696" y="2976"/>
            <a:chExt cx="1406" cy="636"/>
          </a:xfrm>
        </p:grpSpPr>
        <p:sp>
          <p:nvSpPr>
            <p:cNvPr id="22" name="Oval 32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696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23" name="Rectangle 3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32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grpSp>
        <p:nvGrpSpPr>
          <p:cNvPr id="24" name="Group 42"/>
          <p:cNvGrpSpPr/>
          <p:nvPr/>
        </p:nvGrpSpPr>
        <p:grpSpPr bwMode="auto">
          <a:xfrm>
            <a:off x="357158" y="4929198"/>
            <a:ext cx="2159000" cy="1009650"/>
            <a:chOff x="340" y="3022"/>
            <a:chExt cx="1360" cy="636"/>
          </a:xfrm>
        </p:grpSpPr>
        <p:sp>
          <p:nvSpPr>
            <p:cNvPr id="25" name="Oval 23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26" name="Rectangle 18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57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0" name="Group 38"/>
          <p:cNvGrpSpPr/>
          <p:nvPr/>
        </p:nvGrpSpPr>
        <p:grpSpPr bwMode="auto">
          <a:xfrm>
            <a:off x="3276600" y="188913"/>
            <a:ext cx="1584325" cy="579437"/>
            <a:chOff x="1066" y="2795"/>
            <a:chExt cx="998" cy="365"/>
          </a:xfrm>
        </p:grpSpPr>
        <p:sp>
          <p:nvSpPr>
            <p:cNvPr id="19485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997" cy="363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9486" name="Text Box 40"/>
            <p:cNvSpPr txBox="1">
              <a:spLocks noChangeArrowheads="1"/>
            </p:cNvSpPr>
            <p:nvPr/>
          </p:nvSpPr>
          <p:spPr bwMode="auto">
            <a:xfrm>
              <a:off x="1111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31" name="TextBox 9"/>
          <p:cNvSpPr txBox="1">
            <a:spLocks noChangeArrowheads="1"/>
          </p:cNvSpPr>
          <p:nvPr/>
        </p:nvSpPr>
        <p:spPr bwMode="auto">
          <a:xfrm>
            <a:off x="-71470" y="953433"/>
            <a:ext cx="921547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页练习一第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写出点</a:t>
            </a:r>
            <a:r>
              <a:rPr lang="en-US" altLang="zh-CN" sz="3200" i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A</a:t>
            </a:r>
            <a:r>
              <a:rPr lang="zh-CN" altLang="en-US" sz="3200" i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、</a:t>
            </a:r>
            <a:r>
              <a:rPr lang="en-US" altLang="zh-CN" sz="3200" i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B</a:t>
            </a:r>
            <a:r>
              <a:rPr lang="zh-CN" altLang="en-US" sz="3200" i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、</a:t>
            </a:r>
            <a:r>
              <a:rPr lang="en-US" altLang="zh-CN" sz="3200" i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C</a:t>
            </a:r>
            <a:r>
              <a:rPr lang="zh-CN" altLang="en-US" sz="3200" i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、</a:t>
            </a:r>
            <a:r>
              <a:rPr lang="en-US" altLang="zh-CN" sz="3200" i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D</a:t>
            </a:r>
            <a:r>
              <a:rPr lang="zh-CN" altLang="en-US" sz="3200" i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、</a:t>
            </a:r>
            <a:r>
              <a:rPr lang="en-US" altLang="zh-CN" sz="3200" i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E 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表示的数。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grpSp>
        <p:nvGrpSpPr>
          <p:cNvPr id="105" name="组合 104"/>
          <p:cNvGrpSpPr/>
          <p:nvPr/>
        </p:nvGrpSpPr>
        <p:grpSpPr>
          <a:xfrm>
            <a:off x="-23893" y="2643182"/>
            <a:ext cx="9167893" cy="1515651"/>
            <a:chOff x="-23861" y="3571876"/>
            <a:chExt cx="9167893" cy="1515651"/>
          </a:xfrm>
        </p:grpSpPr>
        <p:sp>
          <p:nvSpPr>
            <p:cNvPr id="23" name="Rectangle 16"/>
            <p:cNvSpPr>
              <a:spLocks noChangeArrowheads="1"/>
            </p:cNvSpPr>
            <p:nvPr/>
          </p:nvSpPr>
          <p:spPr bwMode="auto">
            <a:xfrm>
              <a:off x="1142976" y="4485117"/>
              <a:ext cx="595333" cy="5869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eaLnBrk="1" hangingPunct="1">
                <a:spcBef>
                  <a:spcPct val="30000"/>
                </a:spcBef>
              </a:pPr>
              <a:r>
                <a:rPr lang="en-US" altLang="zh-CN" sz="3200" dirty="0">
                  <a:solidFill>
                    <a:schemeClr val="tx1"/>
                  </a:solidFill>
                  <a:latin typeface="+mj-ea"/>
                  <a:ea typeface="+mj-ea"/>
                </a:rPr>
                <a:t>-6</a:t>
              </a:r>
            </a:p>
          </p:txBody>
        </p:sp>
        <p:sp>
          <p:nvSpPr>
            <p:cNvPr id="27" name="Rectangle 20"/>
            <p:cNvSpPr>
              <a:spLocks noChangeArrowheads="1"/>
            </p:cNvSpPr>
            <p:nvPr/>
          </p:nvSpPr>
          <p:spPr bwMode="auto">
            <a:xfrm>
              <a:off x="3119411" y="4485117"/>
              <a:ext cx="595333" cy="5869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eaLnBrk="1" hangingPunct="1">
                <a:spcBef>
                  <a:spcPct val="30000"/>
                </a:spcBef>
              </a:pPr>
              <a:r>
                <a:rPr lang="en-US" altLang="zh-CN" sz="3200" dirty="0">
                  <a:solidFill>
                    <a:schemeClr val="tx1"/>
                  </a:solidFill>
                  <a:latin typeface="+mj-ea"/>
                  <a:ea typeface="+mj-ea"/>
                </a:rPr>
                <a:t>-2</a:t>
              </a:r>
            </a:p>
          </p:txBody>
        </p:sp>
        <p:sp>
          <p:nvSpPr>
            <p:cNvPr id="28" name="Rectangle 21"/>
            <p:cNvSpPr>
              <a:spLocks noChangeArrowheads="1"/>
            </p:cNvSpPr>
            <p:nvPr/>
          </p:nvSpPr>
          <p:spPr bwMode="auto">
            <a:xfrm>
              <a:off x="8612610" y="4500570"/>
              <a:ext cx="388546" cy="5869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eaLnBrk="1" hangingPunct="1">
                <a:spcBef>
                  <a:spcPct val="30000"/>
                </a:spcBef>
              </a:pP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8</a:t>
              </a:r>
              <a:endParaRPr lang="en-US" altLang="zh-CN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9" name="Rectangle 22"/>
            <p:cNvSpPr>
              <a:spLocks noChangeArrowheads="1"/>
            </p:cNvSpPr>
            <p:nvPr/>
          </p:nvSpPr>
          <p:spPr bwMode="auto">
            <a:xfrm>
              <a:off x="4397768" y="4485117"/>
              <a:ext cx="388546" cy="5869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eaLnBrk="1" hangingPunct="1">
                <a:spcBef>
                  <a:spcPct val="30000"/>
                </a:spcBef>
              </a:pPr>
              <a:r>
                <a:rPr lang="en-US" altLang="zh-CN" sz="3200" dirty="0">
                  <a:solidFill>
                    <a:schemeClr val="tx1"/>
                  </a:solidFill>
                  <a:latin typeface="+mj-ea"/>
                  <a:ea typeface="+mj-ea"/>
                </a:rPr>
                <a:t>0</a:t>
              </a:r>
            </a:p>
          </p:txBody>
        </p:sp>
        <p:sp>
          <p:nvSpPr>
            <p:cNvPr id="30" name="Rectangle 23"/>
            <p:cNvSpPr>
              <a:spLocks noChangeArrowheads="1"/>
            </p:cNvSpPr>
            <p:nvPr/>
          </p:nvSpPr>
          <p:spPr bwMode="auto">
            <a:xfrm>
              <a:off x="6500826" y="4500570"/>
              <a:ext cx="388546" cy="5869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eaLnBrk="1" hangingPunct="1">
                <a:spcBef>
                  <a:spcPct val="30000"/>
                </a:spcBef>
              </a:pP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4</a:t>
              </a:r>
              <a:endParaRPr lang="en-US" altLang="zh-CN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32" name="Rectangle 24"/>
            <p:cNvSpPr>
              <a:spLocks noChangeArrowheads="1"/>
            </p:cNvSpPr>
            <p:nvPr/>
          </p:nvSpPr>
          <p:spPr bwMode="auto">
            <a:xfrm>
              <a:off x="357158" y="4500570"/>
              <a:ext cx="1008907" cy="5869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eaLnBrk="1" hangingPunct="1">
                <a:spcBef>
                  <a:spcPct val="30000"/>
                </a:spcBef>
              </a:pP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(  )</a:t>
              </a:r>
              <a:endParaRPr lang="en-US" altLang="zh-CN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Rectangle 25"/>
            <p:cNvSpPr>
              <a:spLocks noChangeArrowheads="1"/>
            </p:cNvSpPr>
            <p:nvPr/>
          </p:nvSpPr>
          <p:spPr bwMode="auto">
            <a:xfrm>
              <a:off x="5429256" y="4500570"/>
              <a:ext cx="388546" cy="5869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eaLnBrk="1" hangingPunct="1">
                <a:spcBef>
                  <a:spcPct val="30000"/>
                </a:spcBef>
              </a:pPr>
              <a:r>
                <a:rPr lang="en-US" altLang="zh-CN" sz="3200" dirty="0">
                  <a:solidFill>
                    <a:schemeClr val="tx1"/>
                  </a:solidFill>
                  <a:latin typeface="+mj-ea"/>
                  <a:ea typeface="+mj-ea"/>
                </a:rPr>
                <a:t>2</a:t>
              </a:r>
            </a:p>
          </p:txBody>
        </p:sp>
        <p:sp>
          <p:nvSpPr>
            <p:cNvPr id="36" name="Rectangle 26"/>
            <p:cNvSpPr>
              <a:spLocks noChangeArrowheads="1"/>
            </p:cNvSpPr>
            <p:nvPr/>
          </p:nvSpPr>
          <p:spPr bwMode="auto">
            <a:xfrm>
              <a:off x="-23861" y="4485117"/>
              <a:ext cx="595333" cy="5869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eaLnBrk="1" hangingPunct="1">
                <a:spcBef>
                  <a:spcPct val="30000"/>
                </a:spcBef>
              </a:pPr>
              <a:r>
                <a:rPr lang="en-US" altLang="zh-CN" sz="3200" dirty="0">
                  <a:solidFill>
                    <a:schemeClr val="tx1"/>
                  </a:solidFill>
                  <a:latin typeface="+mj-ea"/>
                  <a:ea typeface="+mj-ea"/>
                </a:rPr>
                <a:t>-8</a:t>
              </a:r>
            </a:p>
          </p:txBody>
        </p:sp>
        <p:pic>
          <p:nvPicPr>
            <p:cNvPr id="55298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10304" y="4248157"/>
              <a:ext cx="9033728" cy="252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1" name="Oval 29"/>
            <p:cNvSpPr>
              <a:spLocks noChangeArrowheads="1"/>
            </p:cNvSpPr>
            <p:nvPr/>
          </p:nvSpPr>
          <p:spPr bwMode="auto">
            <a:xfrm>
              <a:off x="4000496" y="4327532"/>
              <a:ext cx="115887" cy="101600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" name="Oval 29"/>
            <p:cNvSpPr>
              <a:spLocks noChangeArrowheads="1"/>
            </p:cNvSpPr>
            <p:nvPr/>
          </p:nvSpPr>
          <p:spPr bwMode="auto">
            <a:xfrm>
              <a:off x="2428860" y="4327532"/>
              <a:ext cx="115887" cy="101600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3" name="Oval 29"/>
            <p:cNvSpPr>
              <a:spLocks noChangeArrowheads="1"/>
            </p:cNvSpPr>
            <p:nvPr/>
          </p:nvSpPr>
          <p:spPr bwMode="auto">
            <a:xfrm>
              <a:off x="812775" y="4327532"/>
              <a:ext cx="115887" cy="101600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4" name="Oval 29"/>
            <p:cNvSpPr>
              <a:spLocks noChangeArrowheads="1"/>
            </p:cNvSpPr>
            <p:nvPr/>
          </p:nvSpPr>
          <p:spPr bwMode="auto">
            <a:xfrm>
              <a:off x="6143636" y="4327532"/>
              <a:ext cx="115887" cy="101600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5" name="Oval 29"/>
            <p:cNvSpPr>
              <a:spLocks noChangeArrowheads="1"/>
            </p:cNvSpPr>
            <p:nvPr/>
          </p:nvSpPr>
          <p:spPr bwMode="auto">
            <a:xfrm>
              <a:off x="7715272" y="4327532"/>
              <a:ext cx="115887" cy="101600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680084" y="3571876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i="1" dirty="0" smtClean="0">
                  <a:solidFill>
                    <a:schemeClr val="tx1"/>
                  </a:solidFill>
                  <a:latin typeface="宋体" panose="02010600030101010101" pitchFamily="2" charset="-122"/>
                </a:rPr>
                <a:t>A</a:t>
              </a:r>
              <a:endParaRPr lang="zh-CN" altLang="en-US" sz="3200" i="1" dirty="0">
                <a:solidFill>
                  <a:schemeClr val="tx1"/>
                </a:solidFill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2285984" y="3571876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i="1" dirty="0" smtClean="0">
                  <a:solidFill>
                    <a:schemeClr val="tx1"/>
                  </a:solidFill>
                  <a:latin typeface="宋体" panose="02010600030101010101" pitchFamily="2" charset="-122"/>
                </a:rPr>
                <a:t>B</a:t>
              </a:r>
              <a:endParaRPr lang="zh-CN" altLang="en-US" sz="3200" i="1" dirty="0">
                <a:solidFill>
                  <a:schemeClr val="tx1"/>
                </a:solidFill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>
              <a:off x="3857620" y="3571876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i="1" dirty="0" smtClean="0">
                  <a:solidFill>
                    <a:schemeClr val="tx1"/>
                  </a:solidFill>
                  <a:latin typeface="宋体" panose="02010600030101010101" pitchFamily="2" charset="-122"/>
                </a:rPr>
                <a:t>C</a:t>
              </a:r>
              <a:endParaRPr lang="zh-CN" altLang="en-US" sz="3200" i="1" dirty="0">
                <a:solidFill>
                  <a:schemeClr val="tx1"/>
                </a:solidFill>
              </a:endParaRPr>
            </a:p>
          </p:txBody>
        </p:sp>
        <p:sp>
          <p:nvSpPr>
            <p:cNvPr id="99" name="矩形 98"/>
            <p:cNvSpPr/>
            <p:nvPr/>
          </p:nvSpPr>
          <p:spPr>
            <a:xfrm>
              <a:off x="5966496" y="3571876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i="1" dirty="0" smtClean="0">
                  <a:solidFill>
                    <a:schemeClr val="tx1"/>
                  </a:solidFill>
                  <a:latin typeface="宋体" panose="02010600030101010101" pitchFamily="2" charset="-122"/>
                </a:rPr>
                <a:t>D</a:t>
              </a:r>
              <a:endParaRPr lang="zh-CN" altLang="en-US" sz="3200" i="1" dirty="0">
                <a:solidFill>
                  <a:schemeClr val="tx1"/>
                </a:solidFill>
              </a:endParaRPr>
            </a:p>
          </p:txBody>
        </p:sp>
        <p:sp>
          <p:nvSpPr>
            <p:cNvPr id="100" name="矩形 99"/>
            <p:cNvSpPr/>
            <p:nvPr/>
          </p:nvSpPr>
          <p:spPr>
            <a:xfrm>
              <a:off x="7538132" y="3571876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i="1" dirty="0" smtClean="0">
                  <a:solidFill>
                    <a:schemeClr val="tx1"/>
                  </a:solidFill>
                  <a:latin typeface="宋体" panose="02010600030101010101" pitchFamily="2" charset="-122"/>
                </a:rPr>
                <a:t>E</a:t>
              </a:r>
              <a:endParaRPr lang="zh-CN" altLang="en-US" sz="3200" i="1" dirty="0">
                <a:solidFill>
                  <a:schemeClr val="tx1"/>
                </a:solidFill>
              </a:endParaRPr>
            </a:p>
          </p:txBody>
        </p:sp>
        <p:sp>
          <p:nvSpPr>
            <p:cNvPr id="37" name="Oval 29"/>
            <p:cNvSpPr>
              <a:spLocks noChangeArrowheads="1"/>
            </p:cNvSpPr>
            <p:nvPr/>
          </p:nvSpPr>
          <p:spPr bwMode="auto">
            <a:xfrm>
              <a:off x="4527551" y="4327532"/>
              <a:ext cx="115887" cy="101600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1" name="Rectangle 24"/>
            <p:cNvSpPr>
              <a:spLocks noChangeArrowheads="1"/>
            </p:cNvSpPr>
            <p:nvPr/>
          </p:nvSpPr>
          <p:spPr bwMode="auto">
            <a:xfrm>
              <a:off x="1991457" y="4500570"/>
              <a:ext cx="1008907" cy="5869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eaLnBrk="1" hangingPunct="1">
                <a:spcBef>
                  <a:spcPct val="30000"/>
                </a:spcBef>
              </a:pP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(  )</a:t>
              </a:r>
              <a:endParaRPr lang="en-US" altLang="zh-CN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02" name="Rectangle 24"/>
            <p:cNvSpPr>
              <a:spLocks noChangeArrowheads="1"/>
            </p:cNvSpPr>
            <p:nvPr/>
          </p:nvSpPr>
          <p:spPr bwMode="auto">
            <a:xfrm>
              <a:off x="3563093" y="4500570"/>
              <a:ext cx="1008907" cy="5869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eaLnBrk="1" hangingPunct="1">
                <a:spcBef>
                  <a:spcPct val="30000"/>
                </a:spcBef>
              </a:pP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(  )</a:t>
              </a:r>
              <a:endParaRPr lang="en-US" altLang="zh-CN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03" name="Rectangle 24"/>
            <p:cNvSpPr>
              <a:spLocks noChangeArrowheads="1"/>
            </p:cNvSpPr>
            <p:nvPr/>
          </p:nvSpPr>
          <p:spPr bwMode="auto">
            <a:xfrm>
              <a:off x="5706233" y="4500570"/>
              <a:ext cx="1008907" cy="5869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eaLnBrk="1" hangingPunct="1">
                <a:spcBef>
                  <a:spcPct val="30000"/>
                </a:spcBef>
              </a:pP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(  )</a:t>
              </a:r>
              <a:endParaRPr lang="en-US" altLang="zh-CN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04" name="Rectangle 24"/>
            <p:cNvSpPr>
              <a:spLocks noChangeArrowheads="1"/>
            </p:cNvSpPr>
            <p:nvPr/>
          </p:nvSpPr>
          <p:spPr bwMode="auto">
            <a:xfrm>
              <a:off x="7286644" y="4500570"/>
              <a:ext cx="1008907" cy="5869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eaLnBrk="1" hangingPunct="1">
                <a:spcBef>
                  <a:spcPct val="30000"/>
                </a:spcBef>
              </a:pP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(  )</a:t>
              </a:r>
              <a:endParaRPr lang="en-US" altLang="zh-CN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06" name="矩形 105"/>
          <p:cNvSpPr/>
          <p:nvPr/>
        </p:nvSpPr>
        <p:spPr>
          <a:xfrm>
            <a:off x="637709" y="3630043"/>
            <a:ext cx="5052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-7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2209345" y="3571876"/>
            <a:ext cx="5052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-4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3852419" y="3571876"/>
            <a:ext cx="5052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-1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6012160" y="3636313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7623998" y="3571876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06" grpId="0"/>
      <p:bldP spid="107" grpId="0"/>
      <p:bldP spid="108" grpId="0"/>
      <p:bldP spid="109" grpId="0"/>
      <p:bldP spid="1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9"/>
          <p:cNvSpPr txBox="1">
            <a:spLocks noChangeArrowheads="1"/>
          </p:cNvSpPr>
          <p:nvPr/>
        </p:nvSpPr>
        <p:spPr bwMode="auto">
          <a:xfrm>
            <a:off x="-71470" y="428604"/>
            <a:ext cx="9215470" cy="28007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页练习一第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如果把一个人先向东走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5m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记作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+5m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，那么这个人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又走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-4m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是什么意思？这时他距离出发点有多远？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在直线上表示出来。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42976" y="3214686"/>
            <a:ext cx="5240537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dirty="0" smtClean="0">
                <a:latin typeface="+mn-ea"/>
                <a:ea typeface="+mn-ea"/>
              </a:rPr>
              <a:t>答：</a:t>
            </a:r>
            <a:r>
              <a:rPr lang="en-US" altLang="zh-CN" sz="2800" dirty="0" smtClean="0">
                <a:latin typeface="+mn-ea"/>
                <a:ea typeface="+mn-ea"/>
              </a:rPr>
              <a:t>-4m</a:t>
            </a:r>
            <a:r>
              <a:rPr lang="zh-CN" altLang="en-US" sz="2800" dirty="0" smtClean="0">
                <a:latin typeface="+mn-ea"/>
                <a:ea typeface="+mn-ea"/>
              </a:rPr>
              <a:t>表示</a:t>
            </a:r>
            <a:r>
              <a:rPr lang="zh-CN" altLang="zh-CN" sz="2800" dirty="0" smtClean="0">
                <a:latin typeface="+mn-ea"/>
                <a:ea typeface="+mn-ea"/>
              </a:rPr>
              <a:t>又向西走了</a:t>
            </a:r>
            <a:r>
              <a:rPr lang="en-US" altLang="zh-CN" sz="2800" dirty="0" smtClean="0">
                <a:latin typeface="+mn-ea"/>
                <a:ea typeface="+mn-ea"/>
              </a:rPr>
              <a:t>4 m,</a:t>
            </a:r>
          </a:p>
          <a:p>
            <a:pPr>
              <a:lnSpc>
                <a:spcPct val="125000"/>
              </a:lnSpc>
            </a:pPr>
            <a:r>
              <a:rPr lang="en-US" altLang="zh-CN" sz="2800" dirty="0" smtClean="0">
                <a:latin typeface="+mn-ea"/>
                <a:ea typeface="+mn-ea"/>
              </a:rPr>
              <a:t>    </a:t>
            </a:r>
            <a:r>
              <a:rPr lang="zh-CN" altLang="en-US" sz="2800" dirty="0" smtClean="0">
                <a:latin typeface="+mn-ea"/>
                <a:ea typeface="+mn-ea"/>
              </a:rPr>
              <a:t>这时距离出发点</a:t>
            </a:r>
            <a:r>
              <a:rPr lang="zh-CN" altLang="zh-CN" sz="2800" dirty="0" smtClean="0">
                <a:latin typeface="+mn-ea"/>
                <a:ea typeface="+mn-ea"/>
              </a:rPr>
              <a:t>有</a:t>
            </a:r>
            <a:r>
              <a:rPr lang="en-US" altLang="zh-CN" sz="2800" dirty="0" smtClean="0">
                <a:latin typeface="+mn-ea"/>
                <a:ea typeface="+mn-ea"/>
              </a:rPr>
              <a:t>1 m</a:t>
            </a:r>
            <a:r>
              <a:rPr lang="zh-CN" altLang="en-US" sz="2800" dirty="0" smtClean="0">
                <a:latin typeface="+mn-ea"/>
                <a:ea typeface="+mn-ea"/>
              </a:rPr>
              <a:t>远</a:t>
            </a:r>
            <a:r>
              <a:rPr lang="zh-CN" altLang="zh-CN" sz="2800" dirty="0" smtClean="0">
                <a:latin typeface="+mn-ea"/>
                <a:ea typeface="+mn-ea"/>
              </a:rPr>
              <a:t>。</a:t>
            </a:r>
            <a:endParaRPr lang="zh-CN" altLang="en-US" sz="2800" dirty="0">
              <a:latin typeface="+mn-ea"/>
              <a:ea typeface="+mn-ea"/>
            </a:endParaRPr>
          </a:p>
        </p:txBody>
      </p:sp>
      <p:pic>
        <p:nvPicPr>
          <p:cNvPr id="54273" name="Picture 1" descr="C:\Users\Administrator\AppData\Roaming\Tencent\Users\271766067\QQ\WinTemp\RichOle\@~{{P9349D)P4@LY7@1`9MU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4643446"/>
            <a:ext cx="7572428" cy="996372"/>
          </a:xfrm>
          <a:prstGeom prst="rect">
            <a:avLst/>
          </a:prstGeom>
          <a:noFill/>
        </p:spPr>
      </p:pic>
      <p:sp>
        <p:nvSpPr>
          <p:cNvPr id="13" name="Oval 29"/>
          <p:cNvSpPr>
            <a:spLocks noChangeArrowheads="1"/>
          </p:cNvSpPr>
          <p:nvPr/>
        </p:nvSpPr>
        <p:spPr bwMode="auto">
          <a:xfrm>
            <a:off x="4857752" y="4970474"/>
            <a:ext cx="115887" cy="101600"/>
          </a:xfrm>
          <a:prstGeom prst="ellipse">
            <a:avLst/>
          </a:prstGeom>
          <a:solidFill>
            <a:srgbClr val="FF3300"/>
          </a:solidFill>
          <a:ln w="9525">
            <a:noFill/>
            <a:rou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grpSp>
        <p:nvGrpSpPr>
          <p:cNvPr id="14" name="Group 12"/>
          <p:cNvGrpSpPr/>
          <p:nvPr/>
        </p:nvGrpSpPr>
        <p:grpSpPr bwMode="auto">
          <a:xfrm>
            <a:off x="5292725" y="6249988"/>
            <a:ext cx="2376488" cy="563562"/>
            <a:chOff x="1474" y="3765"/>
            <a:chExt cx="952" cy="355"/>
          </a:xfrm>
        </p:grpSpPr>
        <p:sp>
          <p:nvSpPr>
            <p:cNvPr id="15" name="AutoShape 13">
              <a:hlinkClick r:id="rId3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6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4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11" grpId="0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22537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2547" name="未知"/>
              <p:cNvSpPr/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04"/>
                  <a:gd name="T13" fmla="*/ 0 h 288"/>
                  <a:gd name="T14" fmla="*/ 1104 w 1104"/>
                  <a:gd name="T15" fmla="*/ 288 h 28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8" name="未知"/>
              <p:cNvSpPr/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20"/>
                  <a:gd name="T16" fmla="*/ 0 h 1008"/>
                  <a:gd name="T17" fmla="*/ 1920 w 1920"/>
                  <a:gd name="T18" fmla="*/ 1008 h 10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9" name="未知"/>
              <p:cNvSpPr/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"/>
                  <a:gd name="T16" fmla="*/ 0 h 432"/>
                  <a:gd name="T17" fmla="*/ 2160 w 2160"/>
                  <a:gd name="T18" fmla="*/ 432 h 4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0" name="未知"/>
              <p:cNvSpPr/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0"/>
                  <a:gd name="T16" fmla="*/ 0 h 600"/>
                  <a:gd name="T17" fmla="*/ 1860 w 1860"/>
                  <a:gd name="T18" fmla="*/ 600 h 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1" name="未知"/>
              <p:cNvSpPr/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44"/>
                  <a:gd name="T16" fmla="*/ 0 h 192"/>
                  <a:gd name="T17" fmla="*/ 2244 w 2244"/>
                  <a:gd name="T18" fmla="*/ 192 h 1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2" name="未知"/>
              <p:cNvSpPr/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72"/>
                  <a:gd name="T16" fmla="*/ 0 h 480"/>
                  <a:gd name="T17" fmla="*/ 1872 w 1872"/>
                  <a:gd name="T18" fmla="*/ 480 h 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3" name="未知"/>
              <p:cNvSpPr/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8"/>
                  <a:gd name="T16" fmla="*/ 0 h 150"/>
                  <a:gd name="T17" fmla="*/ 2208 w 2208"/>
                  <a:gd name="T18" fmla="*/ 150 h 1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4" name="未知"/>
              <p:cNvSpPr/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60"/>
                  <a:gd name="T46" fmla="*/ 0 h 1746"/>
                  <a:gd name="T47" fmla="*/ 960 w 960"/>
                  <a:gd name="T48" fmla="*/ 1746 h 174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 cmpd="sng">
                <a:solidFill>
                  <a:schemeClr val="bg2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2538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2545" name="AutoShape 12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6" name="Text Box 13">
                <a:hlinkClick r:id="rId3" action="ppaction://hlinksldjump" highlightClick="1">
                  <a:snd r:embed="rId4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anose="02010509060101010101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基础巩固</a:t>
                </a:r>
              </a:p>
            </p:txBody>
          </p:sp>
        </p:grpSp>
        <p:grpSp>
          <p:nvGrpSpPr>
            <p:cNvPr id="22539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2543" name="AutoShape 15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4" name="Text Box 16">
                <a:hlinkClick r:id="rId5" action="ppaction://hlinksldjump" highlightClick="1">
                  <a:snd r:embed="rId4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anose="02010509060101010101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提升培优</a:t>
                </a:r>
              </a:p>
            </p:txBody>
          </p:sp>
        </p:grpSp>
        <p:grpSp>
          <p:nvGrpSpPr>
            <p:cNvPr id="22540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2541" name="AutoShape 18">
                <a:hlinkClick r:id="" action="ppaction://noaction">
                  <a:snd r:embed="rId4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2" name="Text Box 19">
                <a:hlinkClick r:id="rId6" action="ppaction://hlinksldjump" highlightClick="1">
                  <a:snd r:embed="rId4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楷体_GB2312" pitchFamily="49" charset="-122"/>
                    <a:ea typeface="楷体_GB2312" pitchFamily="49" charset="-122"/>
                  </a:rPr>
                  <a:t> 思维创新</a:t>
                </a:r>
              </a:p>
            </p:txBody>
          </p:sp>
        </p:grpSp>
      </p:grpSp>
      <p:grpSp>
        <p:nvGrpSpPr>
          <p:cNvPr id="22531" name="Group 23"/>
          <p:cNvGrpSpPr/>
          <p:nvPr/>
        </p:nvGrpSpPr>
        <p:grpSpPr bwMode="auto">
          <a:xfrm>
            <a:off x="3708400" y="404813"/>
            <a:ext cx="1584325" cy="647700"/>
            <a:chOff x="3016" y="2750"/>
            <a:chExt cx="998" cy="408"/>
          </a:xfrm>
        </p:grpSpPr>
        <p:sp>
          <p:nvSpPr>
            <p:cNvPr id="22535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998" cy="408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22536" name="Text Box 25"/>
            <p:cNvSpPr txBox="1">
              <a:spLocks noChangeArrowheads="1"/>
            </p:cNvSpPr>
            <p:nvPr/>
          </p:nvSpPr>
          <p:spPr bwMode="auto">
            <a:xfrm>
              <a:off x="3061" y="275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22532" name="Group 29"/>
          <p:cNvGrpSpPr/>
          <p:nvPr/>
        </p:nvGrpSpPr>
        <p:grpSpPr bwMode="auto">
          <a:xfrm>
            <a:off x="1258888" y="6021388"/>
            <a:ext cx="2519362" cy="519112"/>
            <a:chOff x="1474" y="3793"/>
            <a:chExt cx="952" cy="327"/>
          </a:xfrm>
        </p:grpSpPr>
        <p:sp>
          <p:nvSpPr>
            <p:cNvPr id="22533" name="AutoShape 30">
              <a:hlinkClick r:id="rId7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871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2534" name="Text Box 31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返回作业设计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7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3576" name="Rectangle 68"/>
          <p:cNvSpPr>
            <a:spLocks noChangeArrowheads="1"/>
          </p:cNvSpPr>
          <p:nvPr/>
        </p:nvSpPr>
        <p:spPr bwMode="auto">
          <a:xfrm>
            <a:off x="338021" y="692696"/>
            <a:ext cx="4305987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3200" dirty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（基础题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填空题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85720" y="1214422"/>
            <a:ext cx="8286808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在直线上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所有的负数都在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边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所有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的正数都在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边。</a:t>
            </a:r>
            <a:endParaRPr lang="zh-CN" altLang="zh-CN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85720" y="2643182"/>
            <a:ext cx="8286808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在直线上离表示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的点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个单位长度的点表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示的数是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    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85720" y="4144257"/>
            <a:ext cx="82868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在直线上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b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的左边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则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比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b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填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“大”或“小”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215074" y="142873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左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689824" y="3571876"/>
            <a:ext cx="13821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+5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或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-5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072198" y="434442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小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91213" y="212984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右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6" grpId="0"/>
      <p:bldP spid="28" grpId="0"/>
      <p:bldP spid="29" grpId="0"/>
      <p:bldP spid="31" grpId="0"/>
      <p:bldP spid="33" grpId="0"/>
      <p:bldP spid="34" grpId="0"/>
      <p:bldP spid="35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80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4610" name="Picture 7" descr="Golden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611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4609" name="Rectangle 74"/>
          <p:cNvSpPr>
            <a:spLocks noChangeArrowheads="1"/>
          </p:cNvSpPr>
          <p:nvPr/>
        </p:nvSpPr>
        <p:spPr bwMode="auto">
          <a:xfrm>
            <a:off x="118515" y="900009"/>
            <a:ext cx="7189789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（基础题）</a:t>
            </a:r>
            <a:r>
              <a:rPr lang="zh-CN" altLang="zh-CN" sz="3200" dirty="0" smtClean="0">
                <a:solidFill>
                  <a:schemeClr val="tx1"/>
                </a:solidFill>
              </a:rPr>
              <a:t>在直线上表示下列各数。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57345" name="Object 1"/>
          <p:cNvGraphicFramePr>
            <a:graphicFrameLocks noChangeAspect="1"/>
          </p:cNvGraphicFramePr>
          <p:nvPr/>
        </p:nvGraphicFramePr>
        <p:xfrm>
          <a:off x="334963" y="1878013"/>
          <a:ext cx="630237" cy="547687"/>
        </p:xfrm>
        <a:graphic>
          <a:graphicData uri="http://schemas.openxmlformats.org/presentationml/2006/ole">
            <p:oleObj spid="_x0000_s22535" name="Equation" r:id="rId4" imgW="4572000" imgH="3962400" progId="">
              <p:embed/>
            </p:oleObj>
          </a:graphicData>
        </a:graphic>
      </p:graphicFrame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1309672" y="1857375"/>
          <a:ext cx="1047750" cy="590550"/>
        </p:xfrm>
        <a:graphic>
          <a:graphicData uri="http://schemas.openxmlformats.org/presentationml/2006/ole">
            <p:oleObj spid="_x0000_s22534" name="Equation" r:id="rId5" imgW="7620000" imgH="4267200" progId="">
              <p:embed/>
            </p:oleObj>
          </a:graphicData>
        </a:graphic>
      </p:graphicFrame>
      <p:graphicFrame>
        <p:nvGraphicFramePr>
          <p:cNvPr id="57347" name="Object 3"/>
          <p:cNvGraphicFramePr>
            <a:graphicFrameLocks noChangeAspect="1"/>
          </p:cNvGraphicFramePr>
          <p:nvPr/>
        </p:nvGraphicFramePr>
        <p:xfrm>
          <a:off x="2798763" y="1857375"/>
          <a:ext cx="671512" cy="590550"/>
        </p:xfrm>
        <a:graphic>
          <a:graphicData uri="http://schemas.openxmlformats.org/presentationml/2006/ole">
            <p:oleObj spid="_x0000_s22533" name="Equation" r:id="rId6" imgW="4876800" imgH="4267200" progId="">
              <p:embed/>
            </p:oleObj>
          </a:graphicData>
        </a:graphic>
      </p:graphicFrame>
      <p:graphicFrame>
        <p:nvGraphicFramePr>
          <p:cNvPr id="57348" name="Object 4"/>
          <p:cNvGraphicFramePr>
            <a:graphicFrameLocks noChangeAspect="1"/>
          </p:cNvGraphicFramePr>
          <p:nvPr/>
        </p:nvGraphicFramePr>
        <p:xfrm>
          <a:off x="4071938" y="1878013"/>
          <a:ext cx="419100" cy="547687"/>
        </p:xfrm>
        <a:graphic>
          <a:graphicData uri="http://schemas.openxmlformats.org/presentationml/2006/ole">
            <p:oleObj spid="_x0000_s22532" name="Equation" r:id="rId7" imgW="3048000" imgH="3962400" progId="">
              <p:embed/>
            </p:oleObj>
          </a:graphicData>
        </a:graphic>
      </p:graphicFrame>
      <p:graphicFrame>
        <p:nvGraphicFramePr>
          <p:cNvPr id="57349" name="Object 5"/>
          <p:cNvGraphicFramePr>
            <a:graphicFrameLocks noChangeAspect="1"/>
          </p:cNvGraphicFramePr>
          <p:nvPr/>
        </p:nvGraphicFramePr>
        <p:xfrm>
          <a:off x="6357950" y="1857364"/>
          <a:ext cx="419100" cy="547687"/>
        </p:xfrm>
        <a:graphic>
          <a:graphicData uri="http://schemas.openxmlformats.org/presentationml/2006/ole">
            <p:oleObj spid="_x0000_s22531" name="Equation" r:id="rId8" imgW="3048000" imgH="3962400" progId="">
              <p:embed/>
            </p:oleObj>
          </a:graphicData>
        </a:graphic>
      </p:graphicFrame>
      <p:graphicFrame>
        <p:nvGraphicFramePr>
          <p:cNvPr id="57350" name="Object 6"/>
          <p:cNvGraphicFramePr>
            <a:graphicFrameLocks noChangeAspect="1"/>
          </p:cNvGraphicFramePr>
          <p:nvPr/>
        </p:nvGraphicFramePr>
        <p:xfrm>
          <a:off x="5000628" y="1500174"/>
          <a:ext cx="838200" cy="1303337"/>
        </p:xfrm>
        <a:graphic>
          <a:graphicData uri="http://schemas.openxmlformats.org/presentationml/2006/ole">
            <p:oleObj spid="_x0000_s22530" name="Equation" r:id="rId9" imgW="6096000" imgH="9448800" progId="">
              <p:embed/>
            </p:oleObj>
          </a:graphicData>
        </a:graphic>
      </p:graphicFrame>
      <p:graphicFrame>
        <p:nvGraphicFramePr>
          <p:cNvPr id="57351" name="Object 7"/>
          <p:cNvGraphicFramePr>
            <a:graphicFrameLocks noChangeAspect="1"/>
          </p:cNvGraphicFramePr>
          <p:nvPr/>
        </p:nvGraphicFramePr>
        <p:xfrm>
          <a:off x="7572396" y="1857364"/>
          <a:ext cx="377825" cy="590550"/>
        </p:xfrm>
        <a:graphic>
          <a:graphicData uri="http://schemas.openxmlformats.org/presentationml/2006/ole">
            <p:oleObj spid="_x0000_s22529" name="Equation" r:id="rId10" imgW="2743200" imgH="4267200" progId="">
              <p:embed/>
            </p:oleObj>
          </a:graphicData>
        </a:graphic>
      </p:graphicFrame>
      <p:grpSp>
        <p:nvGrpSpPr>
          <p:cNvPr id="31" name="组合 30"/>
          <p:cNvGrpSpPr/>
          <p:nvPr/>
        </p:nvGrpSpPr>
        <p:grpSpPr>
          <a:xfrm>
            <a:off x="134711" y="3424298"/>
            <a:ext cx="8866445" cy="803791"/>
            <a:chOff x="134711" y="3424298"/>
            <a:chExt cx="8866445" cy="803791"/>
          </a:xfrm>
        </p:grpSpPr>
        <p:pic>
          <p:nvPicPr>
            <p:cNvPr id="19" name="rt2.jpg" descr="id:2147500273;FounderCES"/>
            <p:cNvPicPr/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4711" y="3424298"/>
              <a:ext cx="8866445" cy="647644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357158" y="3643314"/>
              <a:ext cx="5982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-5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142976" y="3643314"/>
              <a:ext cx="5982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-4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857356" y="3643314"/>
              <a:ext cx="5982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-3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643174" y="3643314"/>
              <a:ext cx="5982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-2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402255" y="3643314"/>
              <a:ext cx="5982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-1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394860" y="3643314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0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143504" y="3643314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1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929322" y="3643314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2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680876" y="3643314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3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466694" y="3643314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4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8215338" y="3643314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5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2" name="Oval 29"/>
          <p:cNvSpPr>
            <a:spLocks noChangeArrowheads="1"/>
          </p:cNvSpPr>
          <p:nvPr/>
        </p:nvSpPr>
        <p:spPr bwMode="auto">
          <a:xfrm>
            <a:off x="3741733" y="3541714"/>
            <a:ext cx="115887" cy="101600"/>
          </a:xfrm>
          <a:prstGeom prst="ellipse">
            <a:avLst/>
          </a:prstGeom>
          <a:solidFill>
            <a:srgbClr val="FF3300"/>
          </a:solidFill>
          <a:ln w="9525">
            <a:noFill/>
            <a:rou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33" name="Oval 29"/>
          <p:cNvSpPr>
            <a:spLocks noChangeArrowheads="1"/>
          </p:cNvSpPr>
          <p:nvPr/>
        </p:nvSpPr>
        <p:spPr bwMode="auto">
          <a:xfrm>
            <a:off x="3384543" y="3541714"/>
            <a:ext cx="115887" cy="101600"/>
          </a:xfrm>
          <a:prstGeom prst="ellipse">
            <a:avLst/>
          </a:prstGeom>
          <a:solidFill>
            <a:srgbClr val="FF3300"/>
          </a:solidFill>
          <a:ln w="9525">
            <a:noFill/>
            <a:rou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34" name="Oval 29"/>
          <p:cNvSpPr>
            <a:spLocks noChangeArrowheads="1"/>
          </p:cNvSpPr>
          <p:nvPr/>
        </p:nvSpPr>
        <p:spPr bwMode="auto">
          <a:xfrm>
            <a:off x="669899" y="3541714"/>
            <a:ext cx="115887" cy="101600"/>
          </a:xfrm>
          <a:prstGeom prst="ellipse">
            <a:avLst/>
          </a:prstGeom>
          <a:solidFill>
            <a:srgbClr val="FF3300"/>
          </a:solidFill>
          <a:ln w="9525">
            <a:noFill/>
            <a:rou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35" name="Oval 29"/>
          <p:cNvSpPr>
            <a:spLocks noChangeArrowheads="1"/>
          </p:cNvSpPr>
          <p:nvPr/>
        </p:nvSpPr>
        <p:spPr bwMode="auto">
          <a:xfrm>
            <a:off x="6072198" y="3541714"/>
            <a:ext cx="115887" cy="101600"/>
          </a:xfrm>
          <a:prstGeom prst="ellipse">
            <a:avLst/>
          </a:prstGeom>
          <a:solidFill>
            <a:srgbClr val="FF3300"/>
          </a:solidFill>
          <a:ln w="9525">
            <a:noFill/>
            <a:rou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42" name="Oval 29"/>
          <p:cNvSpPr>
            <a:spLocks noChangeArrowheads="1"/>
          </p:cNvSpPr>
          <p:nvPr/>
        </p:nvSpPr>
        <p:spPr bwMode="auto">
          <a:xfrm>
            <a:off x="4170361" y="3541714"/>
            <a:ext cx="115887" cy="101600"/>
          </a:xfrm>
          <a:prstGeom prst="ellipse">
            <a:avLst/>
          </a:prstGeom>
          <a:solidFill>
            <a:srgbClr val="FF3300"/>
          </a:solidFill>
          <a:ln w="9525">
            <a:noFill/>
            <a:rou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43" name="Oval 29"/>
          <p:cNvSpPr>
            <a:spLocks noChangeArrowheads="1"/>
          </p:cNvSpPr>
          <p:nvPr/>
        </p:nvSpPr>
        <p:spPr bwMode="auto">
          <a:xfrm>
            <a:off x="7572396" y="3541714"/>
            <a:ext cx="115887" cy="101600"/>
          </a:xfrm>
          <a:prstGeom prst="ellipse">
            <a:avLst/>
          </a:prstGeom>
          <a:solidFill>
            <a:srgbClr val="FF3300"/>
          </a:solidFill>
          <a:ln w="9525">
            <a:noFill/>
            <a:rou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44" name="Oval 29"/>
          <p:cNvSpPr>
            <a:spLocks noChangeArrowheads="1"/>
          </p:cNvSpPr>
          <p:nvPr/>
        </p:nvSpPr>
        <p:spPr bwMode="auto">
          <a:xfrm>
            <a:off x="8358214" y="3541714"/>
            <a:ext cx="115887" cy="101600"/>
          </a:xfrm>
          <a:prstGeom prst="ellipse">
            <a:avLst/>
          </a:prstGeom>
          <a:solidFill>
            <a:srgbClr val="FF3300"/>
          </a:solidFill>
          <a:ln w="9525">
            <a:noFill/>
            <a:rou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grpSp>
        <p:nvGrpSpPr>
          <p:cNvPr id="45" name="Group 8"/>
          <p:cNvGrpSpPr/>
          <p:nvPr/>
        </p:nvGrpSpPr>
        <p:grpSpPr bwMode="auto">
          <a:xfrm>
            <a:off x="5580063" y="6149975"/>
            <a:ext cx="1943100" cy="519113"/>
            <a:chOff x="1474" y="3793"/>
            <a:chExt cx="952" cy="327"/>
          </a:xfrm>
        </p:grpSpPr>
        <p:sp>
          <p:nvSpPr>
            <p:cNvPr id="46" name="AutoShape 9">
              <a:hlinkClick r:id="rId1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47" name="Text Box 10">
              <a:hlinkClick r:id="rId1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7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74746E-6 L 0.33455 0.11262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573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" y="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48011E-6 L 0.17344 0.3432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1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98844E-6 L -0.26007 0.123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" y="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79769E-6 L 0.19722 0.11261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" y="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74746E-6 L -0.11632 0.13367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" y="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9.82659E-7 L 0.12031 0.11561 " pathEditMode="relative" rAng="0" ptsTypes="AA">
                                      <p:cBhvr>
                                        <p:cTn id="89" dur="20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" y="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0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98844E-6 L 0.06858 0.11237 " pathEditMode="relative" rAng="0" ptsTypes="AA">
                                      <p:cBhvr>
                                        <p:cTn id="99" dur="20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" y="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00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09" grpId="0"/>
      <p:bldP spid="32" grpId="0" animBg="1"/>
      <p:bldP spid="33" grpId="0" animBg="1"/>
      <p:bldP spid="34" grpId="0" animBg="1"/>
      <p:bldP spid="35" grpId="0" animBg="1"/>
      <p:bldP spid="42" grpId="0" animBg="1"/>
      <p:bldP spid="43" grpId="0" animBg="1"/>
      <p:bldP spid="4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5" name="Rectangle 22"/>
          <p:cNvSpPr>
            <a:spLocks noChangeArrowheads="1"/>
          </p:cNvSpPr>
          <p:nvPr/>
        </p:nvSpPr>
        <p:spPr bwMode="auto">
          <a:xfrm>
            <a:off x="0" y="642918"/>
            <a:ext cx="91440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（变式题）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选择题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26654" name="Group 28"/>
          <p:cNvGrpSpPr/>
          <p:nvPr/>
        </p:nvGrpSpPr>
        <p:grpSpPr bwMode="auto">
          <a:xfrm>
            <a:off x="7667625" y="115888"/>
            <a:ext cx="1295400" cy="1292225"/>
            <a:chOff x="4944" y="210"/>
            <a:chExt cx="816" cy="814"/>
          </a:xfrm>
        </p:grpSpPr>
        <p:pic>
          <p:nvPicPr>
            <p:cNvPr id="26655" name="Picture 8" descr="Pink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6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285720" y="1344027"/>
            <a:ext cx="72866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在直线上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,0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的左边的数都是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57224" y="2071678"/>
            <a:ext cx="53511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A.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正数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B.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负数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C.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小数</a:t>
            </a:r>
            <a:endParaRPr lang="zh-CN" altLang="zh-CN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929322" y="1357298"/>
            <a:ext cx="4379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B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85720" y="2643182"/>
            <a:ext cx="8501122" cy="223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一个点从直线上的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开始先向右移动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个单位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长度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再向左移动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个单位长度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这时它表示的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数是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28662" y="5072074"/>
            <a:ext cx="48798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A.2	           B.1              C.-1</a:t>
            </a:r>
            <a:endParaRPr lang="zh-CN" altLang="zh-CN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28794" y="4286256"/>
            <a:ext cx="4459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C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5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5" name="Rectangle 22"/>
          <p:cNvSpPr>
            <a:spLocks noChangeArrowheads="1"/>
          </p:cNvSpPr>
          <p:nvPr/>
        </p:nvSpPr>
        <p:spPr bwMode="auto">
          <a:xfrm>
            <a:off x="0" y="946463"/>
            <a:ext cx="9144000" cy="31700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4.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（情景题）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一只蜗牛从点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O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出发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在一条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直线上来回爬行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假定向右爬行的路程记为正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向左爬行的路程记为负数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爬过的各段路程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依次为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+4,-2,+9,-7,-5,+11,-10(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单位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:cm),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蜗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牛是否回到了点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O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67625" y="115888"/>
            <a:ext cx="1295400" cy="1292225"/>
            <a:chOff x="4944" y="210"/>
            <a:chExt cx="816" cy="814"/>
          </a:xfrm>
        </p:grpSpPr>
        <p:pic>
          <p:nvPicPr>
            <p:cNvPr id="26655" name="Picture 8" descr="Pink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6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grpSp>
        <p:nvGrpSpPr>
          <p:cNvPr id="3" name="Group 8"/>
          <p:cNvGrpSpPr/>
          <p:nvPr/>
        </p:nvGrpSpPr>
        <p:grpSpPr bwMode="auto">
          <a:xfrm>
            <a:off x="5508625" y="6165850"/>
            <a:ext cx="1943100" cy="519113"/>
            <a:chOff x="1474" y="3765"/>
            <a:chExt cx="952" cy="327"/>
          </a:xfrm>
        </p:grpSpPr>
        <p:sp>
          <p:nvSpPr>
            <p:cNvPr id="36" name="AutoShape 9">
              <a:hlinkClick r:id="rId3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37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65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1979712" y="4437112"/>
            <a:ext cx="42130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答：</a:t>
            </a:r>
            <a:r>
              <a:rPr lang="zh-CN" altLang="zh-CN" sz="3200" dirty="0" smtClean="0">
                <a:latin typeface="+mn-ea"/>
                <a:ea typeface="+mn-ea"/>
              </a:rPr>
              <a:t>蜗牛回到了点</a:t>
            </a:r>
            <a:r>
              <a:rPr lang="en-US" altLang="zh-CN" sz="3200" i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O</a:t>
            </a:r>
            <a:r>
              <a:rPr lang="zh-CN" altLang="zh-CN" sz="3200" dirty="0" smtClean="0">
                <a:latin typeface="+mn-ea"/>
                <a:ea typeface="+mn-ea"/>
              </a:rPr>
              <a:t>。</a:t>
            </a:r>
            <a:endParaRPr lang="zh-CN" alt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5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250825" y="836712"/>
            <a:ext cx="8893175" cy="37460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b="0" dirty="0" smtClean="0">
                <a:solidFill>
                  <a:schemeClr val="tx1"/>
                </a:solidFill>
              </a:rPr>
              <a:t>5.</a:t>
            </a:r>
            <a:r>
              <a:rPr lang="zh-CN" altLang="en-US" sz="2800" dirty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（创新题</a:t>
            </a:r>
            <a:r>
              <a:rPr lang="zh-CN" altLang="en-US" sz="28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懒羊羊和小灰灰在做掷骰子的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游戏。若掷出奇数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则向前走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记为正数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。若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掷出偶数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则向后退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记为负数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。其中小灰灰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的记录过程如下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:+5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步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,-2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步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,+1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步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,+3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步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,-4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步。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最后小灰灰前进了还是后退了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如果前进了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前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进了几步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如果后退了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后退了几步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30724" name="Group 8"/>
          <p:cNvGrpSpPr/>
          <p:nvPr/>
        </p:nvGrpSpPr>
        <p:grpSpPr bwMode="auto">
          <a:xfrm>
            <a:off x="5292725" y="6149975"/>
            <a:ext cx="1943100" cy="519113"/>
            <a:chOff x="1474" y="3793"/>
            <a:chExt cx="952" cy="327"/>
          </a:xfrm>
        </p:grpSpPr>
        <p:sp>
          <p:nvSpPr>
            <p:cNvPr id="30730" name="AutoShape 9">
              <a:hlinkClick r:id="rId3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3073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30725" name="Group 14"/>
          <p:cNvGrpSpPr/>
          <p:nvPr/>
        </p:nvGrpSpPr>
        <p:grpSpPr bwMode="auto">
          <a:xfrm>
            <a:off x="7743825" y="0"/>
            <a:ext cx="1292225" cy="1292225"/>
            <a:chOff x="4946" y="164"/>
            <a:chExt cx="814" cy="814"/>
          </a:xfrm>
        </p:grpSpPr>
        <p:pic>
          <p:nvPicPr>
            <p:cNvPr id="30728" name="Picture 6" descr="Blue-Green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9" name="WordArt 13"/>
            <p:cNvSpPr>
              <a:spLocks noChangeArrowheads="1" noChangeShapeType="1"/>
            </p:cNvSpPr>
            <p:nvPr/>
          </p:nvSpPr>
          <p:spPr bwMode="auto">
            <a:xfrm>
              <a:off x="4989" y="464"/>
              <a:ext cx="70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2" name="矩形 11"/>
          <p:cNvSpPr/>
          <p:nvPr/>
        </p:nvSpPr>
        <p:spPr>
          <a:xfrm>
            <a:off x="1071538" y="4941168"/>
            <a:ext cx="69830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答：最后小灰灰前进了，前进了</a:t>
            </a:r>
            <a:r>
              <a:rPr lang="en-US" altLang="zh-CN" sz="3200" dirty="0" smtClean="0">
                <a:latin typeface="+mn-ea"/>
                <a:ea typeface="+mn-ea"/>
              </a:rPr>
              <a:t>3</a:t>
            </a:r>
            <a:r>
              <a:rPr lang="zh-CN" altLang="en-US" sz="3200" dirty="0" smtClean="0">
                <a:latin typeface="+mn-ea"/>
                <a:ea typeface="+mn-ea"/>
              </a:rPr>
              <a:t>步。</a:t>
            </a:r>
            <a:endParaRPr lang="zh-CN" alt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ChangeArrowheads="1"/>
          </p:cNvSpPr>
          <p:nvPr/>
        </p:nvSpPr>
        <p:spPr bwMode="auto">
          <a:xfrm>
            <a:off x="0" y="60960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anchor="ctr">
            <a:spAutoFit/>
          </a:bodyPr>
          <a:lstStyle/>
          <a:p>
            <a:pPr indent="228600" algn="ctr" eaLnBrk="0" hangingPunct="0"/>
            <a:r>
              <a:rPr lang="zh-CN" altLang="en-US" sz="9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endParaRPr lang="zh-CN" altLang="en-US" sz="2800">
              <a:latin typeface="Calibri" panose="020F0502020204030204" pitchFamily="34" charset="0"/>
            </a:endParaRPr>
          </a:p>
        </p:txBody>
      </p:sp>
      <p:grpSp>
        <p:nvGrpSpPr>
          <p:cNvPr id="31747" name="Group 16"/>
          <p:cNvGrpSpPr/>
          <p:nvPr/>
        </p:nvGrpSpPr>
        <p:grpSpPr bwMode="auto">
          <a:xfrm>
            <a:off x="5867400" y="5980113"/>
            <a:ext cx="1684338" cy="877887"/>
            <a:chOff x="2699" y="3612"/>
            <a:chExt cx="1061" cy="553"/>
          </a:xfrm>
        </p:grpSpPr>
        <p:pic>
          <p:nvPicPr>
            <p:cNvPr id="3175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31751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692696"/>
            <a:ext cx="7145337" cy="5200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3174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463" y="620713"/>
            <a:ext cx="3760787" cy="11826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8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dirty="0" smtClean="0"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ea typeface="黑体" panose="02010609060101010101" pitchFamily="49" charset="-122"/>
              </a:endParaRPr>
            </a:p>
          </p:txBody>
        </p:sp>
      </p:grpSp>
      <p:sp>
        <p:nvSpPr>
          <p:cNvPr id="21" name="TextBox 24"/>
          <p:cNvSpPr txBox="1">
            <a:spLocks noChangeArrowheads="1"/>
          </p:cNvSpPr>
          <p:nvPr/>
        </p:nvSpPr>
        <p:spPr bwMode="auto">
          <a:xfrm>
            <a:off x="714380" y="772523"/>
            <a:ext cx="842965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读出下面各数。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928794" y="2428868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-15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读作：负十五</a:t>
            </a:r>
            <a:r>
              <a:rPr lang="zh-CN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endParaRPr lang="en-US" altLang="zh-CN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+50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读作：正五十</a:t>
            </a:r>
            <a:r>
              <a:rPr lang="zh-CN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endParaRPr lang="en-US" altLang="zh-CN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-2.99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读作：负二点九九</a:t>
            </a:r>
            <a:endParaRPr lang="en-US" altLang="zh-CN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800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读作：八百</a:t>
            </a:r>
            <a:r>
              <a:rPr lang="zh-CN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endParaRPr lang="en-US" altLang="zh-CN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24" name="Group 16"/>
          <p:cNvGrpSpPr/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25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26" name="Text Box 18">
              <a:hlinkClick r:id="rId4" action="ppaction://hlinksldjump" highlightClick="1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1142976" y="1500174"/>
            <a:ext cx="61766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-15</a:t>
            </a:r>
            <a:r>
              <a:rPr lang="zh-CN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   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+50   </a:t>
            </a:r>
            <a:r>
              <a:rPr lang="zh-CN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-2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99   </a:t>
            </a:r>
            <a:r>
              <a:rPr lang="zh-CN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800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126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pic>
        <p:nvPicPr>
          <p:cNvPr id="10" name="Picture 1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14346" y="847743"/>
            <a:ext cx="9448800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2"/>
          <p:cNvSpPr txBox="1">
            <a:spLocks noChangeArrowheads="1"/>
          </p:cNvSpPr>
          <p:nvPr/>
        </p:nvSpPr>
        <p:spPr bwMode="auto">
          <a:xfrm>
            <a:off x="90454" y="2886110"/>
            <a:ext cx="197169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tx1"/>
                </a:solidFill>
                <a:latin typeface="+mj-ea"/>
                <a:ea typeface="+mj-ea"/>
              </a:rPr>
              <a:t>我向西走</a:t>
            </a:r>
            <a:r>
              <a:rPr lang="en-US" altLang="zh-CN" sz="2400" dirty="0">
                <a:solidFill>
                  <a:schemeClr val="tx1"/>
                </a:solidFill>
                <a:latin typeface="+mj-ea"/>
                <a:ea typeface="+mj-ea"/>
              </a:rPr>
              <a:t>4m</a:t>
            </a:r>
            <a:endParaRPr lang="zh-CN" altLang="en-US" sz="2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6" name="TextBox 13"/>
          <p:cNvSpPr txBox="1">
            <a:spLocks noChangeArrowheads="1"/>
          </p:cNvSpPr>
          <p:nvPr/>
        </p:nvSpPr>
        <p:spPr bwMode="auto">
          <a:xfrm>
            <a:off x="1838324" y="2419379"/>
            <a:ext cx="25908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chemeClr val="tx1"/>
                </a:solidFill>
                <a:latin typeface="+mj-ea"/>
                <a:ea typeface="+mj-ea"/>
              </a:rPr>
              <a:t>我向西走</a:t>
            </a:r>
            <a:r>
              <a:rPr lang="en-US" altLang="zh-CN" sz="2400" dirty="0">
                <a:solidFill>
                  <a:schemeClr val="tx1"/>
                </a:solidFill>
                <a:latin typeface="+mj-ea"/>
                <a:ea typeface="+mj-ea"/>
              </a:rPr>
              <a:t>2m</a:t>
            </a:r>
            <a:endParaRPr lang="zh-CN" altLang="en-US" sz="2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7" name="TextBox 14"/>
          <p:cNvSpPr txBox="1">
            <a:spLocks noChangeArrowheads="1"/>
          </p:cNvSpPr>
          <p:nvPr/>
        </p:nvSpPr>
        <p:spPr bwMode="auto">
          <a:xfrm>
            <a:off x="4910158" y="2705131"/>
            <a:ext cx="25908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chemeClr val="tx1"/>
                </a:solidFill>
                <a:latin typeface="+mj-ea"/>
                <a:ea typeface="+mj-ea"/>
              </a:rPr>
              <a:t>我向东走</a:t>
            </a:r>
            <a:r>
              <a:rPr lang="en-US" altLang="zh-CN" sz="2400" dirty="0">
                <a:solidFill>
                  <a:schemeClr val="tx1"/>
                </a:solidFill>
                <a:latin typeface="+mj-ea"/>
                <a:ea typeface="+mj-ea"/>
              </a:rPr>
              <a:t>2m</a:t>
            </a:r>
            <a:endParaRPr lang="zh-CN" altLang="en-US" sz="2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8" name="TextBox 15"/>
          <p:cNvSpPr txBox="1">
            <a:spLocks noChangeArrowheads="1"/>
          </p:cNvSpPr>
          <p:nvPr/>
        </p:nvSpPr>
        <p:spPr bwMode="auto">
          <a:xfrm>
            <a:off x="7124736" y="2538410"/>
            <a:ext cx="25908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chemeClr val="tx1"/>
                </a:solidFill>
                <a:latin typeface="+mj-ea"/>
                <a:ea typeface="+mj-ea"/>
              </a:rPr>
              <a:t>我向东走</a:t>
            </a:r>
            <a:r>
              <a:rPr lang="en-US" altLang="zh-CN" sz="2400" dirty="0">
                <a:solidFill>
                  <a:schemeClr val="tx1"/>
                </a:solidFill>
                <a:latin typeface="+mj-ea"/>
                <a:ea typeface="+mj-ea"/>
              </a:rPr>
              <a:t>4m</a:t>
            </a:r>
            <a:endParaRPr lang="zh-CN" altLang="en-US" sz="2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9" name="TextBox 16"/>
          <p:cNvSpPr txBox="1">
            <a:spLocks noChangeArrowheads="1"/>
          </p:cNvSpPr>
          <p:nvPr/>
        </p:nvSpPr>
        <p:spPr bwMode="auto">
          <a:xfrm>
            <a:off x="400040" y="4810143"/>
            <a:ext cx="88581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</a:rPr>
              <a:t>小红</a:t>
            </a:r>
          </a:p>
        </p:txBody>
      </p:sp>
      <p:sp>
        <p:nvSpPr>
          <p:cNvPr id="20" name="TextBox 17"/>
          <p:cNvSpPr txBox="1">
            <a:spLocks noChangeArrowheads="1"/>
          </p:cNvSpPr>
          <p:nvPr/>
        </p:nvSpPr>
        <p:spPr bwMode="auto">
          <a:xfrm>
            <a:off x="3490906" y="4276767"/>
            <a:ext cx="971576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</a:rPr>
              <a:t>小明</a:t>
            </a:r>
          </a:p>
        </p:txBody>
      </p:sp>
      <p:sp>
        <p:nvSpPr>
          <p:cNvPr id="21" name="TextBox 18"/>
          <p:cNvSpPr txBox="1">
            <a:spLocks noChangeArrowheads="1"/>
          </p:cNvSpPr>
          <p:nvPr/>
        </p:nvSpPr>
        <p:spPr bwMode="auto">
          <a:xfrm>
            <a:off x="6957986" y="4919709"/>
            <a:ext cx="89063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</a:rPr>
              <a:t>小东</a:t>
            </a:r>
          </a:p>
        </p:txBody>
      </p:sp>
      <p:sp>
        <p:nvSpPr>
          <p:cNvPr id="22" name="TextBox 19"/>
          <p:cNvSpPr txBox="1">
            <a:spLocks noChangeArrowheads="1"/>
          </p:cNvSpPr>
          <p:nvPr/>
        </p:nvSpPr>
        <p:spPr bwMode="auto">
          <a:xfrm>
            <a:off x="5419732" y="4919709"/>
            <a:ext cx="981116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</a:rPr>
              <a:t>小丽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571472" y="571480"/>
            <a:ext cx="8143932" cy="2471396"/>
            <a:chOff x="571472" y="571480"/>
            <a:chExt cx="8143932" cy="2471396"/>
          </a:xfrm>
        </p:grpSpPr>
        <p:pic>
          <p:nvPicPr>
            <p:cNvPr id="7" name="图4.EPS" descr="id:2147500224;FounderCES"/>
            <p:cNvPicPr/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1472" y="1071546"/>
              <a:ext cx="8143932" cy="1971330"/>
            </a:xfrm>
            <a:prstGeom prst="rect">
              <a:avLst/>
            </a:prstGeom>
          </p:spPr>
        </p:pic>
        <p:pic>
          <p:nvPicPr>
            <p:cNvPr id="9" name="Picture 87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428992" y="571480"/>
              <a:ext cx="2286016" cy="20320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矩形 12"/>
          <p:cNvSpPr/>
          <p:nvPr/>
        </p:nvSpPr>
        <p:spPr>
          <a:xfrm>
            <a:off x="571472" y="3214686"/>
            <a:ext cx="7929618" cy="29766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  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以大树为起点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用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表示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按照地图的方向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规定向右的方向为东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向东为正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;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向左的方向为西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向西为负。一个单位长度代表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米。在正数一侧的直线一端画一个箭头。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1307068" y="428604"/>
            <a:ext cx="6908270" cy="2077316"/>
            <a:chOff x="1307068" y="928670"/>
            <a:chExt cx="6908270" cy="2077316"/>
          </a:xfrm>
        </p:grpSpPr>
        <p:pic>
          <p:nvPicPr>
            <p:cNvPr id="51" name="Picture 15" descr="6B0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307068" y="928670"/>
              <a:ext cx="6656497" cy="2077316"/>
            </a:xfrm>
            <a:prstGeom prst="rect">
              <a:avLst/>
            </a:prstGeom>
            <a:noFill/>
          </p:spPr>
        </p:pic>
        <p:sp>
          <p:nvSpPr>
            <p:cNvPr id="52" name="Text Box 45"/>
            <p:cNvSpPr txBox="1">
              <a:spLocks noChangeArrowheads="1"/>
            </p:cNvSpPr>
            <p:nvPr/>
          </p:nvSpPr>
          <p:spPr bwMode="auto">
            <a:xfrm>
              <a:off x="1357290" y="2444772"/>
              <a:ext cx="1082012" cy="523220"/>
            </a:xfrm>
            <a:prstGeom prst="rect">
              <a:avLst/>
            </a:prstGeom>
            <a:noFill/>
            <a:ln w="12700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</a:rPr>
                <a:t>小红</a:t>
              </a:r>
            </a:p>
          </p:txBody>
        </p:sp>
        <p:sp>
          <p:nvSpPr>
            <p:cNvPr id="53" name="Text Box 46"/>
            <p:cNvSpPr txBox="1">
              <a:spLocks noChangeArrowheads="1"/>
            </p:cNvSpPr>
            <p:nvPr/>
          </p:nvSpPr>
          <p:spPr bwMode="auto">
            <a:xfrm>
              <a:off x="2765497" y="2444772"/>
              <a:ext cx="1082012" cy="523220"/>
            </a:xfrm>
            <a:prstGeom prst="rect">
              <a:avLst/>
            </a:prstGeom>
            <a:noFill/>
            <a:ln w="12700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>
                  <a:solidFill>
                    <a:schemeClr val="tx1"/>
                  </a:solidFill>
                </a:rPr>
                <a:t>小明</a:t>
              </a:r>
              <a:endParaRPr lang="en-US" altLang="zh-CN" sz="2800">
                <a:solidFill>
                  <a:schemeClr val="tx1"/>
                </a:solidFill>
              </a:endParaRPr>
            </a:p>
          </p:txBody>
        </p:sp>
        <p:sp>
          <p:nvSpPr>
            <p:cNvPr id="54" name="Text Box 47"/>
            <p:cNvSpPr txBox="1">
              <a:spLocks noChangeArrowheads="1"/>
            </p:cNvSpPr>
            <p:nvPr/>
          </p:nvSpPr>
          <p:spPr bwMode="auto">
            <a:xfrm>
              <a:off x="5687991" y="2444772"/>
              <a:ext cx="1082012" cy="523220"/>
            </a:xfrm>
            <a:prstGeom prst="rect">
              <a:avLst/>
            </a:prstGeom>
            <a:noFill/>
            <a:ln w="12700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>
                  <a:solidFill>
                    <a:schemeClr val="tx1"/>
                  </a:solidFill>
                </a:rPr>
                <a:t>小丽</a:t>
              </a:r>
            </a:p>
          </p:txBody>
        </p:sp>
        <p:sp>
          <p:nvSpPr>
            <p:cNvPr id="55" name="Text Box 52"/>
            <p:cNvSpPr txBox="1">
              <a:spLocks noChangeArrowheads="1"/>
            </p:cNvSpPr>
            <p:nvPr/>
          </p:nvSpPr>
          <p:spPr bwMode="auto">
            <a:xfrm>
              <a:off x="7133326" y="2444772"/>
              <a:ext cx="1082012" cy="523220"/>
            </a:xfrm>
            <a:prstGeom prst="rect">
              <a:avLst/>
            </a:prstGeom>
            <a:noFill/>
            <a:ln w="12700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</a:rPr>
                <a:t>小东</a:t>
              </a:r>
            </a:p>
          </p:txBody>
        </p:sp>
      </p:grpSp>
      <p:pic>
        <p:nvPicPr>
          <p:cNvPr id="7" name="Picture 8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38600" y="3505200"/>
            <a:ext cx="1371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1" descr="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00892" y="642917"/>
            <a:ext cx="1071570" cy="1424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2" descr="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29256" y="785794"/>
            <a:ext cx="1528778" cy="1419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3" descr="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42976" y="642918"/>
            <a:ext cx="1266812" cy="128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4" descr="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666999" y="571480"/>
            <a:ext cx="1238267" cy="1485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Line 8"/>
          <p:cNvSpPr>
            <a:spLocks noChangeShapeType="1"/>
          </p:cNvSpPr>
          <p:nvPr/>
        </p:nvSpPr>
        <p:spPr bwMode="auto">
          <a:xfrm>
            <a:off x="4572000" y="5275263"/>
            <a:ext cx="0" cy="287337"/>
          </a:xfrm>
          <a:prstGeom prst="line">
            <a:avLst/>
          </a:prstGeom>
          <a:noFill/>
          <a:ln w="53975">
            <a:solidFill>
              <a:srgbClr val="FFC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Line 9"/>
          <p:cNvSpPr>
            <a:spLocks noChangeShapeType="1"/>
          </p:cNvSpPr>
          <p:nvPr/>
        </p:nvSpPr>
        <p:spPr bwMode="auto">
          <a:xfrm>
            <a:off x="381000" y="5562600"/>
            <a:ext cx="8424863" cy="0"/>
          </a:xfrm>
          <a:prstGeom prst="line">
            <a:avLst/>
          </a:prstGeom>
          <a:noFill/>
          <a:ln w="53975">
            <a:solidFill>
              <a:srgbClr val="FFC000"/>
            </a:solidFill>
            <a:round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Text Box 15"/>
          <p:cNvSpPr txBox="1">
            <a:spLocks noChangeArrowheads="1"/>
          </p:cNvSpPr>
          <p:nvPr/>
        </p:nvSpPr>
        <p:spPr bwMode="auto">
          <a:xfrm>
            <a:off x="4368800" y="5668963"/>
            <a:ext cx="3698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hangingPunct="1">
              <a:spcBef>
                <a:spcPct val="0"/>
              </a:spcBef>
            </a:pPr>
            <a:r>
              <a:rPr lang="en-US" altLang="zh-CN" sz="2400" b="1">
                <a:solidFill>
                  <a:srgbClr val="FFC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0</a:t>
            </a:r>
          </a:p>
        </p:txBody>
      </p:sp>
      <p:sp>
        <p:nvSpPr>
          <p:cNvPr id="21" name="Line 16"/>
          <p:cNvSpPr>
            <a:spLocks noChangeShapeType="1"/>
          </p:cNvSpPr>
          <p:nvPr/>
        </p:nvSpPr>
        <p:spPr bwMode="auto">
          <a:xfrm>
            <a:off x="5287963" y="5307013"/>
            <a:ext cx="0" cy="287337"/>
          </a:xfrm>
          <a:prstGeom prst="line">
            <a:avLst/>
          </a:prstGeom>
          <a:noFill/>
          <a:ln w="53975">
            <a:solidFill>
              <a:srgbClr val="FFC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Text Box 17"/>
          <p:cNvSpPr txBox="1">
            <a:spLocks noChangeArrowheads="1"/>
          </p:cNvSpPr>
          <p:nvPr/>
        </p:nvSpPr>
        <p:spPr bwMode="auto">
          <a:xfrm>
            <a:off x="5127625" y="5668963"/>
            <a:ext cx="3698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hangingPunct="1">
              <a:spcBef>
                <a:spcPct val="0"/>
              </a:spcBef>
            </a:pPr>
            <a:r>
              <a:rPr lang="en-US" altLang="zh-CN" sz="2400" b="1">
                <a:solidFill>
                  <a:srgbClr val="FFC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23" name="Line 18"/>
          <p:cNvSpPr>
            <a:spLocks noChangeShapeType="1"/>
          </p:cNvSpPr>
          <p:nvPr/>
        </p:nvSpPr>
        <p:spPr bwMode="auto">
          <a:xfrm>
            <a:off x="6003925" y="5307013"/>
            <a:ext cx="0" cy="287337"/>
          </a:xfrm>
          <a:prstGeom prst="line">
            <a:avLst/>
          </a:prstGeom>
          <a:noFill/>
          <a:ln w="53975">
            <a:solidFill>
              <a:srgbClr val="FFC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Text Box 19"/>
          <p:cNvSpPr txBox="1">
            <a:spLocks noChangeArrowheads="1"/>
          </p:cNvSpPr>
          <p:nvPr/>
        </p:nvSpPr>
        <p:spPr bwMode="auto">
          <a:xfrm>
            <a:off x="5829300" y="5668963"/>
            <a:ext cx="3698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hangingPunct="1">
              <a:spcBef>
                <a:spcPct val="0"/>
              </a:spcBef>
            </a:pPr>
            <a:r>
              <a:rPr lang="en-US" altLang="zh-CN" sz="2400" b="1">
                <a:solidFill>
                  <a:srgbClr val="FFC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25" name="Line 20"/>
          <p:cNvSpPr>
            <a:spLocks noChangeShapeType="1"/>
          </p:cNvSpPr>
          <p:nvPr/>
        </p:nvSpPr>
        <p:spPr bwMode="auto">
          <a:xfrm>
            <a:off x="6719888" y="5257800"/>
            <a:ext cx="0" cy="287338"/>
          </a:xfrm>
          <a:prstGeom prst="line">
            <a:avLst/>
          </a:prstGeom>
          <a:noFill/>
          <a:ln w="53975">
            <a:solidFill>
              <a:srgbClr val="FFC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Text Box 21"/>
          <p:cNvSpPr txBox="1">
            <a:spLocks noChangeArrowheads="1"/>
          </p:cNvSpPr>
          <p:nvPr/>
        </p:nvSpPr>
        <p:spPr bwMode="auto">
          <a:xfrm>
            <a:off x="6545263" y="5668963"/>
            <a:ext cx="36988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hangingPunct="1">
              <a:spcBef>
                <a:spcPct val="0"/>
              </a:spcBef>
            </a:pPr>
            <a:r>
              <a:rPr lang="en-US" altLang="zh-CN" sz="2400" b="1">
                <a:solidFill>
                  <a:srgbClr val="FFC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3</a:t>
            </a:r>
          </a:p>
        </p:txBody>
      </p:sp>
      <p:sp>
        <p:nvSpPr>
          <p:cNvPr id="27" name="Line 22"/>
          <p:cNvSpPr>
            <a:spLocks noChangeShapeType="1"/>
          </p:cNvSpPr>
          <p:nvPr/>
        </p:nvSpPr>
        <p:spPr bwMode="auto">
          <a:xfrm>
            <a:off x="7450138" y="5275263"/>
            <a:ext cx="0" cy="287337"/>
          </a:xfrm>
          <a:prstGeom prst="line">
            <a:avLst/>
          </a:prstGeom>
          <a:noFill/>
          <a:ln w="53975">
            <a:solidFill>
              <a:srgbClr val="FFC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Text Box 23"/>
          <p:cNvSpPr txBox="1">
            <a:spLocks noChangeArrowheads="1"/>
          </p:cNvSpPr>
          <p:nvPr/>
        </p:nvSpPr>
        <p:spPr bwMode="auto">
          <a:xfrm>
            <a:off x="7256463" y="5668963"/>
            <a:ext cx="36988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hangingPunct="1">
              <a:spcBef>
                <a:spcPct val="0"/>
              </a:spcBef>
            </a:pPr>
            <a:r>
              <a:rPr lang="en-US" altLang="zh-CN" sz="2400" b="1">
                <a:solidFill>
                  <a:srgbClr val="FFC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4</a:t>
            </a:r>
          </a:p>
        </p:txBody>
      </p:sp>
      <p:sp>
        <p:nvSpPr>
          <p:cNvPr id="29" name="Line 24"/>
          <p:cNvSpPr>
            <a:spLocks noChangeShapeType="1"/>
          </p:cNvSpPr>
          <p:nvPr/>
        </p:nvSpPr>
        <p:spPr bwMode="auto">
          <a:xfrm>
            <a:off x="8305800" y="5257800"/>
            <a:ext cx="0" cy="287338"/>
          </a:xfrm>
          <a:prstGeom prst="line">
            <a:avLst/>
          </a:prstGeom>
          <a:noFill/>
          <a:ln w="53975">
            <a:solidFill>
              <a:srgbClr val="FFC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Text Box 25"/>
          <p:cNvSpPr txBox="1">
            <a:spLocks noChangeArrowheads="1"/>
          </p:cNvSpPr>
          <p:nvPr/>
        </p:nvSpPr>
        <p:spPr bwMode="auto">
          <a:xfrm>
            <a:off x="8131203" y="5668963"/>
            <a:ext cx="36988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hangingPunct="1">
              <a:spcBef>
                <a:spcPct val="0"/>
              </a:spcBef>
            </a:pPr>
            <a:r>
              <a:rPr lang="en-US" altLang="zh-CN" sz="2400" b="1" dirty="0">
                <a:solidFill>
                  <a:srgbClr val="FFC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5</a:t>
            </a:r>
          </a:p>
        </p:txBody>
      </p:sp>
      <p:sp>
        <p:nvSpPr>
          <p:cNvPr id="31" name="Line 26"/>
          <p:cNvSpPr>
            <a:spLocks noChangeShapeType="1"/>
          </p:cNvSpPr>
          <p:nvPr/>
        </p:nvSpPr>
        <p:spPr bwMode="auto">
          <a:xfrm>
            <a:off x="3846513" y="5307013"/>
            <a:ext cx="0" cy="287337"/>
          </a:xfrm>
          <a:prstGeom prst="line">
            <a:avLst/>
          </a:prstGeom>
          <a:noFill/>
          <a:ln w="53975">
            <a:solidFill>
              <a:srgbClr val="FFC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Text Box 27"/>
          <p:cNvSpPr txBox="1">
            <a:spLocks noChangeArrowheads="1"/>
          </p:cNvSpPr>
          <p:nvPr/>
        </p:nvSpPr>
        <p:spPr bwMode="auto">
          <a:xfrm>
            <a:off x="3562350" y="5668963"/>
            <a:ext cx="5556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hangingPunct="1">
              <a:spcBef>
                <a:spcPct val="0"/>
              </a:spcBef>
            </a:pPr>
            <a:r>
              <a:rPr lang="en-US" altLang="zh-CN" sz="2400" b="1">
                <a:solidFill>
                  <a:srgbClr val="FFC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-1</a:t>
            </a:r>
          </a:p>
        </p:txBody>
      </p:sp>
      <p:sp>
        <p:nvSpPr>
          <p:cNvPr id="33" name="Line 28"/>
          <p:cNvSpPr>
            <a:spLocks noChangeShapeType="1"/>
          </p:cNvSpPr>
          <p:nvPr/>
        </p:nvSpPr>
        <p:spPr bwMode="auto">
          <a:xfrm>
            <a:off x="3128963" y="5275263"/>
            <a:ext cx="0" cy="287337"/>
          </a:xfrm>
          <a:prstGeom prst="line">
            <a:avLst/>
          </a:prstGeom>
          <a:noFill/>
          <a:ln w="53975">
            <a:solidFill>
              <a:srgbClr val="FFC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" name="Text Box 29"/>
          <p:cNvSpPr txBox="1">
            <a:spLocks noChangeArrowheads="1"/>
          </p:cNvSpPr>
          <p:nvPr/>
        </p:nvSpPr>
        <p:spPr bwMode="auto">
          <a:xfrm>
            <a:off x="2835275" y="5668963"/>
            <a:ext cx="5556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hangingPunct="1">
              <a:spcBef>
                <a:spcPct val="0"/>
              </a:spcBef>
            </a:pPr>
            <a:r>
              <a:rPr lang="en-US" altLang="zh-CN" sz="2400" b="1">
                <a:solidFill>
                  <a:srgbClr val="FFC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-2</a:t>
            </a:r>
          </a:p>
        </p:txBody>
      </p:sp>
      <p:sp>
        <p:nvSpPr>
          <p:cNvPr id="35" name="Line 30"/>
          <p:cNvSpPr>
            <a:spLocks noChangeShapeType="1"/>
          </p:cNvSpPr>
          <p:nvPr/>
        </p:nvSpPr>
        <p:spPr bwMode="auto">
          <a:xfrm>
            <a:off x="2392363" y="5307013"/>
            <a:ext cx="0" cy="287337"/>
          </a:xfrm>
          <a:prstGeom prst="line">
            <a:avLst/>
          </a:prstGeom>
          <a:noFill/>
          <a:ln w="53975">
            <a:solidFill>
              <a:srgbClr val="FFC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" name="Text Box 31"/>
          <p:cNvSpPr txBox="1">
            <a:spLocks noChangeArrowheads="1"/>
          </p:cNvSpPr>
          <p:nvPr/>
        </p:nvSpPr>
        <p:spPr bwMode="auto">
          <a:xfrm>
            <a:off x="2098675" y="5668963"/>
            <a:ext cx="5556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hangingPunct="1">
              <a:spcBef>
                <a:spcPct val="0"/>
              </a:spcBef>
            </a:pPr>
            <a:r>
              <a:rPr lang="en-US" altLang="zh-CN" sz="2400" b="1">
                <a:solidFill>
                  <a:srgbClr val="FFC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-3</a:t>
            </a:r>
          </a:p>
        </p:txBody>
      </p:sp>
      <p:sp>
        <p:nvSpPr>
          <p:cNvPr id="37" name="Line 32"/>
          <p:cNvSpPr>
            <a:spLocks noChangeShapeType="1"/>
          </p:cNvSpPr>
          <p:nvPr/>
        </p:nvSpPr>
        <p:spPr bwMode="auto">
          <a:xfrm>
            <a:off x="1676400" y="5275263"/>
            <a:ext cx="0" cy="287337"/>
          </a:xfrm>
          <a:prstGeom prst="line">
            <a:avLst/>
          </a:prstGeom>
          <a:noFill/>
          <a:ln w="53975">
            <a:solidFill>
              <a:srgbClr val="FFC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" name="Text Box 33"/>
          <p:cNvSpPr txBox="1">
            <a:spLocks noChangeArrowheads="1"/>
          </p:cNvSpPr>
          <p:nvPr/>
        </p:nvSpPr>
        <p:spPr bwMode="auto">
          <a:xfrm>
            <a:off x="1381125" y="5668963"/>
            <a:ext cx="5556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hangingPunct="1">
              <a:spcBef>
                <a:spcPct val="0"/>
              </a:spcBef>
            </a:pPr>
            <a:r>
              <a:rPr lang="en-US" altLang="zh-CN" sz="2400" b="1">
                <a:solidFill>
                  <a:srgbClr val="FFC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-4</a:t>
            </a:r>
          </a:p>
        </p:txBody>
      </p:sp>
      <p:sp>
        <p:nvSpPr>
          <p:cNvPr id="39" name="Line 34"/>
          <p:cNvSpPr>
            <a:spLocks noChangeShapeType="1"/>
          </p:cNvSpPr>
          <p:nvPr/>
        </p:nvSpPr>
        <p:spPr bwMode="auto">
          <a:xfrm>
            <a:off x="957263" y="5307013"/>
            <a:ext cx="0" cy="287337"/>
          </a:xfrm>
          <a:prstGeom prst="line">
            <a:avLst/>
          </a:prstGeom>
          <a:noFill/>
          <a:ln w="53975">
            <a:solidFill>
              <a:srgbClr val="FFC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" name="Text Box 35"/>
          <p:cNvSpPr txBox="1">
            <a:spLocks noChangeArrowheads="1"/>
          </p:cNvSpPr>
          <p:nvPr/>
        </p:nvSpPr>
        <p:spPr bwMode="auto">
          <a:xfrm>
            <a:off x="625475" y="5668963"/>
            <a:ext cx="5556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hangingPunct="1">
              <a:spcBef>
                <a:spcPct val="0"/>
              </a:spcBef>
            </a:pPr>
            <a:r>
              <a:rPr lang="en-US" altLang="zh-CN" sz="2400" b="1">
                <a:solidFill>
                  <a:srgbClr val="FFC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-5</a:t>
            </a:r>
          </a:p>
        </p:txBody>
      </p:sp>
      <p:sp>
        <p:nvSpPr>
          <p:cNvPr id="41" name="Line 36"/>
          <p:cNvSpPr>
            <a:spLocks noChangeShapeType="1"/>
          </p:cNvSpPr>
          <p:nvPr/>
        </p:nvSpPr>
        <p:spPr bwMode="auto">
          <a:xfrm>
            <a:off x="7696200" y="4724400"/>
            <a:ext cx="723900" cy="12700"/>
          </a:xfrm>
          <a:prstGeom prst="line">
            <a:avLst/>
          </a:prstGeom>
          <a:noFill/>
          <a:ln w="34925">
            <a:solidFill>
              <a:srgbClr val="FFC000"/>
            </a:solidFill>
            <a:round/>
            <a:tailEnd type="stealth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" name="Text Box 37"/>
          <p:cNvSpPr txBox="1">
            <a:spLocks noChangeArrowheads="1"/>
          </p:cNvSpPr>
          <p:nvPr/>
        </p:nvSpPr>
        <p:spPr bwMode="auto">
          <a:xfrm>
            <a:off x="8382000" y="4419600"/>
            <a:ext cx="59213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hangingPunct="1">
              <a:spcBef>
                <a:spcPct val="0"/>
              </a:spcBef>
            </a:pPr>
            <a:r>
              <a:rPr lang="zh-CN" altLang="en-US" sz="3200" b="1">
                <a:solidFill>
                  <a:srgbClr val="FFC000"/>
                </a:solidFill>
                <a:latin typeface="Comic Sans MS" panose="030F0702030302020204" pitchFamily="66" charset="0"/>
                <a:ea typeface="方正静蕾简体" pitchFamily="2" charset="-122"/>
              </a:rPr>
              <a:t>东</a:t>
            </a:r>
          </a:p>
        </p:txBody>
      </p:sp>
      <p:sp>
        <p:nvSpPr>
          <p:cNvPr id="43" name="Line 38"/>
          <p:cNvSpPr>
            <a:spLocks noChangeShapeType="1"/>
          </p:cNvSpPr>
          <p:nvPr/>
        </p:nvSpPr>
        <p:spPr bwMode="auto">
          <a:xfrm flipH="1">
            <a:off x="685800" y="4648200"/>
            <a:ext cx="723900" cy="12700"/>
          </a:xfrm>
          <a:prstGeom prst="line">
            <a:avLst/>
          </a:prstGeom>
          <a:noFill/>
          <a:ln w="34925">
            <a:solidFill>
              <a:srgbClr val="FFC000"/>
            </a:solidFill>
            <a:round/>
            <a:tailEnd type="stealth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" name="Text Box 39"/>
          <p:cNvSpPr txBox="1">
            <a:spLocks noChangeArrowheads="1"/>
          </p:cNvSpPr>
          <p:nvPr/>
        </p:nvSpPr>
        <p:spPr bwMode="auto">
          <a:xfrm>
            <a:off x="152400" y="4267200"/>
            <a:ext cx="59213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hangingPunct="1">
              <a:spcBef>
                <a:spcPct val="0"/>
              </a:spcBef>
            </a:pPr>
            <a:r>
              <a:rPr lang="zh-CN" altLang="en-US" sz="3200" b="1">
                <a:solidFill>
                  <a:srgbClr val="FFC000"/>
                </a:solidFill>
                <a:latin typeface="Comic Sans MS" panose="030F0702030302020204" pitchFamily="66" charset="0"/>
                <a:ea typeface="方正静蕾简体" pitchFamily="2" charset="-122"/>
              </a:rPr>
              <a:t>西</a:t>
            </a:r>
          </a:p>
        </p:txBody>
      </p:sp>
      <p:sp>
        <p:nvSpPr>
          <p:cNvPr id="45" name="Oval 40"/>
          <p:cNvSpPr>
            <a:spLocks noChangeArrowheads="1"/>
          </p:cNvSpPr>
          <p:nvPr/>
        </p:nvSpPr>
        <p:spPr bwMode="auto">
          <a:xfrm>
            <a:off x="7380312" y="5502275"/>
            <a:ext cx="144462" cy="144463"/>
          </a:xfrm>
          <a:prstGeom prst="ellipse">
            <a:avLst/>
          </a:prstGeom>
          <a:solidFill>
            <a:srgbClr val="FF0000"/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" name="Oval 41"/>
          <p:cNvSpPr>
            <a:spLocks noChangeArrowheads="1"/>
          </p:cNvSpPr>
          <p:nvPr/>
        </p:nvSpPr>
        <p:spPr bwMode="auto">
          <a:xfrm>
            <a:off x="5943600" y="5503863"/>
            <a:ext cx="144463" cy="144462"/>
          </a:xfrm>
          <a:prstGeom prst="ellipse">
            <a:avLst/>
          </a:prstGeom>
          <a:solidFill>
            <a:srgbClr val="FF0000"/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" name="Oval 42"/>
          <p:cNvSpPr>
            <a:spLocks noChangeArrowheads="1"/>
          </p:cNvSpPr>
          <p:nvPr/>
        </p:nvSpPr>
        <p:spPr bwMode="auto">
          <a:xfrm>
            <a:off x="3048000" y="5486400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" name="Oval 43"/>
          <p:cNvSpPr>
            <a:spLocks noChangeArrowheads="1"/>
          </p:cNvSpPr>
          <p:nvPr/>
        </p:nvSpPr>
        <p:spPr bwMode="auto">
          <a:xfrm>
            <a:off x="1608138" y="5486400"/>
            <a:ext cx="144462" cy="144463"/>
          </a:xfrm>
          <a:prstGeom prst="ellipse">
            <a:avLst/>
          </a:prstGeom>
          <a:solidFill>
            <a:srgbClr val="FF0000"/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>
              <a:solidFill>
                <a:srgbClr val="FFC000"/>
              </a:solidFill>
            </a:endParaRPr>
          </a:p>
        </p:txBody>
      </p:sp>
      <p:sp>
        <p:nvSpPr>
          <p:cNvPr id="49" name="Oval 10"/>
          <p:cNvSpPr>
            <a:spLocks noChangeArrowheads="1"/>
          </p:cNvSpPr>
          <p:nvPr/>
        </p:nvSpPr>
        <p:spPr bwMode="auto">
          <a:xfrm>
            <a:off x="4503738" y="5500688"/>
            <a:ext cx="144462" cy="144462"/>
          </a:xfrm>
          <a:prstGeom prst="ellipse">
            <a:avLst/>
          </a:prstGeom>
          <a:solidFill>
            <a:srgbClr val="FF0000"/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000"/>
                            </p:stCondLst>
                            <p:childTnLst>
                              <p:par>
                                <p:cTn id="9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000"/>
                            </p:stCondLst>
                            <p:childTnLst>
                              <p:par>
                                <p:cTn id="9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00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000"/>
                            </p:stCondLst>
                            <p:childTnLst>
                              <p:par>
                                <p:cTn id="10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000"/>
                            </p:stCondLst>
                            <p:childTnLst>
                              <p:par>
                                <p:cTn id="12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4000"/>
                            </p:stCondLst>
                            <p:childTnLst>
                              <p:par>
                                <p:cTn id="1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0"/>
                            </p:stCondLst>
                            <p:childTnLst>
                              <p:par>
                                <p:cTn id="13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6000"/>
                            </p:stCondLst>
                            <p:childTnLst>
                              <p:par>
                                <p:cTn id="1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7000"/>
                            </p:stCondLst>
                            <p:childTnLst>
                              <p:par>
                                <p:cTn id="14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8000"/>
                            </p:stCondLst>
                            <p:childTnLst>
                              <p:par>
                                <p:cTn id="1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9000"/>
                            </p:stCondLst>
                            <p:childTnLst>
                              <p:par>
                                <p:cTn id="15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56647E-6 L -0.0092 0.45942 " pathEditMode="relative" rAng="0" ptsTypes="AA">
                                      <p:cBhvr>
                                        <p:cTn id="16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" y="2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46821E-6 L -0.01979 0.42844 " pathEditMode="relative" rAng="0" ptsTypes="AA">
                                      <p:cBhvr>
                                        <p:cTn id="18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" y="2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91329E-6 L -0.01684 0.44439 " pathEditMode="relative" rAng="0" ptsTypes="AA">
                                      <p:cBhvr>
                                        <p:cTn id="19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" y="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23699E-6 L -0.01719 0.42752 " pathEditMode="relative" rAng="0" ptsTypes="AA">
                                      <p:cBhvr>
                                        <p:cTn id="2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" y="2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/>
      <p:bldP spid="21" grpId="0" animBg="1"/>
      <p:bldP spid="22" grpId="0"/>
      <p:bldP spid="23" grpId="0" animBg="1"/>
      <p:bldP spid="24" grpId="0"/>
      <p:bldP spid="25" grpId="0" animBg="1"/>
      <p:bldP spid="26" grpId="0"/>
      <p:bldP spid="27" grpId="0" animBg="1"/>
      <p:bldP spid="28" grpId="0"/>
      <p:bldP spid="29" grpId="0" animBg="1"/>
      <p:bldP spid="30" grpId="0"/>
      <p:bldP spid="31" grpId="0" animBg="1"/>
      <p:bldP spid="32" grpId="0"/>
      <p:bldP spid="33" grpId="0" animBg="1"/>
      <p:bldP spid="34" grpId="0"/>
      <p:bldP spid="35" grpId="0" animBg="1"/>
      <p:bldP spid="36" grpId="0"/>
      <p:bldP spid="37" grpId="0" animBg="1"/>
      <p:bldP spid="38" grpId="0"/>
      <p:bldP spid="39" grpId="0" animBg="1"/>
      <p:bldP spid="40" grpId="0"/>
      <p:bldP spid="41" grpId="0" animBg="1"/>
      <p:bldP spid="42" grpId="0"/>
      <p:bldP spid="43" grpId="0" animBg="1"/>
      <p:bldP spid="44" grpId="0"/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5" descr="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36975" y="1058863"/>
            <a:ext cx="1695450" cy="150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Line 6"/>
          <p:cNvSpPr>
            <a:spLocks noChangeShapeType="1"/>
          </p:cNvSpPr>
          <p:nvPr/>
        </p:nvSpPr>
        <p:spPr bwMode="auto">
          <a:xfrm>
            <a:off x="4572000" y="2616200"/>
            <a:ext cx="0" cy="287338"/>
          </a:xfrm>
          <a:prstGeom prst="line">
            <a:avLst/>
          </a:prstGeom>
          <a:noFill/>
          <a:ln w="539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Line 7"/>
          <p:cNvSpPr>
            <a:spLocks noChangeShapeType="1"/>
          </p:cNvSpPr>
          <p:nvPr/>
        </p:nvSpPr>
        <p:spPr bwMode="auto">
          <a:xfrm>
            <a:off x="323850" y="2898775"/>
            <a:ext cx="8424863" cy="0"/>
          </a:xfrm>
          <a:prstGeom prst="line">
            <a:avLst/>
          </a:prstGeom>
          <a:noFill/>
          <a:ln w="53975">
            <a:solidFill>
              <a:schemeClr val="tx1"/>
            </a:solidFill>
            <a:round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Oval 8"/>
          <p:cNvSpPr>
            <a:spLocks noChangeArrowheads="1"/>
          </p:cNvSpPr>
          <p:nvPr/>
        </p:nvSpPr>
        <p:spPr bwMode="auto">
          <a:xfrm>
            <a:off x="4500563" y="2809875"/>
            <a:ext cx="144462" cy="144463"/>
          </a:xfrm>
          <a:prstGeom prst="ellipse">
            <a:avLst/>
          </a:prstGeom>
          <a:solidFill>
            <a:srgbClr val="FF0000"/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7" name="Picture 9" descr="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91363" y="1387475"/>
            <a:ext cx="962025" cy="103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0" descr="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86400" y="1358900"/>
            <a:ext cx="1081088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1" descr="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43013" y="1479550"/>
            <a:ext cx="779462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2" descr="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670175" y="1363663"/>
            <a:ext cx="901700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 Box 13"/>
          <p:cNvSpPr txBox="1">
            <a:spLocks noChangeArrowheads="1"/>
          </p:cNvSpPr>
          <p:nvPr/>
        </p:nvSpPr>
        <p:spPr bwMode="auto">
          <a:xfrm>
            <a:off x="4368800" y="2978150"/>
            <a:ext cx="3698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hangingPunct="1">
              <a:spcBef>
                <a:spcPct val="0"/>
              </a:spcBef>
            </a:pPr>
            <a:r>
              <a:rPr lang="en-US" altLang="zh-CN" sz="2400" b="1">
                <a:latin typeface="Comic Sans MS" panose="030F0702030302020204" pitchFamily="66" charset="0"/>
                <a:ea typeface="宋体" panose="02010600030101010101" pitchFamily="2" charset="-122"/>
              </a:rPr>
              <a:t>0</a:t>
            </a:r>
          </a:p>
        </p:txBody>
      </p:sp>
      <p:sp>
        <p:nvSpPr>
          <p:cNvPr id="22" name="Line 14"/>
          <p:cNvSpPr>
            <a:spLocks noChangeShapeType="1"/>
          </p:cNvSpPr>
          <p:nvPr/>
        </p:nvSpPr>
        <p:spPr bwMode="auto">
          <a:xfrm>
            <a:off x="5287963" y="2616200"/>
            <a:ext cx="0" cy="287338"/>
          </a:xfrm>
          <a:prstGeom prst="line">
            <a:avLst/>
          </a:prstGeom>
          <a:noFill/>
          <a:ln w="539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" name="Text Box 15"/>
          <p:cNvSpPr txBox="1">
            <a:spLocks noChangeArrowheads="1"/>
          </p:cNvSpPr>
          <p:nvPr/>
        </p:nvSpPr>
        <p:spPr bwMode="auto">
          <a:xfrm>
            <a:off x="5127625" y="2978150"/>
            <a:ext cx="3698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hangingPunct="1">
              <a:spcBef>
                <a:spcPct val="0"/>
              </a:spcBef>
            </a:pPr>
            <a:r>
              <a:rPr lang="en-US" altLang="zh-CN" sz="2400" b="1">
                <a:latin typeface="Comic Sans MS" panose="030F0702030302020204" pitchFamily="66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24" name="Line 16"/>
          <p:cNvSpPr>
            <a:spLocks noChangeShapeType="1"/>
          </p:cNvSpPr>
          <p:nvPr/>
        </p:nvSpPr>
        <p:spPr bwMode="auto">
          <a:xfrm>
            <a:off x="6003925" y="2616200"/>
            <a:ext cx="0" cy="287338"/>
          </a:xfrm>
          <a:prstGeom prst="line">
            <a:avLst/>
          </a:prstGeom>
          <a:noFill/>
          <a:ln w="539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" name="Text Box 17"/>
          <p:cNvSpPr txBox="1">
            <a:spLocks noChangeArrowheads="1"/>
          </p:cNvSpPr>
          <p:nvPr/>
        </p:nvSpPr>
        <p:spPr bwMode="auto">
          <a:xfrm>
            <a:off x="5829300" y="2978150"/>
            <a:ext cx="3698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hangingPunct="1">
              <a:spcBef>
                <a:spcPct val="0"/>
              </a:spcBef>
            </a:pPr>
            <a:r>
              <a:rPr lang="en-US" altLang="zh-CN" sz="2400" b="1">
                <a:latin typeface="Comic Sans MS" panose="030F0702030302020204" pitchFamily="66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26" name="Line 18"/>
          <p:cNvSpPr>
            <a:spLocks noChangeShapeType="1"/>
          </p:cNvSpPr>
          <p:nvPr/>
        </p:nvSpPr>
        <p:spPr bwMode="auto">
          <a:xfrm>
            <a:off x="6719888" y="2616200"/>
            <a:ext cx="0" cy="287338"/>
          </a:xfrm>
          <a:prstGeom prst="line">
            <a:avLst/>
          </a:prstGeom>
          <a:noFill/>
          <a:ln w="539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" name="Text Box 19"/>
          <p:cNvSpPr txBox="1">
            <a:spLocks noChangeArrowheads="1"/>
          </p:cNvSpPr>
          <p:nvPr/>
        </p:nvSpPr>
        <p:spPr bwMode="auto">
          <a:xfrm>
            <a:off x="6545263" y="2978150"/>
            <a:ext cx="36988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hangingPunct="1">
              <a:spcBef>
                <a:spcPct val="0"/>
              </a:spcBef>
            </a:pPr>
            <a:r>
              <a:rPr lang="en-US" altLang="zh-CN" sz="2400" b="1">
                <a:latin typeface="Comic Sans MS" panose="030F0702030302020204" pitchFamily="66" charset="0"/>
                <a:ea typeface="宋体" panose="02010600030101010101" pitchFamily="2" charset="-122"/>
              </a:rPr>
              <a:t>3</a:t>
            </a:r>
          </a:p>
        </p:txBody>
      </p:sp>
      <p:sp>
        <p:nvSpPr>
          <p:cNvPr id="28" name="Line 20"/>
          <p:cNvSpPr>
            <a:spLocks noChangeShapeType="1"/>
          </p:cNvSpPr>
          <p:nvPr/>
        </p:nvSpPr>
        <p:spPr bwMode="auto">
          <a:xfrm>
            <a:off x="7450138" y="2616200"/>
            <a:ext cx="0" cy="287338"/>
          </a:xfrm>
          <a:prstGeom prst="line">
            <a:avLst/>
          </a:prstGeom>
          <a:noFill/>
          <a:ln w="539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Text Box 21"/>
          <p:cNvSpPr txBox="1">
            <a:spLocks noChangeArrowheads="1"/>
          </p:cNvSpPr>
          <p:nvPr/>
        </p:nvSpPr>
        <p:spPr bwMode="auto">
          <a:xfrm>
            <a:off x="7256463" y="2978150"/>
            <a:ext cx="36988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hangingPunct="1">
              <a:spcBef>
                <a:spcPct val="0"/>
              </a:spcBef>
            </a:pPr>
            <a:r>
              <a:rPr lang="en-US" altLang="zh-CN" sz="2400" b="1">
                <a:latin typeface="Comic Sans MS" panose="030F0702030302020204" pitchFamily="66" charset="0"/>
                <a:ea typeface="宋体" panose="02010600030101010101" pitchFamily="2" charset="-122"/>
              </a:rPr>
              <a:t>4</a:t>
            </a:r>
          </a:p>
        </p:txBody>
      </p:sp>
      <p:sp>
        <p:nvSpPr>
          <p:cNvPr id="30" name="Line 22"/>
          <p:cNvSpPr>
            <a:spLocks noChangeShapeType="1"/>
          </p:cNvSpPr>
          <p:nvPr/>
        </p:nvSpPr>
        <p:spPr bwMode="auto">
          <a:xfrm>
            <a:off x="8170863" y="2616200"/>
            <a:ext cx="0" cy="287338"/>
          </a:xfrm>
          <a:prstGeom prst="line">
            <a:avLst/>
          </a:prstGeom>
          <a:noFill/>
          <a:ln w="539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" name="Text Box 23"/>
          <p:cNvSpPr txBox="1">
            <a:spLocks noChangeArrowheads="1"/>
          </p:cNvSpPr>
          <p:nvPr/>
        </p:nvSpPr>
        <p:spPr bwMode="auto">
          <a:xfrm>
            <a:off x="7977188" y="2978150"/>
            <a:ext cx="36988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hangingPunct="1">
              <a:spcBef>
                <a:spcPct val="0"/>
              </a:spcBef>
            </a:pPr>
            <a:r>
              <a:rPr lang="en-US" altLang="zh-CN" sz="2400" b="1">
                <a:latin typeface="Comic Sans MS" panose="030F0702030302020204" pitchFamily="66" charset="0"/>
                <a:ea typeface="宋体" panose="02010600030101010101" pitchFamily="2" charset="-122"/>
              </a:rPr>
              <a:t>5</a:t>
            </a:r>
          </a:p>
        </p:txBody>
      </p:sp>
      <p:sp>
        <p:nvSpPr>
          <p:cNvPr id="32" name="Line 24"/>
          <p:cNvSpPr>
            <a:spLocks noChangeShapeType="1"/>
          </p:cNvSpPr>
          <p:nvPr/>
        </p:nvSpPr>
        <p:spPr bwMode="auto">
          <a:xfrm>
            <a:off x="3846513" y="2616200"/>
            <a:ext cx="0" cy="287338"/>
          </a:xfrm>
          <a:prstGeom prst="line">
            <a:avLst/>
          </a:prstGeom>
          <a:noFill/>
          <a:ln w="539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" name="Text Box 25"/>
          <p:cNvSpPr txBox="1">
            <a:spLocks noChangeArrowheads="1"/>
          </p:cNvSpPr>
          <p:nvPr/>
        </p:nvSpPr>
        <p:spPr bwMode="auto">
          <a:xfrm>
            <a:off x="3562350" y="2978150"/>
            <a:ext cx="5556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hangingPunct="1">
              <a:spcBef>
                <a:spcPct val="0"/>
              </a:spcBef>
            </a:pPr>
            <a:r>
              <a:rPr lang="en-US" altLang="zh-CN" sz="2400" b="1">
                <a:latin typeface="Comic Sans MS" panose="030F0702030302020204" pitchFamily="66" charset="0"/>
                <a:ea typeface="宋体" panose="02010600030101010101" pitchFamily="2" charset="-122"/>
              </a:rPr>
              <a:t>-1</a:t>
            </a:r>
          </a:p>
        </p:txBody>
      </p:sp>
      <p:sp>
        <p:nvSpPr>
          <p:cNvPr id="34" name="Line 26"/>
          <p:cNvSpPr>
            <a:spLocks noChangeShapeType="1"/>
          </p:cNvSpPr>
          <p:nvPr/>
        </p:nvSpPr>
        <p:spPr bwMode="auto">
          <a:xfrm>
            <a:off x="3128963" y="2616200"/>
            <a:ext cx="0" cy="287338"/>
          </a:xfrm>
          <a:prstGeom prst="line">
            <a:avLst/>
          </a:prstGeom>
          <a:noFill/>
          <a:ln w="539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" name="Text Box 27"/>
          <p:cNvSpPr txBox="1">
            <a:spLocks noChangeArrowheads="1"/>
          </p:cNvSpPr>
          <p:nvPr/>
        </p:nvSpPr>
        <p:spPr bwMode="auto">
          <a:xfrm>
            <a:off x="2835275" y="2978150"/>
            <a:ext cx="5556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hangingPunct="1">
              <a:spcBef>
                <a:spcPct val="0"/>
              </a:spcBef>
            </a:pPr>
            <a:r>
              <a:rPr lang="en-US" altLang="zh-CN" sz="2400" b="1">
                <a:latin typeface="Comic Sans MS" panose="030F0702030302020204" pitchFamily="66" charset="0"/>
                <a:ea typeface="宋体" panose="02010600030101010101" pitchFamily="2" charset="-122"/>
              </a:rPr>
              <a:t>-2</a:t>
            </a:r>
          </a:p>
        </p:txBody>
      </p:sp>
      <p:sp>
        <p:nvSpPr>
          <p:cNvPr id="36" name="Line 28"/>
          <p:cNvSpPr>
            <a:spLocks noChangeShapeType="1"/>
          </p:cNvSpPr>
          <p:nvPr/>
        </p:nvSpPr>
        <p:spPr bwMode="auto">
          <a:xfrm>
            <a:off x="2392363" y="2616200"/>
            <a:ext cx="0" cy="287338"/>
          </a:xfrm>
          <a:prstGeom prst="line">
            <a:avLst/>
          </a:prstGeom>
          <a:noFill/>
          <a:ln w="539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" name="Text Box 29"/>
          <p:cNvSpPr txBox="1">
            <a:spLocks noChangeArrowheads="1"/>
          </p:cNvSpPr>
          <p:nvPr/>
        </p:nvSpPr>
        <p:spPr bwMode="auto">
          <a:xfrm>
            <a:off x="2098675" y="2978150"/>
            <a:ext cx="5556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hangingPunct="1">
              <a:spcBef>
                <a:spcPct val="0"/>
              </a:spcBef>
            </a:pPr>
            <a:r>
              <a:rPr lang="en-US" altLang="zh-CN" sz="2400" b="1">
                <a:latin typeface="Comic Sans MS" panose="030F0702030302020204" pitchFamily="66" charset="0"/>
                <a:ea typeface="宋体" panose="02010600030101010101" pitchFamily="2" charset="-122"/>
              </a:rPr>
              <a:t>-3</a:t>
            </a:r>
          </a:p>
        </p:txBody>
      </p:sp>
      <p:sp>
        <p:nvSpPr>
          <p:cNvPr id="38" name="Line 30"/>
          <p:cNvSpPr>
            <a:spLocks noChangeShapeType="1"/>
          </p:cNvSpPr>
          <p:nvPr/>
        </p:nvSpPr>
        <p:spPr bwMode="auto">
          <a:xfrm>
            <a:off x="1684338" y="2616200"/>
            <a:ext cx="0" cy="287338"/>
          </a:xfrm>
          <a:prstGeom prst="line">
            <a:avLst/>
          </a:prstGeom>
          <a:noFill/>
          <a:ln w="539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" name="Text Box 31"/>
          <p:cNvSpPr txBox="1">
            <a:spLocks noChangeArrowheads="1"/>
          </p:cNvSpPr>
          <p:nvPr/>
        </p:nvSpPr>
        <p:spPr bwMode="auto">
          <a:xfrm>
            <a:off x="1381125" y="2978150"/>
            <a:ext cx="5556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hangingPunct="1">
              <a:spcBef>
                <a:spcPct val="0"/>
              </a:spcBef>
            </a:pPr>
            <a:r>
              <a:rPr lang="en-US" altLang="zh-CN" sz="2400" b="1">
                <a:latin typeface="Comic Sans MS" panose="030F0702030302020204" pitchFamily="66" charset="0"/>
                <a:ea typeface="宋体" panose="02010600030101010101" pitchFamily="2" charset="-122"/>
              </a:rPr>
              <a:t>-4</a:t>
            </a:r>
          </a:p>
        </p:txBody>
      </p:sp>
      <p:sp>
        <p:nvSpPr>
          <p:cNvPr id="40" name="Line 32"/>
          <p:cNvSpPr>
            <a:spLocks noChangeShapeType="1"/>
          </p:cNvSpPr>
          <p:nvPr/>
        </p:nvSpPr>
        <p:spPr bwMode="auto">
          <a:xfrm>
            <a:off x="957263" y="2616200"/>
            <a:ext cx="0" cy="287338"/>
          </a:xfrm>
          <a:prstGeom prst="line">
            <a:avLst/>
          </a:prstGeom>
          <a:noFill/>
          <a:ln w="539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" name="Text Box 33"/>
          <p:cNvSpPr txBox="1">
            <a:spLocks noChangeArrowheads="1"/>
          </p:cNvSpPr>
          <p:nvPr/>
        </p:nvSpPr>
        <p:spPr bwMode="auto">
          <a:xfrm>
            <a:off x="625475" y="2978150"/>
            <a:ext cx="5556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hangingPunct="1">
              <a:spcBef>
                <a:spcPct val="0"/>
              </a:spcBef>
            </a:pPr>
            <a:r>
              <a:rPr lang="en-US" altLang="zh-CN" sz="2400" b="1">
                <a:latin typeface="Comic Sans MS" panose="030F0702030302020204" pitchFamily="66" charset="0"/>
                <a:ea typeface="宋体" panose="02010600030101010101" pitchFamily="2" charset="-122"/>
              </a:rPr>
              <a:t>-5</a:t>
            </a:r>
          </a:p>
        </p:txBody>
      </p:sp>
      <p:sp>
        <p:nvSpPr>
          <p:cNvPr id="42" name="Line 34"/>
          <p:cNvSpPr>
            <a:spLocks noChangeShapeType="1"/>
          </p:cNvSpPr>
          <p:nvPr/>
        </p:nvSpPr>
        <p:spPr bwMode="auto">
          <a:xfrm>
            <a:off x="7697788" y="1974850"/>
            <a:ext cx="723900" cy="12700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tailEnd type="stealth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" name="Text Box 35"/>
          <p:cNvSpPr txBox="1">
            <a:spLocks noChangeArrowheads="1"/>
          </p:cNvSpPr>
          <p:nvPr/>
        </p:nvSpPr>
        <p:spPr bwMode="auto">
          <a:xfrm>
            <a:off x="8335963" y="1677988"/>
            <a:ext cx="592137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hangingPunct="1">
              <a:spcBef>
                <a:spcPct val="0"/>
              </a:spcBef>
            </a:pPr>
            <a:r>
              <a:rPr lang="zh-CN" altLang="en-US" sz="3200" b="1">
                <a:latin typeface="Comic Sans MS" panose="030F0702030302020204" pitchFamily="66" charset="0"/>
                <a:ea typeface="方正静蕾简体" pitchFamily="2" charset="-122"/>
              </a:rPr>
              <a:t>东</a:t>
            </a:r>
          </a:p>
        </p:txBody>
      </p:sp>
      <p:sp>
        <p:nvSpPr>
          <p:cNvPr id="44" name="Line 36"/>
          <p:cNvSpPr>
            <a:spLocks noChangeShapeType="1"/>
          </p:cNvSpPr>
          <p:nvPr/>
        </p:nvSpPr>
        <p:spPr bwMode="auto">
          <a:xfrm flipH="1">
            <a:off x="663575" y="1974850"/>
            <a:ext cx="723900" cy="12700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tailEnd type="stealth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" name="Text Box 37"/>
          <p:cNvSpPr txBox="1">
            <a:spLocks noChangeArrowheads="1"/>
          </p:cNvSpPr>
          <p:nvPr/>
        </p:nvSpPr>
        <p:spPr bwMode="auto">
          <a:xfrm>
            <a:off x="130175" y="1677988"/>
            <a:ext cx="592138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hangingPunct="1">
              <a:spcBef>
                <a:spcPct val="0"/>
              </a:spcBef>
            </a:pPr>
            <a:r>
              <a:rPr lang="zh-CN" altLang="en-US" sz="3200" b="1">
                <a:latin typeface="Comic Sans MS" panose="030F0702030302020204" pitchFamily="66" charset="0"/>
                <a:ea typeface="方正静蕾简体" pitchFamily="2" charset="-122"/>
              </a:rPr>
              <a:t>西</a:t>
            </a:r>
          </a:p>
        </p:txBody>
      </p:sp>
      <p:sp>
        <p:nvSpPr>
          <p:cNvPr id="46" name="Oval 38"/>
          <p:cNvSpPr>
            <a:spLocks noChangeArrowheads="1"/>
          </p:cNvSpPr>
          <p:nvPr/>
        </p:nvSpPr>
        <p:spPr bwMode="auto">
          <a:xfrm>
            <a:off x="7394575" y="2811463"/>
            <a:ext cx="144463" cy="144462"/>
          </a:xfrm>
          <a:prstGeom prst="ellipse">
            <a:avLst/>
          </a:prstGeom>
          <a:solidFill>
            <a:srgbClr val="FF0000"/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" name="Oval 39"/>
          <p:cNvSpPr>
            <a:spLocks noChangeArrowheads="1"/>
          </p:cNvSpPr>
          <p:nvPr/>
        </p:nvSpPr>
        <p:spPr bwMode="auto">
          <a:xfrm>
            <a:off x="5943600" y="2813050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" name="Oval 40"/>
          <p:cNvSpPr>
            <a:spLocks noChangeArrowheads="1"/>
          </p:cNvSpPr>
          <p:nvPr/>
        </p:nvSpPr>
        <p:spPr bwMode="auto">
          <a:xfrm>
            <a:off x="3059113" y="2814638"/>
            <a:ext cx="144462" cy="144462"/>
          </a:xfrm>
          <a:prstGeom prst="ellipse">
            <a:avLst/>
          </a:prstGeom>
          <a:solidFill>
            <a:srgbClr val="FF0000"/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" name="Oval 41"/>
          <p:cNvSpPr>
            <a:spLocks noChangeArrowheads="1"/>
          </p:cNvSpPr>
          <p:nvPr/>
        </p:nvSpPr>
        <p:spPr bwMode="auto">
          <a:xfrm>
            <a:off x="1633538" y="2816225"/>
            <a:ext cx="144462" cy="144463"/>
          </a:xfrm>
          <a:prstGeom prst="ellipse">
            <a:avLst/>
          </a:prstGeom>
          <a:solidFill>
            <a:srgbClr val="FF0000"/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50" name="Picture 42" descr="C:\Users\lenovop\Pictures\小天使替换\男.tif男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042150" y="3645218"/>
            <a:ext cx="1633538" cy="1615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" name="AutoShape 43"/>
          <p:cNvSpPr>
            <a:spLocks noChangeArrowheads="1"/>
          </p:cNvSpPr>
          <p:nvPr/>
        </p:nvSpPr>
        <p:spPr bwMode="auto">
          <a:xfrm>
            <a:off x="949325" y="3919538"/>
            <a:ext cx="4702175" cy="649287"/>
          </a:xfrm>
          <a:prstGeom prst="wedgeRoundRectCallout">
            <a:avLst>
              <a:gd name="adj1" fmla="val 78935"/>
              <a:gd name="adj2" fmla="val -9755"/>
              <a:gd name="adj3" fmla="val 16667"/>
            </a:avLst>
          </a:prstGeom>
          <a:solidFill>
            <a:srgbClr val="FFFF00"/>
          </a:solidFill>
          <a:ln w="31750">
            <a:solidFill>
              <a:srgbClr val="0000FF"/>
            </a:solidFill>
            <a:miter lim="800000"/>
          </a:ln>
        </p:spPr>
        <p:txBody>
          <a:bodyPr anchor="ctr" anchorCtr="1">
            <a:spAutoFit/>
          </a:bodyPr>
          <a:lstStyle/>
          <a:p>
            <a:pPr algn="l" eaLnBrk="1" hangingPunct="1">
              <a:spcBef>
                <a:spcPct val="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上面这样的直线叫</a:t>
            </a:r>
            <a:r>
              <a:rPr lang="zh-CN" altLang="en-US" sz="3200" b="1" dirty="0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数轴</a:t>
            </a:r>
            <a:r>
              <a:rPr lang="zh-CN" altLang="en-US" sz="3200" b="1" dirty="0">
                <a:solidFill>
                  <a:schemeClr val="tx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52" name="Text Box 44"/>
          <p:cNvSpPr txBox="1">
            <a:spLocks noChangeArrowheads="1"/>
          </p:cNvSpPr>
          <p:nvPr/>
        </p:nvSpPr>
        <p:spPr bwMode="auto">
          <a:xfrm>
            <a:off x="214282" y="4429132"/>
            <a:ext cx="8591550" cy="137268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 eaLnBrk="1" hangingPunct="1">
              <a:lnSpc>
                <a:spcPct val="130000"/>
              </a:lnSpc>
              <a:spcBef>
                <a:spcPct val="0"/>
              </a:spcBef>
            </a:pP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在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数轴上表示出－</a:t>
            </a:r>
            <a:r>
              <a:rPr lang="en-US" altLang="zh-CN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1.5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。如果你想从起点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到</a:t>
            </a:r>
            <a:endParaRPr lang="en-US" altLang="zh-CN" sz="32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l" eaLnBrk="1" hangingPunct="1">
              <a:lnSpc>
                <a:spcPct val="130000"/>
              </a:lnSpc>
              <a:spcBef>
                <a:spcPct val="0"/>
              </a:spcBef>
            </a:pP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－</a:t>
            </a:r>
            <a:r>
              <a:rPr lang="en-US" altLang="zh-CN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1.5 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处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，应如何运动？</a:t>
            </a:r>
          </a:p>
        </p:txBody>
      </p:sp>
      <p:sp>
        <p:nvSpPr>
          <p:cNvPr id="53" name="Line 45"/>
          <p:cNvSpPr>
            <a:spLocks noChangeShapeType="1"/>
          </p:cNvSpPr>
          <p:nvPr/>
        </p:nvSpPr>
        <p:spPr bwMode="auto">
          <a:xfrm>
            <a:off x="3475038" y="2590800"/>
            <a:ext cx="0" cy="228600"/>
          </a:xfrm>
          <a:prstGeom prst="line">
            <a:avLst/>
          </a:prstGeom>
          <a:noFill/>
          <a:ln w="539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" name="Oval 46"/>
          <p:cNvSpPr>
            <a:spLocks noChangeArrowheads="1"/>
          </p:cNvSpPr>
          <p:nvPr/>
        </p:nvSpPr>
        <p:spPr bwMode="auto">
          <a:xfrm>
            <a:off x="3398838" y="2814638"/>
            <a:ext cx="144462" cy="144462"/>
          </a:xfrm>
          <a:prstGeom prst="ellipse">
            <a:avLst/>
          </a:prstGeom>
          <a:solidFill>
            <a:srgbClr val="FF0000"/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" name="Text Box 47"/>
          <p:cNvSpPr txBox="1">
            <a:spLocks noChangeArrowheads="1"/>
          </p:cNvSpPr>
          <p:nvPr/>
        </p:nvSpPr>
        <p:spPr bwMode="auto">
          <a:xfrm>
            <a:off x="2981325" y="3476625"/>
            <a:ext cx="8731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hangingPunct="1">
              <a:spcBef>
                <a:spcPct val="0"/>
              </a:spcBef>
            </a:pPr>
            <a:r>
              <a:rPr lang="en-US" altLang="zh-CN" sz="2400" b="1">
                <a:latin typeface="Comic Sans MS" panose="030F0702030302020204" pitchFamily="66" charset="0"/>
                <a:ea typeface="宋体" panose="02010600030101010101" pitchFamily="2" charset="-122"/>
              </a:rPr>
              <a:t>-1.5</a:t>
            </a:r>
          </a:p>
        </p:txBody>
      </p:sp>
      <p:sp>
        <p:nvSpPr>
          <p:cNvPr id="56" name="Line 48"/>
          <p:cNvSpPr>
            <a:spLocks noChangeShapeType="1"/>
          </p:cNvSpPr>
          <p:nvPr/>
        </p:nvSpPr>
        <p:spPr bwMode="auto">
          <a:xfrm rot="16200000" flipH="1">
            <a:off x="3212307" y="3301206"/>
            <a:ext cx="500062" cy="9525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tailEnd type="stealth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" name="Text Box 49"/>
          <p:cNvSpPr txBox="1">
            <a:spLocks noChangeArrowheads="1"/>
          </p:cNvSpPr>
          <p:nvPr/>
        </p:nvSpPr>
        <p:spPr bwMode="auto">
          <a:xfrm>
            <a:off x="179388" y="5229225"/>
            <a:ext cx="8748712" cy="609398"/>
          </a:xfrm>
          <a:prstGeom prst="rect">
            <a:avLst/>
          </a:prstGeom>
          <a:solidFill>
            <a:srgbClr val="00FF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05000"/>
              </a:lnSpc>
              <a:spcBef>
                <a:spcPct val="0"/>
              </a:spcBef>
            </a:pPr>
            <a:r>
              <a:rPr lang="zh-CN" altLang="en-US" sz="3200" b="1" dirty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规定了原点、正方向和单位长度的直线叫数轴。</a:t>
            </a:r>
          </a:p>
        </p:txBody>
      </p:sp>
      <p:sp>
        <p:nvSpPr>
          <p:cNvPr id="58" name="Line 50"/>
          <p:cNvSpPr>
            <a:spLocks noChangeShapeType="1"/>
          </p:cNvSpPr>
          <p:nvPr/>
        </p:nvSpPr>
        <p:spPr bwMode="auto">
          <a:xfrm flipH="1">
            <a:off x="3429000" y="2895600"/>
            <a:ext cx="1143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500"/>
                            </p:stCondLst>
                            <p:childTnLst>
                              <p:par>
                                <p:cTn id="45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0"/>
                            </p:stCondLst>
                            <p:childTnLst>
                              <p:par>
                                <p:cTn id="49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500"/>
                            </p:stCondLst>
                            <p:childTnLst>
                              <p:par>
                                <p:cTn id="53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1000"/>
                            </p:stCondLst>
                            <p:childTnLst>
                              <p:par>
                                <p:cTn id="57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8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" dur="3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42" grpId="0" animBg="1"/>
      <p:bldP spid="43" grpId="0"/>
      <p:bldP spid="44" grpId="0" animBg="1"/>
      <p:bldP spid="45" grpId="0"/>
      <p:bldP spid="46" grpId="0" animBg="1"/>
      <p:bldP spid="47" grpId="0" animBg="1"/>
      <p:bldP spid="48" grpId="0" animBg="1"/>
      <p:bldP spid="49" grpId="0" animBg="1"/>
      <p:bldP spid="51" grpId="0" animBg="1"/>
      <p:bldP spid="51" grpId="1" animBg="1"/>
      <p:bldP spid="52" grpId="0" animBg="1"/>
      <p:bldP spid="53" grpId="0" animBg="1"/>
      <p:bldP spid="54" grpId="0" animBg="1"/>
      <p:bldP spid="55" grpId="0"/>
      <p:bldP spid="56" grpId="0" animBg="1"/>
      <p:bldP spid="57" grpId="0" animBg="1"/>
      <p:bldP spid="57" grpId="1" animBg="1"/>
      <p:bldP spid="5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3"/>
          <p:cNvGrpSpPr/>
          <p:nvPr/>
        </p:nvGrpSpPr>
        <p:grpSpPr bwMode="auto">
          <a:xfrm>
            <a:off x="596900" y="4448176"/>
            <a:ext cx="8066088" cy="155575"/>
            <a:chOff x="0" y="0"/>
            <a:chExt cx="4445" cy="91"/>
          </a:xfrm>
        </p:grpSpPr>
        <p:sp>
          <p:nvSpPr>
            <p:cNvPr id="13" name="Line 4"/>
            <p:cNvSpPr>
              <a:spLocks noChangeShapeType="1"/>
            </p:cNvSpPr>
            <p:nvPr/>
          </p:nvSpPr>
          <p:spPr bwMode="auto">
            <a:xfrm>
              <a:off x="0" y="91"/>
              <a:ext cx="4445" cy="0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tailEnd type="triangle" w="med" len="med"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6" name="Line 5"/>
            <p:cNvSpPr>
              <a:spLocks noChangeShapeType="1"/>
            </p:cNvSpPr>
            <p:nvPr/>
          </p:nvSpPr>
          <p:spPr bwMode="auto">
            <a:xfrm flipV="1">
              <a:off x="181" y="0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7" name="Line 6"/>
            <p:cNvSpPr>
              <a:spLocks noChangeShapeType="1"/>
            </p:cNvSpPr>
            <p:nvPr/>
          </p:nvSpPr>
          <p:spPr bwMode="auto">
            <a:xfrm flipV="1">
              <a:off x="590" y="0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8" name="Line 7"/>
            <p:cNvSpPr>
              <a:spLocks noChangeShapeType="1"/>
            </p:cNvSpPr>
            <p:nvPr/>
          </p:nvSpPr>
          <p:spPr bwMode="auto">
            <a:xfrm flipV="1">
              <a:off x="997" y="0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" name="Line 8"/>
            <p:cNvSpPr>
              <a:spLocks noChangeShapeType="1"/>
            </p:cNvSpPr>
            <p:nvPr/>
          </p:nvSpPr>
          <p:spPr bwMode="auto">
            <a:xfrm flipV="1">
              <a:off x="1406" y="0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20" name="Line 9"/>
            <p:cNvSpPr>
              <a:spLocks noChangeShapeType="1"/>
            </p:cNvSpPr>
            <p:nvPr/>
          </p:nvSpPr>
          <p:spPr bwMode="auto">
            <a:xfrm flipV="1">
              <a:off x="1814" y="0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21" name="Line 10"/>
            <p:cNvSpPr>
              <a:spLocks noChangeShapeType="1"/>
            </p:cNvSpPr>
            <p:nvPr/>
          </p:nvSpPr>
          <p:spPr bwMode="auto">
            <a:xfrm flipV="1">
              <a:off x="2223" y="0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22" name="Line 11"/>
            <p:cNvSpPr>
              <a:spLocks noChangeShapeType="1"/>
            </p:cNvSpPr>
            <p:nvPr/>
          </p:nvSpPr>
          <p:spPr bwMode="auto">
            <a:xfrm flipV="1">
              <a:off x="2630" y="0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23" name="Line 12"/>
            <p:cNvSpPr>
              <a:spLocks noChangeShapeType="1"/>
            </p:cNvSpPr>
            <p:nvPr/>
          </p:nvSpPr>
          <p:spPr bwMode="auto">
            <a:xfrm flipV="1">
              <a:off x="3039" y="0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24" name="Line 13"/>
            <p:cNvSpPr>
              <a:spLocks noChangeShapeType="1"/>
            </p:cNvSpPr>
            <p:nvPr/>
          </p:nvSpPr>
          <p:spPr bwMode="auto">
            <a:xfrm flipV="1">
              <a:off x="3447" y="0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25" name="Line 14"/>
            <p:cNvSpPr>
              <a:spLocks noChangeShapeType="1"/>
            </p:cNvSpPr>
            <p:nvPr/>
          </p:nvSpPr>
          <p:spPr bwMode="auto">
            <a:xfrm flipV="1">
              <a:off x="3854" y="0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26" name="Line 15"/>
            <p:cNvSpPr>
              <a:spLocks noChangeShapeType="1"/>
            </p:cNvSpPr>
            <p:nvPr/>
          </p:nvSpPr>
          <p:spPr bwMode="auto">
            <a:xfrm flipV="1">
              <a:off x="4263" y="0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</p:grpSp>
      <p:sp>
        <p:nvSpPr>
          <p:cNvPr id="27" name="Rectangle 16"/>
          <p:cNvSpPr>
            <a:spLocks noChangeArrowheads="1"/>
          </p:cNvSpPr>
          <p:nvPr/>
        </p:nvSpPr>
        <p:spPr bwMode="auto">
          <a:xfrm>
            <a:off x="2101850" y="4702176"/>
            <a:ext cx="58737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eaLnBrk="1" hangingPunct="1">
              <a:spcBef>
                <a:spcPct val="30000"/>
              </a:spcBef>
            </a:pPr>
            <a:r>
              <a:rPr lang="en-US" altLang="zh-CN" sz="3600">
                <a:latin typeface="Arial" panose="020B0604020202020204" pitchFamily="34" charset="0"/>
                <a:ea typeface="楷体_GB2312" pitchFamily="49" charset="-122"/>
              </a:rPr>
              <a:t>-6</a:t>
            </a:r>
          </a:p>
        </p:txBody>
      </p:sp>
      <p:sp>
        <p:nvSpPr>
          <p:cNvPr id="28" name="Rectangle 17"/>
          <p:cNvSpPr>
            <a:spLocks noChangeArrowheads="1"/>
          </p:cNvSpPr>
          <p:nvPr/>
        </p:nvSpPr>
        <p:spPr bwMode="auto">
          <a:xfrm>
            <a:off x="2843213" y="4700588"/>
            <a:ext cx="58737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eaLnBrk="1" hangingPunct="1">
              <a:spcBef>
                <a:spcPct val="30000"/>
              </a:spcBef>
            </a:pPr>
            <a:r>
              <a:rPr lang="en-US" altLang="zh-CN" sz="3600">
                <a:latin typeface="Arial" panose="020B0604020202020204" pitchFamily="34" charset="0"/>
                <a:ea typeface="楷体_GB2312" pitchFamily="49" charset="-122"/>
              </a:rPr>
              <a:t>-5</a:t>
            </a:r>
          </a:p>
        </p:txBody>
      </p:sp>
      <p:sp>
        <p:nvSpPr>
          <p:cNvPr id="29" name="Rectangle 18"/>
          <p:cNvSpPr>
            <a:spLocks noChangeArrowheads="1"/>
          </p:cNvSpPr>
          <p:nvPr/>
        </p:nvSpPr>
        <p:spPr bwMode="auto">
          <a:xfrm>
            <a:off x="3562350" y="4700588"/>
            <a:ext cx="58737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eaLnBrk="1" hangingPunct="1">
              <a:spcBef>
                <a:spcPct val="30000"/>
              </a:spcBef>
            </a:pPr>
            <a:r>
              <a:rPr lang="en-US" altLang="zh-CN" sz="3600">
                <a:latin typeface="Arial" panose="020B0604020202020204" pitchFamily="34" charset="0"/>
                <a:ea typeface="楷体_GB2312" pitchFamily="49" charset="-122"/>
              </a:rPr>
              <a:t>-4</a:t>
            </a:r>
          </a:p>
        </p:txBody>
      </p:sp>
      <p:sp>
        <p:nvSpPr>
          <p:cNvPr id="30" name="Rectangle 19"/>
          <p:cNvSpPr>
            <a:spLocks noChangeArrowheads="1"/>
          </p:cNvSpPr>
          <p:nvPr/>
        </p:nvSpPr>
        <p:spPr bwMode="auto">
          <a:xfrm>
            <a:off x="4332288" y="4689476"/>
            <a:ext cx="58737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eaLnBrk="1" hangingPunct="1">
              <a:spcBef>
                <a:spcPct val="30000"/>
              </a:spcBef>
            </a:pPr>
            <a:r>
              <a:rPr lang="en-US" altLang="zh-CN" sz="3600">
                <a:latin typeface="Arial" panose="020B0604020202020204" pitchFamily="34" charset="0"/>
                <a:ea typeface="楷体_GB2312" pitchFamily="49" charset="-122"/>
              </a:rPr>
              <a:t>-3</a:t>
            </a:r>
          </a:p>
        </p:txBody>
      </p:sp>
      <p:sp>
        <p:nvSpPr>
          <p:cNvPr id="31" name="Rectangle 20"/>
          <p:cNvSpPr>
            <a:spLocks noChangeArrowheads="1"/>
          </p:cNvSpPr>
          <p:nvPr/>
        </p:nvSpPr>
        <p:spPr bwMode="auto">
          <a:xfrm>
            <a:off x="5054600" y="4689476"/>
            <a:ext cx="58737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eaLnBrk="1" hangingPunct="1">
              <a:spcBef>
                <a:spcPct val="30000"/>
              </a:spcBef>
            </a:pPr>
            <a:r>
              <a:rPr lang="en-US" altLang="zh-CN" sz="3600">
                <a:latin typeface="Arial" panose="020B0604020202020204" pitchFamily="34" charset="0"/>
                <a:ea typeface="楷体_GB2312" pitchFamily="49" charset="-122"/>
              </a:rPr>
              <a:t>-2</a:t>
            </a:r>
          </a:p>
        </p:txBody>
      </p:sp>
      <p:sp>
        <p:nvSpPr>
          <p:cNvPr id="32" name="Rectangle 21"/>
          <p:cNvSpPr>
            <a:spLocks noChangeArrowheads="1"/>
          </p:cNvSpPr>
          <p:nvPr/>
        </p:nvSpPr>
        <p:spPr bwMode="auto">
          <a:xfrm>
            <a:off x="5843588" y="4703763"/>
            <a:ext cx="58737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eaLnBrk="1" hangingPunct="1">
              <a:spcBef>
                <a:spcPct val="30000"/>
              </a:spcBef>
            </a:pPr>
            <a:r>
              <a:rPr lang="en-US" altLang="zh-CN" sz="3600">
                <a:latin typeface="Arial" panose="020B0604020202020204" pitchFamily="34" charset="0"/>
                <a:ea typeface="楷体_GB2312" pitchFamily="49" charset="-122"/>
              </a:rPr>
              <a:t>-1</a:t>
            </a:r>
          </a:p>
        </p:txBody>
      </p:sp>
      <p:sp>
        <p:nvSpPr>
          <p:cNvPr id="33" name="Rectangle 22"/>
          <p:cNvSpPr>
            <a:spLocks noChangeArrowheads="1"/>
          </p:cNvSpPr>
          <p:nvPr/>
        </p:nvSpPr>
        <p:spPr bwMode="auto">
          <a:xfrm>
            <a:off x="6608763" y="4714876"/>
            <a:ext cx="43497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eaLnBrk="1" hangingPunct="1">
              <a:spcBef>
                <a:spcPct val="30000"/>
              </a:spcBef>
            </a:pPr>
            <a:r>
              <a:rPr lang="en-US" altLang="zh-CN" sz="3600">
                <a:latin typeface="Arial" panose="020B0604020202020204" pitchFamily="34" charset="0"/>
                <a:ea typeface="楷体_GB2312" pitchFamily="49" charset="-122"/>
              </a:rPr>
              <a:t>0</a:t>
            </a:r>
          </a:p>
        </p:txBody>
      </p:sp>
      <p:sp>
        <p:nvSpPr>
          <p:cNvPr id="34" name="Rectangle 23"/>
          <p:cNvSpPr>
            <a:spLocks noChangeArrowheads="1"/>
          </p:cNvSpPr>
          <p:nvPr/>
        </p:nvSpPr>
        <p:spPr bwMode="auto">
          <a:xfrm>
            <a:off x="7397750" y="4714876"/>
            <a:ext cx="43497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eaLnBrk="1" hangingPunct="1">
              <a:spcBef>
                <a:spcPct val="30000"/>
              </a:spcBef>
            </a:pPr>
            <a:r>
              <a:rPr lang="en-US" altLang="zh-CN" sz="3600">
                <a:latin typeface="Arial" panose="020B0604020202020204" pitchFamily="34" charset="0"/>
                <a:ea typeface="楷体_GB2312" pitchFamily="49" charset="-122"/>
              </a:rPr>
              <a:t>1</a:t>
            </a:r>
          </a:p>
        </p:txBody>
      </p:sp>
      <p:sp>
        <p:nvSpPr>
          <p:cNvPr id="35" name="Rectangle 24"/>
          <p:cNvSpPr>
            <a:spLocks noChangeArrowheads="1"/>
          </p:cNvSpPr>
          <p:nvPr/>
        </p:nvSpPr>
        <p:spPr bwMode="auto">
          <a:xfrm>
            <a:off x="1354138" y="4684713"/>
            <a:ext cx="58737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eaLnBrk="1" hangingPunct="1">
              <a:spcBef>
                <a:spcPct val="30000"/>
              </a:spcBef>
            </a:pPr>
            <a:r>
              <a:rPr lang="en-US" altLang="zh-CN" sz="3600">
                <a:latin typeface="Arial" panose="020B0604020202020204" pitchFamily="34" charset="0"/>
                <a:ea typeface="楷体_GB2312" pitchFamily="49" charset="-122"/>
              </a:rPr>
              <a:t>-7</a:t>
            </a:r>
          </a:p>
        </p:txBody>
      </p:sp>
      <p:sp>
        <p:nvSpPr>
          <p:cNvPr id="36" name="Rectangle 25"/>
          <p:cNvSpPr>
            <a:spLocks noChangeArrowheads="1"/>
          </p:cNvSpPr>
          <p:nvPr/>
        </p:nvSpPr>
        <p:spPr bwMode="auto">
          <a:xfrm>
            <a:off x="8121650" y="4713288"/>
            <a:ext cx="43497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eaLnBrk="1" hangingPunct="1">
              <a:spcBef>
                <a:spcPct val="30000"/>
              </a:spcBef>
            </a:pPr>
            <a:r>
              <a:rPr lang="en-US" altLang="zh-CN" sz="3600">
                <a:latin typeface="Arial" panose="020B0604020202020204" pitchFamily="34" charset="0"/>
                <a:ea typeface="楷体_GB2312" pitchFamily="49" charset="-122"/>
              </a:rPr>
              <a:t>2</a:t>
            </a:r>
          </a:p>
        </p:txBody>
      </p:sp>
      <p:sp>
        <p:nvSpPr>
          <p:cNvPr id="37" name="Rectangle 26"/>
          <p:cNvSpPr>
            <a:spLocks noChangeArrowheads="1"/>
          </p:cNvSpPr>
          <p:nvPr/>
        </p:nvSpPr>
        <p:spPr bwMode="auto">
          <a:xfrm>
            <a:off x="611188" y="4681538"/>
            <a:ext cx="58737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eaLnBrk="1" hangingPunct="1">
              <a:spcBef>
                <a:spcPct val="30000"/>
              </a:spcBef>
            </a:pPr>
            <a:r>
              <a:rPr lang="en-US" altLang="zh-CN" sz="3600">
                <a:latin typeface="Arial" panose="020B0604020202020204" pitchFamily="34" charset="0"/>
                <a:ea typeface="楷体_GB2312" pitchFamily="49" charset="-122"/>
              </a:rPr>
              <a:t>-8</a:t>
            </a:r>
          </a:p>
        </p:txBody>
      </p:sp>
      <p:sp>
        <p:nvSpPr>
          <p:cNvPr id="38" name="AutoShape 27"/>
          <p:cNvSpPr>
            <a:spLocks noChangeArrowheads="1"/>
          </p:cNvSpPr>
          <p:nvPr/>
        </p:nvSpPr>
        <p:spPr bwMode="auto">
          <a:xfrm flipV="1">
            <a:off x="4422795" y="3857630"/>
            <a:ext cx="3006725" cy="214312"/>
          </a:xfrm>
          <a:prstGeom prst="notchedRightArrow">
            <a:avLst>
              <a:gd name="adj1" fmla="val 50000"/>
              <a:gd name="adj2" fmla="val 350742"/>
            </a:avLst>
          </a:prstGeom>
          <a:solidFill>
            <a:srgbClr val="FF99CC"/>
          </a:solidFill>
          <a:ln w="9525">
            <a:solidFill>
              <a:schemeClr val="tx1"/>
            </a:solidFill>
            <a:miter lim="800000"/>
          </a:ln>
        </p:spPr>
        <p:txBody>
          <a:bodyPr rot="10800000" wrap="none" lIns="90000" tIns="46800" rIns="90000" bIns="46800" anchor="ctr"/>
          <a:lstStyle/>
          <a:p>
            <a:pPr eaLnBrk="1" hangingPunct="1">
              <a:spcBef>
                <a:spcPct val="0"/>
              </a:spcBef>
            </a:pP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9" name="Text Box 28"/>
          <p:cNvSpPr txBox="1">
            <a:spLocks noChangeArrowheads="1"/>
          </p:cNvSpPr>
          <p:nvPr/>
        </p:nvSpPr>
        <p:spPr bwMode="auto">
          <a:xfrm>
            <a:off x="7593013" y="3571876"/>
            <a:ext cx="639762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z="3600" b="1">
                <a:solidFill>
                  <a:srgbClr val="CC00FF"/>
                </a:solidFill>
                <a:latin typeface="Arial" panose="020B0604020202020204" pitchFamily="34" charset="0"/>
                <a:ea typeface="楷体_GB2312" pitchFamily="49" charset="-122"/>
              </a:rPr>
              <a:t>大</a:t>
            </a:r>
          </a:p>
        </p:txBody>
      </p:sp>
      <p:sp>
        <p:nvSpPr>
          <p:cNvPr id="40" name="Oval 29"/>
          <p:cNvSpPr>
            <a:spLocks noChangeArrowheads="1"/>
          </p:cNvSpPr>
          <p:nvPr/>
        </p:nvSpPr>
        <p:spPr bwMode="auto">
          <a:xfrm>
            <a:off x="6799263" y="4560888"/>
            <a:ext cx="115887" cy="101600"/>
          </a:xfrm>
          <a:prstGeom prst="ellipse">
            <a:avLst/>
          </a:prstGeom>
          <a:solidFill>
            <a:srgbClr val="FF3300"/>
          </a:solidFill>
          <a:ln w="9525">
            <a:noFill/>
            <a:rou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41" name="AutoShape 30"/>
          <p:cNvSpPr>
            <a:spLocks noChangeArrowheads="1"/>
          </p:cNvSpPr>
          <p:nvPr/>
        </p:nvSpPr>
        <p:spPr bwMode="auto">
          <a:xfrm>
            <a:off x="3513138" y="1060450"/>
            <a:ext cx="3759200" cy="2147888"/>
          </a:xfrm>
          <a:prstGeom prst="round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</a:ln>
        </p:spPr>
        <p:txBody>
          <a:bodyPr lIns="90000" tIns="46800" rIns="90000" bIns="46800" anchor="ctr"/>
          <a:lstStyle/>
          <a:p>
            <a:pPr eaLnBrk="1" hangingPunct="1">
              <a:spcBef>
                <a:spcPct val="0"/>
              </a:spcBef>
            </a:pP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在数轴上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从左到右的顺序就是数从小到大的顺序。</a:t>
            </a:r>
            <a:endParaRPr 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2" name="Text Box 31"/>
          <p:cNvSpPr txBox="1">
            <a:spLocks noChangeArrowheads="1"/>
          </p:cNvSpPr>
          <p:nvPr/>
        </p:nvSpPr>
        <p:spPr bwMode="auto">
          <a:xfrm>
            <a:off x="3643306" y="3571876"/>
            <a:ext cx="639763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z="3600" b="1" dirty="0">
                <a:solidFill>
                  <a:srgbClr val="CC00FF"/>
                </a:solidFill>
                <a:latin typeface="Arial" panose="020B0604020202020204" pitchFamily="34" charset="0"/>
                <a:ea typeface="楷体_GB2312" pitchFamily="49" charset="-122"/>
              </a:rPr>
              <a:t>小</a:t>
            </a:r>
          </a:p>
        </p:txBody>
      </p:sp>
      <p:grpSp>
        <p:nvGrpSpPr>
          <p:cNvPr id="44" name="Group 16"/>
          <p:cNvGrpSpPr/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45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46" name="Text Box 18">
              <a:hlinkClick r:id="rId4" action="ppaction://hlinksldjump" highlightClick="1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utoUpdateAnimBg="0"/>
      <p:bldP spid="41" grpId="0" animBg="1" autoUpdateAnimBg="0"/>
      <p:bldP spid="42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3" name="Group 8"/>
          <p:cNvGrpSpPr/>
          <p:nvPr/>
        </p:nvGrpSpPr>
        <p:grpSpPr bwMode="auto">
          <a:xfrm>
            <a:off x="6443663" y="188913"/>
            <a:ext cx="2411412" cy="1008062"/>
            <a:chOff x="0" y="0"/>
            <a:chExt cx="1633" cy="635"/>
          </a:xfrm>
        </p:grpSpPr>
        <p:pic>
          <p:nvPicPr>
            <p:cNvPr id="15366" name="Picture 9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>
                  <a:ea typeface="黑体" panose="02010609060101010101" pitchFamily="49" charset="-122"/>
                </a:rPr>
                <a:t>随堂练习</a:t>
              </a:r>
            </a:p>
          </p:txBody>
        </p:sp>
      </p:grpSp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-71470" y="809417"/>
            <a:ext cx="885828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页“做一做”。</a:t>
            </a:r>
            <a:endParaRPr lang="en-US" altLang="zh-CN" sz="3200" b="1" dirty="0" smtClean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    在直线上表示下列各数。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314325" y="2143462"/>
          <a:ext cx="673100" cy="547687"/>
        </p:xfrm>
        <a:graphic>
          <a:graphicData uri="http://schemas.openxmlformats.org/presentationml/2006/ole">
            <p:oleObj spid="_x0000_s1025" name="Equation" r:id="rId4" imgW="4876800" imgH="3962400" progId="">
              <p:embed/>
            </p:oleObj>
          </a:graphicData>
        </a:graphic>
      </p:graphicFrame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1760538" y="2143462"/>
          <a:ext cx="293687" cy="547687"/>
        </p:xfrm>
        <a:graphic>
          <a:graphicData uri="http://schemas.openxmlformats.org/presentationml/2006/ole">
            <p:oleObj spid="_x0000_s1026" name="Equation" r:id="rId5" imgW="2133600" imgH="3962400" progId="">
              <p:embed/>
            </p:oleObj>
          </a:graphicData>
        </a:graphic>
      </p:graphicFrame>
      <p:graphicFrame>
        <p:nvGraphicFramePr>
          <p:cNvPr id="13315" name="Object 3"/>
          <p:cNvGraphicFramePr>
            <a:graphicFrameLocks noChangeAspect="1"/>
          </p:cNvGraphicFramePr>
          <p:nvPr/>
        </p:nvGraphicFramePr>
        <p:xfrm>
          <a:off x="2798763" y="2143462"/>
          <a:ext cx="671512" cy="547687"/>
        </p:xfrm>
        <a:graphic>
          <a:graphicData uri="http://schemas.openxmlformats.org/presentationml/2006/ole">
            <p:oleObj spid="_x0000_s1027" name="Equation" r:id="rId6" imgW="4876800" imgH="3962400" progId="">
              <p:embed/>
            </p:oleObj>
          </a:graphicData>
        </a:graphic>
      </p:graphicFrame>
      <p:graphicFrame>
        <p:nvGraphicFramePr>
          <p:cNvPr id="13316" name="Object 4"/>
          <p:cNvGraphicFramePr>
            <a:graphicFrameLocks noChangeAspect="1"/>
          </p:cNvGraphicFramePr>
          <p:nvPr/>
        </p:nvGraphicFramePr>
        <p:xfrm>
          <a:off x="3884613" y="2122824"/>
          <a:ext cx="795337" cy="588963"/>
        </p:xfrm>
        <a:graphic>
          <a:graphicData uri="http://schemas.openxmlformats.org/presentationml/2006/ole">
            <p:oleObj spid="_x0000_s1028" name="Equation" r:id="rId7" imgW="5791200" imgH="4267200" progId="">
              <p:embed/>
            </p:oleObj>
          </a:graphicData>
        </a:graphic>
      </p:graphicFrame>
      <p:graphicFrame>
        <p:nvGraphicFramePr>
          <p:cNvPr id="13317" name="Object 5"/>
          <p:cNvGraphicFramePr>
            <a:graphicFrameLocks noChangeAspect="1"/>
          </p:cNvGraphicFramePr>
          <p:nvPr/>
        </p:nvGraphicFramePr>
        <p:xfrm>
          <a:off x="5010150" y="2122824"/>
          <a:ext cx="1047750" cy="588963"/>
        </p:xfrm>
        <a:graphic>
          <a:graphicData uri="http://schemas.openxmlformats.org/presentationml/2006/ole">
            <p:oleObj spid="_x0000_s1029" name="Equation" r:id="rId8" imgW="7620000" imgH="4267200" progId="">
              <p:embed/>
            </p:oleObj>
          </a:graphicData>
        </a:graphic>
      </p:graphicFrame>
      <p:graphicFrame>
        <p:nvGraphicFramePr>
          <p:cNvPr id="13318" name="Object 6"/>
          <p:cNvGraphicFramePr>
            <a:graphicFrameLocks noChangeAspect="1"/>
          </p:cNvGraphicFramePr>
          <p:nvPr/>
        </p:nvGraphicFramePr>
        <p:xfrm>
          <a:off x="7643834" y="1765623"/>
          <a:ext cx="838200" cy="1303337"/>
        </p:xfrm>
        <a:graphic>
          <a:graphicData uri="http://schemas.openxmlformats.org/presentationml/2006/ole">
            <p:oleObj spid="_x0000_s1030" name="Equation" r:id="rId9" imgW="6096000" imgH="9448800" progId="">
              <p:embed/>
            </p:oleObj>
          </a:graphicData>
        </a:graphic>
      </p:graphicFrame>
      <p:graphicFrame>
        <p:nvGraphicFramePr>
          <p:cNvPr id="13319" name="Object 7"/>
          <p:cNvGraphicFramePr>
            <a:graphicFrameLocks noChangeAspect="1"/>
          </p:cNvGraphicFramePr>
          <p:nvPr/>
        </p:nvGraphicFramePr>
        <p:xfrm>
          <a:off x="6500826" y="2122813"/>
          <a:ext cx="714375" cy="590550"/>
        </p:xfrm>
        <a:graphic>
          <a:graphicData uri="http://schemas.openxmlformats.org/presentationml/2006/ole">
            <p:oleObj spid="_x0000_s1031" name="Equation" r:id="rId10" imgW="5181600" imgH="4267200" progId="">
              <p:embed/>
            </p:oleObj>
          </a:graphicData>
        </a:graphic>
      </p:graphicFrame>
      <p:grpSp>
        <p:nvGrpSpPr>
          <p:cNvPr id="22" name="Group 3"/>
          <p:cNvGrpSpPr/>
          <p:nvPr/>
        </p:nvGrpSpPr>
        <p:grpSpPr bwMode="auto">
          <a:xfrm>
            <a:off x="428596" y="3806834"/>
            <a:ext cx="8066088" cy="155575"/>
            <a:chOff x="0" y="0"/>
            <a:chExt cx="4445" cy="91"/>
          </a:xfrm>
        </p:grpSpPr>
        <p:sp>
          <p:nvSpPr>
            <p:cNvPr id="23" name="Line 4"/>
            <p:cNvSpPr>
              <a:spLocks noChangeShapeType="1"/>
            </p:cNvSpPr>
            <p:nvPr/>
          </p:nvSpPr>
          <p:spPr bwMode="auto">
            <a:xfrm>
              <a:off x="0" y="91"/>
              <a:ext cx="4445" cy="0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tailEnd type="triangle" w="med" len="med"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24" name="Line 5"/>
            <p:cNvSpPr>
              <a:spLocks noChangeShapeType="1"/>
            </p:cNvSpPr>
            <p:nvPr/>
          </p:nvSpPr>
          <p:spPr bwMode="auto">
            <a:xfrm flipV="1">
              <a:off x="181" y="0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25" name="Line 6"/>
            <p:cNvSpPr>
              <a:spLocks noChangeShapeType="1"/>
            </p:cNvSpPr>
            <p:nvPr/>
          </p:nvSpPr>
          <p:spPr bwMode="auto">
            <a:xfrm flipV="1">
              <a:off x="590" y="0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26" name="Line 7"/>
            <p:cNvSpPr>
              <a:spLocks noChangeShapeType="1"/>
            </p:cNvSpPr>
            <p:nvPr/>
          </p:nvSpPr>
          <p:spPr bwMode="auto">
            <a:xfrm flipV="1">
              <a:off x="997" y="0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27" name="Line 8"/>
            <p:cNvSpPr>
              <a:spLocks noChangeShapeType="1"/>
            </p:cNvSpPr>
            <p:nvPr/>
          </p:nvSpPr>
          <p:spPr bwMode="auto">
            <a:xfrm flipV="1">
              <a:off x="1406" y="0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28" name="Line 9"/>
            <p:cNvSpPr>
              <a:spLocks noChangeShapeType="1"/>
            </p:cNvSpPr>
            <p:nvPr/>
          </p:nvSpPr>
          <p:spPr bwMode="auto">
            <a:xfrm flipV="1">
              <a:off x="1814" y="0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29" name="Line 10"/>
            <p:cNvSpPr>
              <a:spLocks noChangeShapeType="1"/>
            </p:cNvSpPr>
            <p:nvPr/>
          </p:nvSpPr>
          <p:spPr bwMode="auto">
            <a:xfrm flipV="1">
              <a:off x="2223" y="0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30" name="Line 11"/>
            <p:cNvSpPr>
              <a:spLocks noChangeShapeType="1"/>
            </p:cNvSpPr>
            <p:nvPr/>
          </p:nvSpPr>
          <p:spPr bwMode="auto">
            <a:xfrm flipV="1">
              <a:off x="2630" y="0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31" name="Line 12"/>
            <p:cNvSpPr>
              <a:spLocks noChangeShapeType="1"/>
            </p:cNvSpPr>
            <p:nvPr/>
          </p:nvSpPr>
          <p:spPr bwMode="auto">
            <a:xfrm flipV="1">
              <a:off x="3039" y="0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32" name="Line 13"/>
            <p:cNvSpPr>
              <a:spLocks noChangeShapeType="1"/>
            </p:cNvSpPr>
            <p:nvPr/>
          </p:nvSpPr>
          <p:spPr bwMode="auto">
            <a:xfrm flipV="1">
              <a:off x="3447" y="0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33" name="Line 14"/>
            <p:cNvSpPr>
              <a:spLocks noChangeShapeType="1"/>
            </p:cNvSpPr>
            <p:nvPr/>
          </p:nvSpPr>
          <p:spPr bwMode="auto">
            <a:xfrm flipV="1">
              <a:off x="3854" y="0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34" name="Line 15"/>
            <p:cNvSpPr>
              <a:spLocks noChangeShapeType="1"/>
            </p:cNvSpPr>
            <p:nvPr/>
          </p:nvSpPr>
          <p:spPr bwMode="auto">
            <a:xfrm flipV="1">
              <a:off x="4263" y="0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</p:grpSp>
      <p:sp>
        <p:nvSpPr>
          <p:cNvPr id="41" name="Rectangle 22"/>
          <p:cNvSpPr>
            <a:spLocks noChangeArrowheads="1"/>
          </p:cNvSpPr>
          <p:nvPr/>
        </p:nvSpPr>
        <p:spPr bwMode="auto">
          <a:xfrm>
            <a:off x="5715008" y="4073534"/>
            <a:ext cx="388546" cy="5869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eaLnBrk="1" hangingPunct="1">
              <a:spcBef>
                <a:spcPct val="30000"/>
              </a:spcBef>
            </a:pP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0</a:t>
            </a:r>
          </a:p>
        </p:txBody>
      </p:sp>
      <p:sp>
        <p:nvSpPr>
          <p:cNvPr id="46" name="Oval 29"/>
          <p:cNvSpPr>
            <a:spLocks noChangeArrowheads="1"/>
          </p:cNvSpPr>
          <p:nvPr/>
        </p:nvSpPr>
        <p:spPr bwMode="auto">
          <a:xfrm>
            <a:off x="5896273" y="3898904"/>
            <a:ext cx="115887" cy="101600"/>
          </a:xfrm>
          <a:prstGeom prst="ellipse">
            <a:avLst/>
          </a:prstGeom>
          <a:solidFill>
            <a:srgbClr val="FF3300"/>
          </a:solidFill>
          <a:ln w="9525">
            <a:noFill/>
            <a:rou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47" name="Oval 29"/>
          <p:cNvSpPr>
            <a:spLocks noChangeArrowheads="1"/>
          </p:cNvSpPr>
          <p:nvPr/>
        </p:nvSpPr>
        <p:spPr bwMode="auto">
          <a:xfrm>
            <a:off x="2928926" y="3898904"/>
            <a:ext cx="115887" cy="101600"/>
          </a:xfrm>
          <a:prstGeom prst="ellipse">
            <a:avLst/>
          </a:prstGeom>
          <a:solidFill>
            <a:srgbClr val="FF3300"/>
          </a:solidFill>
          <a:ln w="9525">
            <a:noFill/>
            <a:rou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48" name="Oval 29"/>
          <p:cNvSpPr>
            <a:spLocks noChangeArrowheads="1"/>
          </p:cNvSpPr>
          <p:nvPr/>
        </p:nvSpPr>
        <p:spPr bwMode="auto">
          <a:xfrm>
            <a:off x="6599253" y="3898904"/>
            <a:ext cx="115887" cy="101600"/>
          </a:xfrm>
          <a:prstGeom prst="ellipse">
            <a:avLst/>
          </a:prstGeom>
          <a:solidFill>
            <a:srgbClr val="FF3300"/>
          </a:solidFill>
          <a:ln w="9525">
            <a:noFill/>
            <a:rou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49" name="Oval 29"/>
          <p:cNvSpPr>
            <a:spLocks noChangeArrowheads="1"/>
          </p:cNvSpPr>
          <p:nvPr/>
        </p:nvSpPr>
        <p:spPr bwMode="auto">
          <a:xfrm>
            <a:off x="4427984" y="3898904"/>
            <a:ext cx="115887" cy="101600"/>
          </a:xfrm>
          <a:prstGeom prst="ellipse">
            <a:avLst/>
          </a:prstGeom>
          <a:solidFill>
            <a:srgbClr val="FF3300"/>
          </a:solidFill>
          <a:ln w="9525">
            <a:noFill/>
            <a:rou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50" name="Oval 29"/>
          <p:cNvSpPr>
            <a:spLocks noChangeArrowheads="1"/>
          </p:cNvSpPr>
          <p:nvPr/>
        </p:nvSpPr>
        <p:spPr bwMode="auto">
          <a:xfrm>
            <a:off x="7742261" y="3898904"/>
            <a:ext cx="115887" cy="101600"/>
          </a:xfrm>
          <a:prstGeom prst="ellipse">
            <a:avLst/>
          </a:prstGeom>
          <a:solidFill>
            <a:srgbClr val="FF3300"/>
          </a:solidFill>
          <a:ln w="9525">
            <a:noFill/>
            <a:rou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51" name="Oval 29"/>
          <p:cNvSpPr>
            <a:spLocks noChangeArrowheads="1"/>
          </p:cNvSpPr>
          <p:nvPr/>
        </p:nvSpPr>
        <p:spPr bwMode="auto">
          <a:xfrm>
            <a:off x="5527683" y="3898904"/>
            <a:ext cx="115887" cy="101600"/>
          </a:xfrm>
          <a:prstGeom prst="ellipse">
            <a:avLst/>
          </a:prstGeom>
          <a:solidFill>
            <a:srgbClr val="FF3300"/>
          </a:solidFill>
          <a:ln w="9525">
            <a:noFill/>
            <a:rou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52" name="Oval 29"/>
          <p:cNvSpPr>
            <a:spLocks noChangeArrowheads="1"/>
          </p:cNvSpPr>
          <p:nvPr/>
        </p:nvSpPr>
        <p:spPr bwMode="auto">
          <a:xfrm>
            <a:off x="7000892" y="3898904"/>
            <a:ext cx="115887" cy="101600"/>
          </a:xfrm>
          <a:prstGeom prst="ellipse">
            <a:avLst/>
          </a:prstGeom>
          <a:solidFill>
            <a:srgbClr val="FF3300"/>
          </a:solidFill>
          <a:ln w="9525">
            <a:noFill/>
            <a:rou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53" name="Oval 29"/>
          <p:cNvSpPr>
            <a:spLocks noChangeArrowheads="1"/>
          </p:cNvSpPr>
          <p:nvPr/>
        </p:nvSpPr>
        <p:spPr bwMode="auto">
          <a:xfrm>
            <a:off x="3995936" y="3898904"/>
            <a:ext cx="115887" cy="101600"/>
          </a:xfrm>
          <a:prstGeom prst="ellipse">
            <a:avLst/>
          </a:prstGeom>
          <a:solidFill>
            <a:srgbClr val="FF3300"/>
          </a:solidFill>
          <a:ln w="9525">
            <a:noFill/>
            <a:rou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grpSp>
        <p:nvGrpSpPr>
          <p:cNvPr id="54" name="Group 16"/>
          <p:cNvGrpSpPr/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55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56" name="Text Box 18">
              <a:hlinkClick r:id="rId12" action="ppaction://hlinksldjump" highlightClick="1">
                <a:snd r:embed="rId13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10083E-6 L 0.24774 0.15795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" y="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10083E-6 L 0.51979 0.16859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10083E-6 L 0.14149 0.14755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" y="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10083E-6 L 0.37031 0.16859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" y="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79769E-6 L -0.00278 0.18613 " pathEditMode="relative" rAng="0" ptsTypes="AA">
                                      <p:cBhvr>
                                        <p:cTn id="89" dur="2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0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1.66512E-7 L 0.01771 0.29417 " pathEditMode="relative" rAng="0" ptsTypes="AA">
                                      <p:cBhvr>
                                        <p:cTn id="99" dur="2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" y="1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00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10083E-6 L -0.43698 0.33626 " pathEditMode="relative" rAng="0" ptsTypes="AA">
                                      <p:cBhvr>
                                        <p:cTn id="109" dur="2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" y="1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1" grpId="0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/>
          <p:nvPr/>
        </p:nvGrpSpPr>
        <p:grpSpPr bwMode="auto">
          <a:xfrm>
            <a:off x="6372225" y="333375"/>
            <a:ext cx="2411413" cy="1008063"/>
            <a:chOff x="0" y="0"/>
            <a:chExt cx="1633" cy="635"/>
          </a:xfrm>
        </p:grpSpPr>
        <p:pic>
          <p:nvPicPr>
            <p:cNvPr id="18447" name="Picture 3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>
                  <a:ea typeface="黑体" panose="02010609060101010101" pitchFamily="49" charset="-122"/>
                </a:rPr>
                <a:t>作业设计</a:t>
              </a:r>
            </a:p>
          </p:txBody>
        </p:sp>
      </p:grpSp>
      <p:grpSp>
        <p:nvGrpSpPr>
          <p:cNvPr id="18435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18445" name="AutoShape 13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8446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18436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18443" name="AutoShape 15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8444" name="Text Box 16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8438" name="Group 16"/>
          <p:cNvGrpSpPr/>
          <p:nvPr/>
        </p:nvGrpSpPr>
        <p:grpSpPr bwMode="auto">
          <a:xfrm>
            <a:off x="6011863" y="5805488"/>
            <a:ext cx="1684337" cy="877887"/>
            <a:chOff x="2699" y="3612"/>
            <a:chExt cx="1061" cy="553"/>
          </a:xfrm>
        </p:grpSpPr>
        <p:pic>
          <p:nvPicPr>
            <p:cNvPr id="1843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18440" name="Text Box 18">
              <a:hlinkClick r:id="rId7" action="ppaction://hlinksldjump" highlightClick="1">
                <a:snd r:embed="rId8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849</Words>
  <Application>WPS 演示</Application>
  <PresentationFormat>全屏显示(4:3)</PresentationFormat>
  <Paragraphs>178</Paragraphs>
  <Slides>18</Slides>
  <Notes>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Office 主题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人教版数学六年级下册第1单元</dc:title>
  <dc:creator>吉林梓翰教育图书有限公司</dc:creator>
  <cp:lastModifiedBy>lenovop</cp:lastModifiedBy>
  <cp:revision>504</cp:revision>
  <dcterms:created xsi:type="dcterms:W3CDTF">2015-11-21T07:20:00Z</dcterms:created>
  <dcterms:modified xsi:type="dcterms:W3CDTF">2021-11-01T03:15:27Z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