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sldIdLst>
    <p:sldId id="271" r:id="rId3"/>
    <p:sldId id="258" r:id="rId4"/>
    <p:sldId id="338" r:id="rId5"/>
    <p:sldId id="339" r:id="rId6"/>
    <p:sldId id="278" r:id="rId7"/>
    <p:sldId id="340" r:id="rId8"/>
    <p:sldId id="344" r:id="rId9"/>
    <p:sldId id="345" r:id="rId10"/>
    <p:sldId id="346" r:id="rId11"/>
    <p:sldId id="347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166" autoAdjust="0"/>
    <p:restoredTop sz="94521" autoAdjust="0"/>
  </p:normalViewPr>
  <p:slideViewPr>
    <p:cSldViewPr>
      <p:cViewPr varScale="1">
        <p:scale>
          <a:sx n="70" d="100"/>
          <a:sy n="70" d="100"/>
        </p:scale>
        <p:origin x="-114" y="-204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57224" y="642924"/>
            <a:ext cx="7560840" cy="3247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名同学去参观标本展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票价如下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成人票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张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学生票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八折优惠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团体票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:120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怎样买票便宜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4286248" y="1428742"/>
            <a:ext cx="3643338" cy="12840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个人票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20×80%×48=768(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</a:p>
        </p:txBody>
      </p:sp>
      <p:sp>
        <p:nvSpPr>
          <p:cNvPr id="9" name="矩形 8"/>
          <p:cNvSpPr/>
          <p:nvPr/>
        </p:nvSpPr>
        <p:spPr>
          <a:xfrm>
            <a:off x="4143372" y="2643188"/>
            <a:ext cx="4429156" cy="12840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团体票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120×(48÷8)=720(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</a:p>
        </p:txBody>
      </p:sp>
      <p:sp>
        <p:nvSpPr>
          <p:cNvPr id="12" name="矩形 11"/>
          <p:cNvSpPr/>
          <p:nvPr/>
        </p:nvSpPr>
        <p:spPr>
          <a:xfrm>
            <a:off x="3286116" y="3857634"/>
            <a:ext cx="442915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768&gt;720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买团体票便宜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　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折扣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602962"/>
            <a:ext cx="87154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市医院从红十字会领抗击疫情防护服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用去了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80%,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用去了多少套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还剩多少套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求用去多少套就是求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根据求一个数的百分之几是多少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用乘法计算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列式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。求还剩多少套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可以先求出还剩下的百分率是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然后用上述方法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列式为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3857620" y="1928808"/>
            <a:ext cx="32861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80%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是多少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8596" y="3143254"/>
            <a:ext cx="260031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500×80%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5852" y="3857634"/>
            <a:ext cx="12144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%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15074" y="3857634"/>
            <a:ext cx="26003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500×20%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642924"/>
            <a:ext cx="8715436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求一个数的百分之几是多少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法计算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用这个数乘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00958" y="642924"/>
            <a:ext cx="10715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28992" y="1285866"/>
            <a:ext cx="18573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百分之几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642942" y="733927"/>
            <a:ext cx="821533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÷         =         8×25%=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73×20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-       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4÷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45×20%=         50×50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%=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5" name="表格 44"/>
          <p:cNvGraphicFramePr>
            <a:graphicFrameLocks noGrp="1"/>
          </p:cNvGraphicFramePr>
          <p:nvPr/>
        </p:nvGraphicFramePr>
        <p:xfrm>
          <a:off x="632110" y="785800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6" name="表格 45"/>
          <p:cNvGraphicFramePr>
            <a:graphicFrameLocks noGrp="1"/>
          </p:cNvGraphicFramePr>
          <p:nvPr/>
        </p:nvGraphicFramePr>
        <p:xfrm>
          <a:off x="1857356" y="785800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9" name="表格 48"/>
          <p:cNvGraphicFramePr>
            <a:graphicFrameLocks noGrp="1"/>
          </p:cNvGraphicFramePr>
          <p:nvPr/>
        </p:nvGraphicFramePr>
        <p:xfrm>
          <a:off x="1357290" y="1643056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0" name="表格 49"/>
          <p:cNvGraphicFramePr>
            <a:graphicFrameLocks noGrp="1"/>
          </p:cNvGraphicFramePr>
          <p:nvPr/>
        </p:nvGraphicFramePr>
        <p:xfrm>
          <a:off x="2426960" y="1643056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3" name="表格 52"/>
          <p:cNvGraphicFramePr>
            <a:graphicFrameLocks noGrp="1"/>
          </p:cNvGraphicFramePr>
          <p:nvPr/>
        </p:nvGraphicFramePr>
        <p:xfrm>
          <a:off x="4547873" y="164305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4" name="表格 53"/>
          <p:cNvGraphicFramePr>
            <a:graphicFrameLocks noGrp="1"/>
          </p:cNvGraphicFramePr>
          <p:nvPr/>
        </p:nvGraphicFramePr>
        <p:xfrm>
          <a:off x="3071802" y="78580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5" name="TextBox 54"/>
          <p:cNvSpPr txBox="1"/>
          <p:nvPr/>
        </p:nvSpPr>
        <p:spPr>
          <a:xfrm>
            <a:off x="5429256" y="924163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</a:p>
        </p:txBody>
      </p:sp>
      <p:graphicFrame>
        <p:nvGraphicFramePr>
          <p:cNvPr id="57" name="表格 56"/>
          <p:cNvGraphicFramePr>
            <a:graphicFrameLocks noGrp="1"/>
          </p:cNvGraphicFramePr>
          <p:nvPr/>
        </p:nvGraphicFramePr>
        <p:xfrm>
          <a:off x="3427092" y="1643056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63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1" name="TextBox 60"/>
          <p:cNvSpPr txBox="1"/>
          <p:nvPr/>
        </p:nvSpPr>
        <p:spPr>
          <a:xfrm>
            <a:off x="7786710" y="924163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14.6</a:t>
            </a:r>
          </a:p>
        </p:txBody>
      </p:sp>
      <p:graphicFrame>
        <p:nvGraphicFramePr>
          <p:cNvPr id="62" name="表格 61"/>
          <p:cNvGraphicFramePr>
            <a:graphicFrameLocks noGrp="1"/>
          </p:cNvGraphicFramePr>
          <p:nvPr/>
        </p:nvGraphicFramePr>
        <p:xfrm>
          <a:off x="5405129" y="164305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3" name="表格 62"/>
          <p:cNvGraphicFramePr>
            <a:graphicFrameLocks noGrp="1"/>
          </p:cNvGraphicFramePr>
          <p:nvPr/>
        </p:nvGraphicFramePr>
        <p:xfrm>
          <a:off x="785786" y="257175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4" name="表格 63"/>
          <p:cNvGraphicFramePr>
            <a:graphicFrameLocks noGrp="1"/>
          </p:cNvGraphicFramePr>
          <p:nvPr/>
        </p:nvGraphicFramePr>
        <p:xfrm>
          <a:off x="2212646" y="257175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5" name="TextBox 64"/>
          <p:cNvSpPr txBox="1"/>
          <p:nvPr/>
        </p:nvSpPr>
        <p:spPr>
          <a:xfrm>
            <a:off x="2500298" y="3500444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6" name="表格 65"/>
          <p:cNvGraphicFramePr>
            <a:graphicFrameLocks noGrp="1"/>
          </p:cNvGraphicFramePr>
          <p:nvPr/>
        </p:nvGraphicFramePr>
        <p:xfrm>
          <a:off x="3212778" y="2571750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7" name="表格 66"/>
          <p:cNvGraphicFramePr>
            <a:graphicFrameLocks noGrp="1"/>
          </p:cNvGraphicFramePr>
          <p:nvPr/>
        </p:nvGraphicFramePr>
        <p:xfrm>
          <a:off x="6427488" y="1643056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8" name="TextBox 67"/>
          <p:cNvSpPr txBox="1"/>
          <p:nvPr/>
        </p:nvSpPr>
        <p:spPr>
          <a:xfrm>
            <a:off x="5143504" y="3500444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61" grpId="0"/>
      <p:bldP spid="65" grpId="0"/>
      <p:bldP spid="6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42924"/>
            <a:ext cx="9144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填空题。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(1)75%=(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折扣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一件商品打八五折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就是只卖售价的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)%,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比原来便宜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)%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全场秋装打折优惠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老师花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元买了一条运动裤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比打折前便宜了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这种运动裤是打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折销售的。</a:t>
            </a:r>
          </a:p>
        </p:txBody>
      </p:sp>
      <p:sp>
        <p:nvSpPr>
          <p:cNvPr id="9" name="矩形 8"/>
          <p:cNvSpPr/>
          <p:nvPr/>
        </p:nvSpPr>
        <p:spPr>
          <a:xfrm>
            <a:off x="1571604" y="1261582"/>
            <a:ext cx="16430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七五折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86512" y="1285866"/>
            <a:ext cx="11430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0.75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15074" y="1928808"/>
            <a:ext cx="98621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42976" y="2571750"/>
            <a:ext cx="98621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4286248" y="114299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5500694" y="3857634"/>
            <a:ext cx="98621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0" grpId="0"/>
      <p:bldP spid="6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57224" y="714362"/>
            <a:ext cx="734652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算一算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原价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:760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              原价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:4000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       现价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 </a:t>
            </a:r>
          </a:p>
        </p:txBody>
      </p:sp>
      <p:sp>
        <p:nvSpPr>
          <p:cNvPr id="9" name="矩形 8"/>
          <p:cNvSpPr/>
          <p:nvPr/>
        </p:nvSpPr>
        <p:spPr>
          <a:xfrm>
            <a:off x="2071670" y="3857634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684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86380" y="3857634"/>
            <a:ext cx="157163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rj197.jpg" descr="id:2147489223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85918" y="1468379"/>
            <a:ext cx="4214842" cy="16391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785800"/>
            <a:ext cx="8643966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小李和小林都要买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恤衫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小李在甲商店买了两件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小林在乙商店买了两件。两个商店的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恤衫的定价相同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都是每件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小李说他买两件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恤衫付的钱数比小林付的少。小李的说法对不对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9" name="rj198.jpg" descr="id:2147489230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3504" y="2857502"/>
            <a:ext cx="3070169" cy="19288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071538" y="714362"/>
            <a:ext cx="61436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甲商店：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100×2×75%=150(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1538" y="1500180"/>
            <a:ext cx="61436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乙商店：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100+100×50%=150(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28728" y="2285998"/>
            <a:ext cx="614366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150=150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42976" y="2928940"/>
            <a:ext cx="614366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小李的说法不对。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  <p:bldP spid="9" grpId="0"/>
      <p:bldP spid="1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325</Words>
  <Application>WPS 演示</Application>
  <PresentationFormat>全屏显示(16:9)</PresentationFormat>
  <Paragraphs>90</Paragraphs>
  <Slides>11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319</cp:revision>
  <dcterms:created xsi:type="dcterms:W3CDTF">2018-12-06T02:32:00Z</dcterms:created>
  <dcterms:modified xsi:type="dcterms:W3CDTF">2020-11-09T01:39:25Z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