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309" r:id="rId3"/>
    <p:sldId id="273" r:id="rId4"/>
    <p:sldId id="317" r:id="rId5"/>
    <p:sldId id="310" r:id="rId6"/>
    <p:sldId id="318" r:id="rId7"/>
    <p:sldId id="312" r:id="rId8"/>
    <p:sldId id="314" r:id="rId9"/>
    <p:sldId id="265" r:id="rId10"/>
    <p:sldId id="292" r:id="rId11"/>
    <p:sldId id="297" r:id="rId12"/>
    <p:sldId id="319" r:id="rId13"/>
    <p:sldId id="298" r:id="rId14"/>
    <p:sldId id="293" r:id="rId15"/>
    <p:sldId id="300" r:id="rId16"/>
    <p:sldId id="320" r:id="rId17"/>
    <p:sldId id="271" r:id="rId18"/>
    <p:sldId id="291" r:id="rId19"/>
    <p:sldId id="316" r:id="rId20"/>
    <p:sldId id="258" r:id="rId21"/>
    <p:sldId id="282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000000"/>
    <a:srgbClr val="FF3399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1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emf"/><Relationship Id="rId5" Type="http://schemas.openxmlformats.org/officeDocument/2006/relationships/slide" Target="slide14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emf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500166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2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百分数（二）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211297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折扣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142876" y="819677"/>
            <a:ext cx="921547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晓风的爸爸妈妈去买新家具，他们选中了图中</a:t>
            </a:r>
            <a:endParaRPr lang="en-US" altLang="zh-CN" sz="28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的家具，打完折后，分别应付多少钱？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62465" name="Picture 1" descr="C:\Users\Administrator\AppData\Roaming\Tencent\Users\271766067\QQ\WinTemp\RichOle\(55G5KRVH}JNMJX0]TQ92(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357430"/>
            <a:ext cx="5429256" cy="399960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918" y="897325"/>
            <a:ext cx="5208477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桌子：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120×80%=96(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椅子：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80×80%=64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床：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400×80%=320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（元）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衣柜：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180×80%=144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0" y="712485"/>
            <a:ext cx="921547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书店的图书凭优惠卡可打八折，小明用优惠卡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买了一套书，省了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9.6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元。这套书原价多少钱？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292725" y="6177806"/>
            <a:ext cx="2376488" cy="563562"/>
            <a:chOff x="1474" y="3765"/>
            <a:chExt cx="952" cy="355"/>
          </a:xfrm>
        </p:grpSpPr>
        <p:sp>
          <p:nvSpPr>
            <p:cNvPr id="15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71604" y="3141377"/>
            <a:ext cx="55721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9.6÷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－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80%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charset="0"/>
              </a:rPr>
              <a:t>＝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0166" y="4284385"/>
            <a:ext cx="4262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答：这套书原价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568473" y="900009"/>
            <a:ext cx="4291559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4480" y="1428736"/>
            <a:ext cx="4572000" cy="38999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七折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)%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七五折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)%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60%=(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折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=25%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857488" y="1844093"/>
            <a:ext cx="15605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70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297239" y="2786058"/>
            <a:ext cx="15605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75</a:t>
            </a:r>
            <a:endParaRPr lang="en-US" altLang="zh-CN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786050" y="3772919"/>
            <a:ext cx="15605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六</a:t>
            </a:r>
            <a:endParaRPr lang="en-US" altLang="zh-CN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714480" y="4714884"/>
            <a:ext cx="15605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二五</a:t>
            </a:r>
            <a:endParaRPr lang="en-US" altLang="zh-CN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3" grpId="0"/>
      <p:bldP spid="14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1052736"/>
            <a:ext cx="9244838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某品牌空调打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折出售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80%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86710" y="122109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现价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8728" y="19354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原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Rectangle 68"/>
          <p:cNvSpPr>
            <a:spLocks noChangeArrowheads="1"/>
          </p:cNvSpPr>
          <p:nvPr/>
        </p:nvSpPr>
        <p:spPr bwMode="auto">
          <a:xfrm>
            <a:off x="-32" y="2578418"/>
            <a:ext cx="9252854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一个书包原价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现在打八折出售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比原来便宜多少元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5984" y="4292930"/>
            <a:ext cx="3573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60×(1-80%)=12(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28794" y="5221624"/>
            <a:ext cx="42627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比原来便宜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1" grpId="0"/>
      <p:bldP spid="12" grpId="0"/>
      <p:bldP spid="15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0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4610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11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4609" name="Rectangle 74"/>
          <p:cNvSpPr>
            <a:spLocks noChangeArrowheads="1"/>
          </p:cNvSpPr>
          <p:nvPr/>
        </p:nvSpPr>
        <p:spPr bwMode="auto">
          <a:xfrm>
            <a:off x="0" y="1071546"/>
            <a:ext cx="905087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佳乐超市开业促销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一种商品原价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200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现在每件便宜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这种商品打了几折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45" name="Group 8"/>
          <p:cNvGrpSpPr>
            <a:grpSpLocks/>
          </p:cNvGrpSpPr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4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2285984" y="2214554"/>
            <a:ext cx="4572000" cy="29766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(200-70)÷200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=130÷200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65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65=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六五折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57290" y="5357826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这种商品打了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六五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折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9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135165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王老师去商场买衣服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如果九折购买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1125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那么八折购买要花多少元钱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000232" y="2769429"/>
            <a:ext cx="5286396" cy="94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1125÷90%×80%=1000(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17" name="矩形 16"/>
          <p:cNvSpPr/>
          <p:nvPr/>
        </p:nvSpPr>
        <p:spPr>
          <a:xfrm>
            <a:off x="1714480" y="4286256"/>
            <a:ext cx="5468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八折购买要花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元钱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731579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一种商品降价出售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第一次按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原价的九五折出售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第二次按原价的九折出售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第二次比第一次便宜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元。这种商品的原价是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多少元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714480" y="4357694"/>
            <a:ext cx="5686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答：这种商品的原价是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14546" y="3214686"/>
            <a:ext cx="41040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8÷(95%-90%)=160(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714380" y="772523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读出下面各数。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5852" y="2285992"/>
            <a:ext cx="59293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20%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读作：百分之二十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1%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读作：百分之一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0.3%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读作：百分之零点三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579%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读作：百分之五百七十九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100%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读作：百分之一百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42976" y="1571612"/>
            <a:ext cx="7072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20%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1%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3%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579%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100%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50825" y="806515"/>
            <a:ext cx="88931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3200" b="0" dirty="0" smtClean="0">
                <a:solidFill>
                  <a:schemeClr val="tx1"/>
                </a:solidFill>
              </a:rPr>
              <a:t>7.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名同学去参观标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本展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票价如下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成人票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/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张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学生票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八折优惠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团体票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:120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/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怎样买票便宜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724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1907134" y="558052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答：团体票便宜。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3280916"/>
            <a:ext cx="5429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个人票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:20×80%×48=768(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团体票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:120×(48÷8)=720(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768&gt;720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251520" y="4572008"/>
            <a:ext cx="8496944" cy="128588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学 习 新 知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71604" y="428604"/>
            <a:ext cx="5776462" cy="4000528"/>
            <a:chOff x="785786" y="625696"/>
            <a:chExt cx="7358082" cy="5518562"/>
          </a:xfrm>
        </p:grpSpPr>
        <p:pic>
          <p:nvPicPr>
            <p:cNvPr id="15" name="Picture 7" descr="I:\新建文件夹\5（2张）.t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625696"/>
              <a:ext cx="7358082" cy="551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AutoShape 5"/>
            <p:cNvSpPr>
              <a:spLocks noChangeArrowheads="1"/>
            </p:cNvSpPr>
            <p:nvPr/>
          </p:nvSpPr>
          <p:spPr bwMode="auto">
            <a:xfrm>
              <a:off x="785786" y="4572007"/>
              <a:ext cx="3382962" cy="1375159"/>
            </a:xfrm>
            <a:prstGeom prst="wedgeRoundRectCallout">
              <a:avLst>
                <a:gd name="adj1" fmla="val 38032"/>
                <a:gd name="adj2" fmla="val -103676"/>
                <a:gd name="adj3" fmla="val 16667"/>
              </a:avLst>
            </a:prstGeom>
            <a:solidFill>
              <a:srgbClr val="FFFF99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kumimoji="1" lang="zh-CN" altLang="en-US" sz="28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</a:rPr>
                <a:t>爸爸，什么叫做“八五折”？</a:t>
              </a:r>
            </a:p>
          </p:txBody>
        </p:sp>
        <p:sp>
          <p:nvSpPr>
            <p:cNvPr id="24" name="AutoShape 10"/>
            <p:cNvSpPr>
              <a:spLocks noChangeArrowheads="1"/>
            </p:cNvSpPr>
            <p:nvPr/>
          </p:nvSpPr>
          <p:spPr bwMode="auto">
            <a:xfrm>
              <a:off x="4698701" y="1315516"/>
              <a:ext cx="3240088" cy="1362018"/>
            </a:xfrm>
            <a:prstGeom prst="wedgeRoundRectCallout">
              <a:avLst>
                <a:gd name="adj1" fmla="val -15585"/>
                <a:gd name="adj2" fmla="val 79711"/>
                <a:gd name="adj3" fmla="val 16667"/>
              </a:avLst>
            </a:prstGeom>
            <a:solidFill>
              <a:srgbClr val="FFFF99"/>
            </a:solidFill>
            <a:ln w="127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八五折就是原价的</a:t>
              </a:r>
              <a:r>
                <a:rPr kumimoji="1" lang="en-US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85%</a:t>
              </a:r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</a:p>
            <a:p>
              <a:pPr algn="ctr"/>
              <a:endParaRPr lang="en-US" altLang="zh-CN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51520" y="4643446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店有时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降价出售商品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，叫做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打折扣销售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几折就表示十分之几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也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就是原价的百分之几十。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504" y="771786"/>
            <a:ext cx="8572560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）爸爸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给小雨买了一辆自行车，原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价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180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，现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在商店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打八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五折出售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 买这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辆车用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了多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少钱？</a:t>
            </a:r>
          </a:p>
        </p:txBody>
      </p:sp>
      <p:pic>
        <p:nvPicPr>
          <p:cNvPr id="4" name="Picture 12" descr="6B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513" y="1844824"/>
            <a:ext cx="4162425" cy="4643438"/>
          </a:xfrm>
          <a:prstGeom prst="rect">
            <a:avLst/>
          </a:prstGeom>
          <a:noFill/>
        </p:spPr>
      </p:pic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285720" y="2643182"/>
            <a:ext cx="4643470" cy="193020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180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%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153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endParaRPr 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答：买这辆车用了</a:t>
            </a:r>
            <a:r>
              <a:rPr 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153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928662" y="4929198"/>
            <a:ext cx="3500462" cy="714380"/>
            <a:chOff x="928662" y="4929198"/>
            <a:chExt cx="3500462" cy="714380"/>
          </a:xfrm>
        </p:grpSpPr>
        <p:sp>
          <p:nvSpPr>
            <p:cNvPr id="7" name="圆角矩形 6"/>
            <p:cNvSpPr/>
            <p:nvPr/>
          </p:nvSpPr>
          <p:spPr>
            <a:xfrm>
              <a:off x="928662" y="4929198"/>
              <a:ext cx="3500462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928662" y="5000636"/>
              <a:ext cx="333136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现价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原价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折扣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8298" y="620688"/>
            <a:ext cx="7886110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）爸爸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买了一个随身听，原价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160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元，  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 现在只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花了九折的钱，比原价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便宜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 了多少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钱？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85720" y="2714620"/>
            <a:ext cx="2271776" cy="1000132"/>
            <a:chOff x="500034" y="2714620"/>
            <a:chExt cx="2271776" cy="1000132"/>
          </a:xfrm>
        </p:grpSpPr>
        <p:sp>
          <p:nvSpPr>
            <p:cNvPr id="8" name="圆角矩形 7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00034" y="2714620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方法一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071802" y="2285992"/>
            <a:ext cx="4357718" cy="193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160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charset="0"/>
              </a:rPr>
              <a:t>×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 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charset="0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144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（元）   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160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－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144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charset="0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43174" y="4500570"/>
            <a:ext cx="4673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答：比原价便宜了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071670" y="5286388"/>
            <a:ext cx="4643470" cy="857256"/>
            <a:chOff x="2071670" y="5286388"/>
            <a:chExt cx="4643470" cy="857256"/>
          </a:xfrm>
        </p:grpSpPr>
        <p:sp>
          <p:nvSpPr>
            <p:cNvPr id="17" name="圆角矩形 16"/>
            <p:cNvSpPr/>
            <p:nvPr/>
          </p:nvSpPr>
          <p:spPr>
            <a:xfrm>
              <a:off x="2071670" y="5286388"/>
              <a:ext cx="4643470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14546" y="5429264"/>
              <a:ext cx="42803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便宜的价钱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原价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-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现价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282" y="642918"/>
            <a:ext cx="8246150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）爸爸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买了一个随身听，原价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160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元，  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现在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只花了九折的钱，比原价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便宜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 了多少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钱？</a:t>
            </a:r>
          </a:p>
        </p:txBody>
      </p:sp>
      <p:grpSp>
        <p:nvGrpSpPr>
          <p:cNvPr id="2" name="组合 10"/>
          <p:cNvGrpSpPr/>
          <p:nvPr/>
        </p:nvGrpSpPr>
        <p:grpSpPr>
          <a:xfrm>
            <a:off x="285720" y="2714620"/>
            <a:ext cx="2271776" cy="1000132"/>
            <a:chOff x="500034" y="2714620"/>
            <a:chExt cx="2271776" cy="1000132"/>
          </a:xfrm>
        </p:grpSpPr>
        <p:sp>
          <p:nvSpPr>
            <p:cNvPr id="8" name="圆角矩形 7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00034" y="2714620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方法二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000364" y="3643314"/>
            <a:ext cx="4673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答：比原价便宜了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00364" y="2786058"/>
            <a:ext cx="55721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160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charset="0"/>
              </a:rPr>
              <a:t>×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－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90 %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charset="0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857356" y="4857760"/>
            <a:ext cx="5429288" cy="857256"/>
            <a:chOff x="2071670" y="5286388"/>
            <a:chExt cx="5429288" cy="857256"/>
          </a:xfrm>
        </p:grpSpPr>
        <p:sp>
          <p:nvSpPr>
            <p:cNvPr id="12" name="圆角矩形 11"/>
            <p:cNvSpPr/>
            <p:nvPr/>
          </p:nvSpPr>
          <p:spPr>
            <a:xfrm>
              <a:off x="2071670" y="5286388"/>
              <a:ext cx="5429288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14546" y="5429264"/>
              <a:ext cx="518122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便宜的价钱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原价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×(1-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折扣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24"/>
          <p:cNvSpPr txBox="1">
            <a:spLocks noChangeArrowheads="1"/>
          </p:cNvSpPr>
          <p:nvPr/>
        </p:nvSpPr>
        <p:spPr bwMode="auto">
          <a:xfrm>
            <a:off x="357158" y="714356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练习巩固，强化练习。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57158" y="1428736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说出下面的折扣表示的百分数。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5786" y="2285992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八折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九五折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七折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八五折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571768" y="3024119"/>
            <a:ext cx="4572000" cy="29766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八折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=80%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九五折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=95%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七折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=70%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八五折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=85%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28662" y="428604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算出商品打折后的价钱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357290" y="1000108"/>
            <a:ext cx="6715172" cy="2768872"/>
            <a:chOff x="1357290" y="1517384"/>
            <a:chExt cx="6715172" cy="2768872"/>
          </a:xfrm>
        </p:grpSpPr>
        <p:pic>
          <p:nvPicPr>
            <p:cNvPr id="60" name="sy11.jpg" descr="id:2147500584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7290" y="1517384"/>
              <a:ext cx="6429420" cy="2112540"/>
            </a:xfrm>
            <a:prstGeom prst="rect">
              <a:avLst/>
            </a:prstGeom>
          </p:spPr>
        </p:pic>
        <p:sp>
          <p:nvSpPr>
            <p:cNvPr id="61" name="矩形 60"/>
            <p:cNvSpPr/>
            <p:nvPr/>
          </p:nvSpPr>
          <p:spPr>
            <a:xfrm>
              <a:off x="1714480" y="3763036"/>
              <a:ext cx="63579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原价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:120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元</a:t>
              </a:r>
              <a:r>
                <a:rPr lang="zh-CN" altLang="zh-CN" sz="28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　　　　　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原价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:200</a:t>
              </a:r>
              <a:r>
                <a:rPr lang="zh-CN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元</a:t>
              </a:r>
              <a:endParaRPr lang="zh-CN" altLang="zh-CN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928662" y="4000504"/>
            <a:ext cx="3204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120×70%=84(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00628" y="4000504"/>
            <a:ext cx="3397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200×90%=180(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14282" y="4857760"/>
            <a:ext cx="4673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台灯的现价是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86314" y="4786322"/>
            <a:ext cx="387798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乒乓球拍的现价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7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6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69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3" grpId="0"/>
      <p:bldP spid="64" grpId="0"/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-34958" y="593393"/>
            <a:ext cx="92154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算出下面各物品打折后出售的价钱。（单位：元）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5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5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5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28596" y="2000240"/>
            <a:ext cx="8139089" cy="3071834"/>
            <a:chOff x="428596" y="2000240"/>
            <a:chExt cx="8139089" cy="3071834"/>
          </a:xfrm>
        </p:grpSpPr>
        <p:grpSp>
          <p:nvGrpSpPr>
            <p:cNvPr id="39" name="Group 36"/>
            <p:cNvGrpSpPr>
              <a:grpSpLocks/>
            </p:cNvGrpSpPr>
            <p:nvPr/>
          </p:nvGrpSpPr>
          <p:grpSpPr bwMode="auto">
            <a:xfrm>
              <a:off x="1500166" y="5072074"/>
              <a:ext cx="6366108" cy="0"/>
              <a:chOff x="1202" y="4110"/>
              <a:chExt cx="3447" cy="0"/>
            </a:xfrm>
          </p:grpSpPr>
          <p:sp>
            <p:nvSpPr>
              <p:cNvPr id="69" name="Line 19"/>
              <p:cNvSpPr>
                <a:spLocks noChangeShapeType="1"/>
              </p:cNvSpPr>
              <p:nvPr/>
            </p:nvSpPr>
            <p:spPr bwMode="auto">
              <a:xfrm>
                <a:off x="1202" y="4110"/>
                <a:ext cx="45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0" name="Line 20"/>
              <p:cNvSpPr>
                <a:spLocks noChangeShapeType="1"/>
              </p:cNvSpPr>
              <p:nvPr/>
            </p:nvSpPr>
            <p:spPr bwMode="auto">
              <a:xfrm>
                <a:off x="2880" y="4110"/>
                <a:ext cx="45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" name="Line 21"/>
              <p:cNvSpPr>
                <a:spLocks noChangeShapeType="1"/>
              </p:cNvSpPr>
              <p:nvPr/>
            </p:nvSpPr>
            <p:spPr bwMode="auto">
              <a:xfrm>
                <a:off x="4195" y="4110"/>
                <a:ext cx="45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Group 35"/>
            <p:cNvGrpSpPr>
              <a:grpSpLocks/>
            </p:cNvGrpSpPr>
            <p:nvPr/>
          </p:nvGrpSpPr>
          <p:grpSpPr bwMode="auto">
            <a:xfrm>
              <a:off x="428596" y="2000240"/>
              <a:ext cx="8139089" cy="3070734"/>
              <a:chOff x="748" y="2750"/>
              <a:chExt cx="4407" cy="1575"/>
            </a:xfrm>
          </p:grpSpPr>
          <p:grpSp>
            <p:nvGrpSpPr>
              <p:cNvPr id="44" name="Group 34"/>
              <p:cNvGrpSpPr>
                <a:grpSpLocks/>
              </p:cNvGrpSpPr>
              <p:nvPr/>
            </p:nvGrpSpPr>
            <p:grpSpPr bwMode="auto">
              <a:xfrm>
                <a:off x="748" y="3691"/>
                <a:ext cx="4294" cy="634"/>
                <a:chOff x="748" y="3691"/>
                <a:chExt cx="4294" cy="634"/>
              </a:xfrm>
            </p:grpSpPr>
            <p:sp>
              <p:nvSpPr>
                <p:cNvPr id="6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48" y="3702"/>
                  <a:ext cx="1305" cy="26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原价：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80.00 </a:t>
                  </a:r>
                  <a:endPara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356" y="3702"/>
                  <a:ext cx="1317" cy="26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原价：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105.00 </a:t>
                  </a:r>
                  <a:endPara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743" y="3691"/>
                  <a:ext cx="1299" cy="26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原价：</a:t>
                  </a:r>
                  <a:r>
                    <a:rPr lang="en-US" altLang="zh-CN" sz="2800" dirty="0">
                      <a:solidFill>
                        <a:schemeClr val="tx1"/>
                      </a:solidFill>
                      <a:latin typeface="+mj-ea"/>
                      <a:ea typeface="+mj-ea"/>
                    </a:rPr>
                    <a:t>35.00 </a:t>
                  </a:r>
                  <a:endParaRPr lang="zh-CN" altLang="en-US" sz="2800" dirty="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748" y="4057"/>
                  <a:ext cx="1043" cy="26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800" dirty="0">
                      <a:solidFill>
                        <a:schemeClr val="tx1"/>
                      </a:solidFill>
                      <a:latin typeface="宋体" charset="-122"/>
                      <a:ea typeface="宋体" charset="-122"/>
                    </a:rPr>
                    <a:t>现价：</a:t>
                  </a:r>
                </a:p>
              </p:txBody>
            </p:sp>
            <p:sp>
              <p:nvSpPr>
                <p:cNvPr id="67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374" y="4057"/>
                  <a:ext cx="1043" cy="26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800" dirty="0">
                      <a:solidFill>
                        <a:schemeClr val="tx1"/>
                      </a:solidFill>
                      <a:latin typeface="宋体" charset="-122"/>
                      <a:ea typeface="宋体" charset="-122"/>
                    </a:rPr>
                    <a:t>现价：</a:t>
                  </a:r>
                </a:p>
              </p:txBody>
            </p:sp>
            <p:sp>
              <p:nvSpPr>
                <p:cNvPr id="68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726" y="4054"/>
                  <a:ext cx="1043" cy="268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800" dirty="0">
                      <a:solidFill>
                        <a:schemeClr val="tx1"/>
                      </a:solidFill>
                      <a:latin typeface="宋体" charset="-122"/>
                      <a:ea typeface="宋体" charset="-122"/>
                    </a:rPr>
                    <a:t>现价：</a:t>
                  </a:r>
                </a:p>
              </p:txBody>
            </p:sp>
          </p:grpSp>
          <p:grpSp>
            <p:nvGrpSpPr>
              <p:cNvPr id="45" name="Group 33"/>
              <p:cNvGrpSpPr>
                <a:grpSpLocks/>
              </p:cNvGrpSpPr>
              <p:nvPr/>
            </p:nvGrpSpPr>
            <p:grpSpPr bwMode="auto">
              <a:xfrm>
                <a:off x="793" y="2750"/>
                <a:ext cx="4362" cy="899"/>
                <a:chOff x="793" y="2750"/>
                <a:chExt cx="4362" cy="899"/>
              </a:xfrm>
            </p:grpSpPr>
            <p:pic>
              <p:nvPicPr>
                <p:cNvPr id="57" name="Picture 28" descr="6B07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793" y="2795"/>
                  <a:ext cx="725" cy="723"/>
                </a:xfrm>
                <a:prstGeom prst="rect">
                  <a:avLst/>
                </a:prstGeom>
                <a:noFill/>
              </p:spPr>
            </p:pic>
            <p:sp>
              <p:nvSpPr>
                <p:cNvPr id="58" name="AutoShape 23"/>
                <p:cNvSpPr>
                  <a:spLocks noChangeArrowheads="1"/>
                </p:cNvSpPr>
                <p:nvPr/>
              </p:nvSpPr>
              <p:spPr bwMode="auto">
                <a:xfrm>
                  <a:off x="1519" y="2795"/>
                  <a:ext cx="544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zh-CN" altLang="en-US">
                      <a:solidFill>
                        <a:schemeClr val="tx1"/>
                      </a:solidFill>
                    </a:rPr>
                    <a:t>六五折</a:t>
                  </a:r>
                </a:p>
              </p:txBody>
            </p:sp>
            <p:sp>
              <p:nvSpPr>
                <p:cNvPr id="59" name="AutoShape 26"/>
                <p:cNvSpPr>
                  <a:spLocks noChangeArrowheads="1"/>
                </p:cNvSpPr>
                <p:nvPr/>
              </p:nvSpPr>
              <p:spPr bwMode="auto">
                <a:xfrm>
                  <a:off x="3079" y="2786"/>
                  <a:ext cx="544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zh-CN" altLang="en-US" dirty="0">
                      <a:solidFill>
                        <a:schemeClr val="tx1"/>
                      </a:solidFill>
                    </a:rPr>
                    <a:t>七折</a:t>
                  </a:r>
                </a:p>
              </p:txBody>
            </p:sp>
            <p:sp>
              <p:nvSpPr>
                <p:cNvPr id="60" name="AutoShape 27"/>
                <p:cNvSpPr>
                  <a:spLocks noChangeArrowheads="1"/>
                </p:cNvSpPr>
                <p:nvPr/>
              </p:nvSpPr>
              <p:spPr bwMode="auto">
                <a:xfrm>
                  <a:off x="4611" y="2771"/>
                  <a:ext cx="544" cy="21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 w="1270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zh-CN" altLang="en-US">
                      <a:solidFill>
                        <a:schemeClr val="tx1"/>
                      </a:solidFill>
                    </a:rPr>
                    <a:t>八八折</a:t>
                  </a:r>
                </a:p>
              </p:txBody>
            </p:sp>
            <p:pic>
              <p:nvPicPr>
                <p:cNvPr id="61" name="Picture 29" descr="6B08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2336" y="2750"/>
                  <a:ext cx="830" cy="899"/>
                </a:xfrm>
                <a:prstGeom prst="rect">
                  <a:avLst/>
                </a:prstGeom>
                <a:noFill/>
              </p:spPr>
            </p:pic>
            <p:pic>
              <p:nvPicPr>
                <p:cNvPr id="62" name="Picture 30" descr="6B09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3787" y="2976"/>
                  <a:ext cx="1066" cy="534"/>
                </a:xfrm>
                <a:prstGeom prst="rect">
                  <a:avLst/>
                </a:prstGeom>
                <a:noFill/>
              </p:spPr>
            </p:pic>
          </p:grpSp>
        </p:grpSp>
      </p:grpSp>
      <p:sp>
        <p:nvSpPr>
          <p:cNvPr id="73" name="矩形 72"/>
          <p:cNvSpPr/>
          <p:nvPr/>
        </p:nvSpPr>
        <p:spPr>
          <a:xfrm>
            <a:off x="1456422" y="4500570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456818" y="4500570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73.50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957148" y="4500570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30.80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3913</TotalTime>
  <Words>917</Words>
  <Application>Microsoft Office PowerPoint</Application>
  <PresentationFormat>全屏显示(4:3)</PresentationFormat>
  <Paragraphs>151</Paragraphs>
  <Slides>21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人教版六年级数学下第2单元</dc:title>
  <dc:creator>吉林梓翰教育图书有限公司</dc:creator>
  <cp:lastModifiedBy>lenovop</cp:lastModifiedBy>
  <cp:revision>531</cp:revision>
  <dcterms:created xsi:type="dcterms:W3CDTF">2015-11-21T07:20:00Z</dcterms:created>
  <dcterms:modified xsi:type="dcterms:W3CDTF">2021-11-01T03:15:37Z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