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tags/tag12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tags/tag1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2"/>
    <p:sldMasterId id="2147483664" r:id="rId3"/>
  </p:sldMasterIdLst>
  <p:notesMasterIdLst>
    <p:notesMasterId r:id="rId32"/>
  </p:notesMasterIdLst>
  <p:handoutMasterIdLst>
    <p:handoutMasterId r:id="rId33"/>
  </p:handoutMasterIdLst>
  <p:sldIdLst>
    <p:sldId id="416" r:id="rId4"/>
    <p:sldId id="579" r:id="rId5"/>
    <p:sldId id="523" r:id="rId6"/>
    <p:sldId id="547" r:id="rId7"/>
    <p:sldId id="482" r:id="rId8"/>
    <p:sldId id="565" r:id="rId9"/>
    <p:sldId id="548" r:id="rId10"/>
    <p:sldId id="568" r:id="rId11"/>
    <p:sldId id="549" r:id="rId12"/>
    <p:sldId id="558" r:id="rId13"/>
    <p:sldId id="550" r:id="rId14"/>
    <p:sldId id="566" r:id="rId15"/>
    <p:sldId id="569" r:id="rId16"/>
    <p:sldId id="570" r:id="rId17"/>
    <p:sldId id="571" r:id="rId18"/>
    <p:sldId id="572" r:id="rId19"/>
    <p:sldId id="573" r:id="rId20"/>
    <p:sldId id="574" r:id="rId21"/>
    <p:sldId id="575" r:id="rId22"/>
    <p:sldId id="552" r:id="rId23"/>
    <p:sldId id="578" r:id="rId24"/>
    <p:sldId id="576" r:id="rId25"/>
    <p:sldId id="577" r:id="rId26"/>
    <p:sldId id="489" r:id="rId27"/>
    <p:sldId id="553" r:id="rId28"/>
    <p:sldId id="554" r:id="rId29"/>
    <p:sldId id="555" r:id="rId30"/>
    <p:sldId id="556" r:id="rId3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BBC0C4"/>
    <a:srgbClr val="FEFEFE"/>
    <a:srgbClr val="ACB3A1"/>
    <a:srgbClr val="969696"/>
    <a:srgbClr val="26182F"/>
    <a:srgbClr val="84AEE1"/>
    <a:srgbClr val="FF7124"/>
    <a:srgbClr val="EF7509"/>
    <a:srgbClr val="8CC5B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 varScale="1">
        <p:scale>
          <a:sx n="66" d="100"/>
          <a:sy n="66" d="100"/>
        </p:scale>
        <p:origin x="-112" y="-64"/>
      </p:cViewPr>
      <p:guideLst>
        <p:guide orient="horz" pos="217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1438" cy="737314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commentAuthors" Target="commentAuthor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>
                <a:latin typeface="Calibri" panose="020F0502020204030204"/>
              </a:rPr>
              <a:pPr>
                <a:defRPr/>
              </a:pPr>
              <a:t>‹#›</a:t>
            </a:fld>
            <a:endParaRPr lang="zh-CN" altLang="en-US">
              <a:latin typeface="Calibri" panose="020F05020202040302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tiff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6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tiff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tiff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tiff"/><Relationship Id="rId5" Type="http://schemas.openxmlformats.org/officeDocument/2006/relationships/image" Target="../media/image15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tiff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tiff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tiff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tiff"/><Relationship Id="rId5" Type="http://schemas.openxmlformats.org/officeDocument/2006/relationships/image" Target="../media/image15.png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tiff"/><Relationship Id="rId5" Type="http://schemas.openxmlformats.org/officeDocument/2006/relationships/image" Target="../media/image15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tiff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tiff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tiff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tiff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tiff"/><Relationship Id="rId5" Type="http://schemas.openxmlformats.org/officeDocument/2006/relationships/image" Target="../media/image20.png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tiff"/><Relationship Id="rId3" Type="http://schemas.openxmlformats.org/officeDocument/2006/relationships/tags" Target="../tags/tag8.xml"/><Relationship Id="rId7" Type="http://schemas.openxmlformats.org/officeDocument/2006/relationships/image" Target="../media/image23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6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8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6.png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Relationship Id="rId14" Type="http://schemas.openxmlformats.org/officeDocument/2006/relationships/image" Target="../media/image4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tags" Target="../tags/tag11.xml"/><Relationship Id="rId7" Type="http://schemas.openxmlformats.org/officeDocument/2006/relationships/image" Target="../media/image2.jpeg"/><Relationship Id="rId12" Type="http://schemas.openxmlformats.org/officeDocument/2006/relationships/image" Target="../media/image39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38.png"/><Relationship Id="rId5" Type="http://schemas.openxmlformats.org/officeDocument/2006/relationships/tags" Target="../tags/tag13.xml"/><Relationship Id="rId10" Type="http://schemas.openxmlformats.org/officeDocument/2006/relationships/image" Target="../media/image42.jpeg"/><Relationship Id="rId4" Type="http://schemas.openxmlformats.org/officeDocument/2006/relationships/tags" Target="../tags/tag12.xml"/><Relationship Id="rId9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0.png"/><Relationship Id="rId5" Type="http://schemas.openxmlformats.org/officeDocument/2006/relationships/image" Target="../media/image12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tiff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5.xml"/><Relationship Id="rId6" Type="http://schemas.openxmlformats.org/officeDocument/2006/relationships/image" Target="../media/image10.png"/><Relationship Id="rId5" Type="http://schemas.openxmlformats.org/officeDocument/2006/relationships/image" Target="../media/image13.jpe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tiff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tiff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tiff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人教版六年级下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398588" y="1643063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5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解决问题</a:t>
            </a:r>
            <a:endParaRPr lang="en-US" altLang="zh-CN" sz="6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82" y="173038"/>
            <a:ext cx="3363912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百分数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1122363" y="6176963"/>
            <a:ext cx="1647825" cy="3508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597358" y="430208"/>
            <a:ext cx="6640346" cy="714380"/>
            <a:chOff x="2136359" y="4796817"/>
            <a:chExt cx="2966616" cy="714380"/>
          </a:xfrm>
        </p:grpSpPr>
        <p:sp>
          <p:nvSpPr>
            <p:cNvPr id="12" name="圆角矩形 11"/>
            <p:cNvSpPr/>
            <p:nvPr/>
          </p:nvSpPr>
          <p:spPr>
            <a:xfrm>
              <a:off x="2136359" y="4796817"/>
              <a:ext cx="2918953" cy="714380"/>
            </a:xfrm>
            <a:prstGeom prst="round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148318" y="4821025"/>
              <a:ext cx="295465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通过刚才的</a:t>
              </a:r>
              <a:r>
                <a:rPr lang="zh-CN" altLang="en-US" sz="3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计算</a:t>
              </a:r>
              <a:r>
                <a:rPr lang="zh-CN" altLang="en-US" sz="3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r>
                <a:rPr lang="zh-CN" altLang="en-US" sz="3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 sz="3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什么</a:t>
              </a:r>
              <a:r>
                <a:rPr lang="zh-CN" altLang="en-US" sz="36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发现？</a:t>
              </a:r>
              <a:endPara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1461827" y="1360814"/>
            <a:ext cx="10852093" cy="5151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1.“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满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元减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元”这种方式只是对价钱中满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元的部分打五折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没有满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元的部分没有享受这个折扣。</a:t>
            </a: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2.A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商场则是对所有的钱数实行五折优惠。</a:t>
            </a: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就是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不计算出两种销售方式的实际花费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也能判断“每满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元减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元”不如打五折实惠。</a:t>
            </a: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总价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比整百元多一点点时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两种促销方式的优惠比较接近。</a:t>
            </a: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总价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比整百元少一点点时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两种促销方式的优惠差距较大。</a:t>
            </a:r>
          </a:p>
          <a:p>
            <a:pPr>
              <a:lnSpc>
                <a:spcPct val="13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商品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的价格是整百元时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两者的优惠相同。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0" y="81915"/>
            <a:ext cx="3251835" cy="1131570"/>
            <a:chOff x="70" y="129"/>
            <a:chExt cx="5121" cy="1782"/>
          </a:xfrm>
        </p:grpSpPr>
        <p:pic>
          <p:nvPicPr>
            <p:cNvPr id="11" name="图片 10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5" name="图片 1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42" t="8052" r="50352" b="61639"/>
          <a:stretch>
            <a:fillRect/>
          </a:stretch>
        </p:blipFill>
        <p:spPr bwMode="auto">
          <a:xfrm>
            <a:off x="462717" y="1319213"/>
            <a:ext cx="2388059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4"/>
          <p:cNvSpPr txBox="1">
            <a:spLocks noChangeArrowheads="1"/>
          </p:cNvSpPr>
          <p:nvPr/>
        </p:nvSpPr>
        <p:spPr bwMode="auto">
          <a:xfrm>
            <a:off x="669708" y="1777347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¤"/>
              <a:defRPr sz="24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dirty="0" smtClean="0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800" dirty="0">
              <a:solidFill>
                <a:srgbClr val="1D41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24"/>
          <p:cNvSpPr txBox="1">
            <a:spLocks noChangeArrowheads="1"/>
          </p:cNvSpPr>
          <p:nvPr/>
        </p:nvSpPr>
        <p:spPr bwMode="auto">
          <a:xfrm>
            <a:off x="2543226" y="997006"/>
            <a:ext cx="936937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小丽家买了一套售价为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万元的普通商品房。他们选择一次付清房款，可以按九六折优惠价付款。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24"/>
          <p:cNvSpPr txBox="1">
            <a:spLocks noChangeArrowheads="1"/>
          </p:cNvSpPr>
          <p:nvPr/>
        </p:nvSpPr>
        <p:spPr bwMode="auto">
          <a:xfrm>
            <a:off x="2273263" y="2634934"/>
            <a:ext cx="5210174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）打折后房子的总价是多少元？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）买这套房子还要按照实际房价的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1.5%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缴纳契税，契税是多少元？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Picture 1" descr="C:\Users\Administrator\AppData\Roaming\Tencent\Users\271766067\QQ\WinTemp\RichOle\O02DNDD(N6EE2~$XF@~RT0A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00652" y="3392114"/>
            <a:ext cx="4511947" cy="2626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4"/>
          <p:cNvSpPr txBox="1"/>
          <p:nvPr/>
        </p:nvSpPr>
        <p:spPr>
          <a:xfrm>
            <a:off x="4173598" y="364381"/>
            <a:ext cx="48021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教材练习二第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0" y="81915"/>
            <a:ext cx="3251835" cy="1131570"/>
            <a:chOff x="70" y="129"/>
            <a:chExt cx="5121" cy="1782"/>
          </a:xfrm>
        </p:grpSpPr>
        <p:pic>
          <p:nvPicPr>
            <p:cNvPr id="15" name="图片 14" descr="图片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6" name="图片 15" descr="xzg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1122363" y="6176963"/>
            <a:ext cx="1647825" cy="3508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7788" y="1333222"/>
            <a:ext cx="631901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说说你对折扣的理解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感受折扣和我们生活息息相关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③交流解题思路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解答结果。</a:t>
            </a:r>
          </a:p>
        </p:txBody>
      </p:sp>
      <p:sp>
        <p:nvSpPr>
          <p:cNvPr id="2" name="矩形 1"/>
          <p:cNvSpPr/>
          <p:nvPr/>
        </p:nvSpPr>
        <p:spPr>
          <a:xfrm>
            <a:off x="3623237" y="416010"/>
            <a:ext cx="1925527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闯关要求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sp>
        <p:nvSpPr>
          <p:cNvPr id="15" name="矩形 14"/>
          <p:cNvSpPr/>
          <p:nvPr/>
        </p:nvSpPr>
        <p:spPr>
          <a:xfrm>
            <a:off x="0" y="2062211"/>
            <a:ext cx="12192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折扣就是商品打折出售</a:t>
            </a:r>
            <a:r>
              <a:rPr lang="en-US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按照原价的百分之几十打折出售</a:t>
            </a:r>
            <a:r>
              <a:rPr lang="en-US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就是几折。</a:t>
            </a:r>
            <a:endParaRPr lang="zh-CN" altLang="en-US" sz="3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7788" y="3705075"/>
            <a:ext cx="75713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这个题是属于折扣和税率相结合的</a:t>
            </a:r>
            <a:r>
              <a:rPr lang="zh-CN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题目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0" y="81915"/>
            <a:ext cx="3251835" cy="1131570"/>
            <a:chOff x="70" y="129"/>
            <a:chExt cx="5121" cy="1782"/>
          </a:xfrm>
        </p:grpSpPr>
        <p:pic>
          <p:nvPicPr>
            <p:cNvPr id="11" name="图片 10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3" name="图片 12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1122363" y="6176963"/>
            <a:ext cx="1647825" cy="3508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1922" y="1118499"/>
            <a:ext cx="106023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）打折后房子的总价是多少元？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70363" y="1832879"/>
            <a:ext cx="447590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32×96%=30</a:t>
            </a:r>
            <a:r>
              <a:rPr lang="en-US" altLang="zh-CN" sz="3200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72(</a:t>
            </a:r>
            <a:r>
              <a:rPr lang="zh-CN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</a:t>
            </a: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55917" y="2761573"/>
            <a:ext cx="70599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答：打折后房子的总价是</a:t>
            </a: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30.72</a:t>
            </a: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26720" y="3333077"/>
            <a:ext cx="11485880" cy="1482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）买这套房子还要按照实际房价的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1.5%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缴纳契税，契税是多少元？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970297" y="4551400"/>
            <a:ext cx="62680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en-US" altLang="zh-CN" sz="3200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72×1</a:t>
            </a:r>
            <a:r>
              <a:rPr lang="en-US" altLang="zh-CN" sz="3200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5%×10000=4608(</a:t>
            </a:r>
            <a:r>
              <a:rPr lang="zh-CN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352858" y="5534837"/>
            <a:ext cx="40703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答：契税是</a:t>
            </a: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4608</a:t>
            </a: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元。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81915"/>
            <a:ext cx="3251835" cy="1131570"/>
            <a:chOff x="70" y="129"/>
            <a:chExt cx="5121" cy="1782"/>
          </a:xfrm>
        </p:grpSpPr>
        <p:pic>
          <p:nvPicPr>
            <p:cNvPr id="10" name="图片 9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1" name="图片 10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9" grpId="0"/>
      <p:bldP spid="2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42" t="8052" r="50352" b="61639"/>
          <a:stretch>
            <a:fillRect/>
          </a:stretch>
        </p:blipFill>
        <p:spPr bwMode="auto">
          <a:xfrm>
            <a:off x="462717" y="1319213"/>
            <a:ext cx="2388059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4"/>
          <p:cNvSpPr txBox="1">
            <a:spLocks noChangeArrowheads="1"/>
          </p:cNvSpPr>
          <p:nvPr/>
        </p:nvSpPr>
        <p:spPr bwMode="auto">
          <a:xfrm>
            <a:off x="669708" y="1777347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¤"/>
              <a:defRPr sz="24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dirty="0" smtClean="0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800" dirty="0">
              <a:solidFill>
                <a:srgbClr val="1D41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24"/>
          <p:cNvSpPr txBox="1">
            <a:spLocks noChangeArrowheads="1"/>
          </p:cNvSpPr>
          <p:nvPr/>
        </p:nvSpPr>
        <p:spPr bwMode="auto">
          <a:xfrm>
            <a:off x="2674847" y="1731074"/>
            <a:ext cx="8185734" cy="37856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妈妈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万元钱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有两种理财方式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一种是买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年期国债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年利率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3.8%;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另一种是买银行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年期理财产品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年收益率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4%,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每年到期后连本带息继续购买下一年的理财产品。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年后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哪种理财方式收益相差多少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3" name="TextBox 4"/>
          <p:cNvSpPr txBox="1"/>
          <p:nvPr/>
        </p:nvSpPr>
        <p:spPr>
          <a:xfrm>
            <a:off x="4173598" y="364381"/>
            <a:ext cx="48021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教材练习二第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0" y="81915"/>
            <a:ext cx="3251835" cy="1131570"/>
            <a:chOff x="70" y="129"/>
            <a:chExt cx="5121" cy="1782"/>
          </a:xfrm>
        </p:grpSpPr>
        <p:pic>
          <p:nvPicPr>
            <p:cNvPr id="12" name="图片 11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4" name="图片 13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1122363" y="6176963"/>
            <a:ext cx="1647825" cy="3508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58254" y="1471225"/>
            <a:ext cx="920337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①仔细看题目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归纳出第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题的知识点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②按照师生归纳的知识点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小组探究后进行抢答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③得出一致意见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问题的标准答案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深化知识理解。</a:t>
            </a:r>
          </a:p>
        </p:txBody>
      </p:sp>
      <p:sp>
        <p:nvSpPr>
          <p:cNvPr id="2" name="矩形 1"/>
          <p:cNvSpPr/>
          <p:nvPr/>
        </p:nvSpPr>
        <p:spPr>
          <a:xfrm>
            <a:off x="3623237" y="416010"/>
            <a:ext cx="1925527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闯关要求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0" y="81915"/>
            <a:ext cx="3251835" cy="1131570"/>
            <a:chOff x="70" y="129"/>
            <a:chExt cx="5121" cy="1782"/>
          </a:xfrm>
        </p:grpSpPr>
        <p:pic>
          <p:nvPicPr>
            <p:cNvPr id="11" name="图片 10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3" name="图片 12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1122363" y="6176963"/>
            <a:ext cx="1647825" cy="3508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22363" y="3419257"/>
            <a:ext cx="5918517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有几种理财方式？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24"/>
          <p:cNvSpPr txBox="1">
            <a:spLocks noChangeArrowheads="1"/>
          </p:cNvSpPr>
          <p:nvPr/>
        </p:nvSpPr>
        <p:spPr bwMode="auto">
          <a:xfrm>
            <a:off x="238760" y="1285597"/>
            <a:ext cx="11673840" cy="2031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妈妈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万元钱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有两种理财方式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一种是买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年期国债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年利率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3.8%;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另一种是买银行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年期理财产品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年收益率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4%,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每年到期后连本带息继续购买下一年的理财产品。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年后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哪种理财方式收益相差多少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3" name="矩形 12"/>
          <p:cNvSpPr/>
          <p:nvPr/>
        </p:nvSpPr>
        <p:spPr>
          <a:xfrm>
            <a:off x="1666042" y="4361914"/>
            <a:ext cx="9823613" cy="1815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有</a:t>
            </a:r>
            <a:r>
              <a: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两种理财方式</a:t>
            </a:r>
            <a:r>
              <a:rPr lang="en-US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</a:t>
            </a:r>
            <a:r>
              <a: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第一种是买三年期的国债</a:t>
            </a:r>
            <a:r>
              <a:rPr lang="en-US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;</a:t>
            </a:r>
            <a:r>
              <a: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第二种是买银行一年期的理财产品</a:t>
            </a:r>
            <a:r>
              <a:rPr lang="en-US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每年到期后连本带息继续购买下一年的理财产品。</a:t>
            </a:r>
            <a:endParaRPr lang="zh-CN" altLang="en-US" sz="3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81915"/>
            <a:ext cx="3251835" cy="1131570"/>
            <a:chOff x="70" y="129"/>
            <a:chExt cx="5121" cy="1782"/>
          </a:xfrm>
        </p:grpSpPr>
        <p:pic>
          <p:nvPicPr>
            <p:cNvPr id="10" name="图片 9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4" name="图片 13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/>
        </p:nvSpPr>
        <p:spPr>
          <a:xfrm>
            <a:off x="1149351" y="1515040"/>
            <a:ext cx="5918517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买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三年期国债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收益有多大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062692" y="1684821"/>
            <a:ext cx="51347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10000×3.8%×3=1140</a:t>
            </a:r>
            <a:r>
              <a:rPr lang="en-US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元</a:t>
            </a:r>
            <a:r>
              <a:rPr lang="en-US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zh-CN" altLang="en-US" sz="3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22363" y="2876270"/>
            <a:ext cx="918971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10000×4%=400(</a:t>
            </a:r>
            <a:r>
              <a:rPr lang="zh-CN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10000+400=10400(</a:t>
            </a:r>
            <a:r>
              <a:rPr lang="zh-CN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10400×4%=416(</a:t>
            </a:r>
            <a:r>
              <a:rPr lang="zh-CN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10400+416=10816(</a:t>
            </a:r>
            <a:r>
              <a:rPr lang="zh-CN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10816×4%=432.64(</a:t>
            </a:r>
            <a:r>
              <a:rPr lang="zh-CN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400+416+432.64=1248.64(</a:t>
            </a:r>
            <a:r>
              <a:rPr lang="zh-CN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3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25928" y="5955727"/>
            <a:ext cx="57038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1248.64-1140=108.64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（元）</a:t>
            </a:r>
            <a:endParaRPr lang="zh-CN" altLang="en-US" sz="3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67980" y="5698935"/>
            <a:ext cx="366638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两种收益相差多少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49350" y="2121838"/>
            <a:ext cx="5918517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买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银行的理财产品收益有多大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0" y="81915"/>
            <a:ext cx="3251835" cy="1131570"/>
            <a:chOff x="70" y="129"/>
            <a:chExt cx="5121" cy="1782"/>
          </a:xfrm>
        </p:grpSpPr>
        <p:pic>
          <p:nvPicPr>
            <p:cNvPr id="11" name="图片 10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3" name="图片 12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2" grpId="0"/>
      <p:bldP spid="16" grpId="0"/>
      <p:bldP spid="10" grpId="0"/>
      <p:bldP spid="17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42" t="8052" r="50352" b="61639"/>
          <a:stretch>
            <a:fillRect/>
          </a:stretch>
        </p:blipFill>
        <p:spPr bwMode="auto">
          <a:xfrm>
            <a:off x="462717" y="1319213"/>
            <a:ext cx="2388059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4"/>
          <p:cNvSpPr txBox="1">
            <a:spLocks noChangeArrowheads="1"/>
          </p:cNvSpPr>
          <p:nvPr/>
        </p:nvSpPr>
        <p:spPr bwMode="auto">
          <a:xfrm>
            <a:off x="669708" y="1777347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¤"/>
              <a:defRPr sz="24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dirty="0" smtClean="0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800" dirty="0">
              <a:solidFill>
                <a:srgbClr val="1D41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4"/>
          <p:cNvSpPr txBox="1"/>
          <p:nvPr/>
        </p:nvSpPr>
        <p:spPr>
          <a:xfrm>
            <a:off x="4173598" y="364381"/>
            <a:ext cx="48021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教材练习二第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7"/>
          <p:cNvSpPr txBox="1">
            <a:spLocks noChangeArrowheads="1"/>
          </p:cNvSpPr>
          <p:nvPr/>
        </p:nvSpPr>
        <p:spPr bwMode="auto">
          <a:xfrm>
            <a:off x="2498782" y="1424623"/>
            <a:ext cx="9693218" cy="240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 eaLnBrk="1">
              <a:lnSpc>
                <a:spcPct val="12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百货大楼搞促销活动，甲品牌鞋每满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200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元减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100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元，乙品牌鞋“折上折”，就是先打六折，在此基础上再打九五折。如果两个品牌都有一双标价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260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元的鞋，哪个品牌的更便宜？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4" name="TextBox 4"/>
          <p:cNvSpPr txBox="1">
            <a:spLocks noChangeArrowheads="1"/>
          </p:cNvSpPr>
          <p:nvPr/>
        </p:nvSpPr>
        <p:spPr bwMode="auto">
          <a:xfrm>
            <a:off x="4012582" y="3830603"/>
            <a:ext cx="6983713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甲品牌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:260-100=160(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乙品牌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:260×60%×95%=148.2(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160&gt;148.2  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乙品牌更便宜。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0" y="81915"/>
            <a:ext cx="3251835" cy="1131570"/>
            <a:chOff x="70" y="129"/>
            <a:chExt cx="5121" cy="1782"/>
          </a:xfrm>
        </p:grpSpPr>
        <p:pic>
          <p:nvPicPr>
            <p:cNvPr id="11" name="图片 10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5" name="图片 14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42" t="8052" r="50352" b="61639"/>
          <a:stretch>
            <a:fillRect/>
          </a:stretch>
        </p:blipFill>
        <p:spPr bwMode="auto">
          <a:xfrm>
            <a:off x="462717" y="1319213"/>
            <a:ext cx="2388059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4"/>
          <p:cNvSpPr txBox="1">
            <a:spLocks noChangeArrowheads="1"/>
          </p:cNvSpPr>
          <p:nvPr/>
        </p:nvSpPr>
        <p:spPr bwMode="auto">
          <a:xfrm>
            <a:off x="669708" y="1777347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¤"/>
              <a:defRPr sz="24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dirty="0" smtClean="0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800" dirty="0">
              <a:solidFill>
                <a:srgbClr val="1D41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4"/>
          <p:cNvSpPr txBox="1"/>
          <p:nvPr/>
        </p:nvSpPr>
        <p:spPr>
          <a:xfrm>
            <a:off x="4173598" y="364381"/>
            <a:ext cx="48021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教材练习二第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7"/>
          <p:cNvSpPr txBox="1">
            <a:spLocks noChangeArrowheads="1"/>
          </p:cNvSpPr>
          <p:nvPr/>
        </p:nvSpPr>
        <p:spPr bwMode="auto">
          <a:xfrm>
            <a:off x="1310640" y="1424623"/>
            <a:ext cx="10881360" cy="35878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2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       爸爸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想在网上书店买书，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A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店打七折销售，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B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店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20000"/>
              </a:lnSpc>
            </a:pP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每满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69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元减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19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元。如果爸爸想买的书标价为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80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元。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2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）在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A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、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B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两个书店买，各应付多少元？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20000"/>
              </a:lnSpc>
            </a:pP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20000"/>
              </a:lnSpc>
            </a:pP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2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）在哪个书店买更省钱？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A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、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B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两店的价钱相差多少钱？</a:t>
            </a:r>
          </a:p>
        </p:txBody>
      </p: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3554689" y="3218544"/>
            <a:ext cx="6406824" cy="12241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A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书店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:80×70%=56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（元）</a:t>
            </a:r>
            <a:endParaRPr lang="en-US" altLang="zh-CN" sz="3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B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书店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:80-19=61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（元）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6" name="TextBox 5"/>
          <p:cNvSpPr txBox="1">
            <a:spLocks noChangeArrowheads="1"/>
          </p:cNvSpPr>
          <p:nvPr/>
        </p:nvSpPr>
        <p:spPr bwMode="auto">
          <a:xfrm>
            <a:off x="3554689" y="5012465"/>
            <a:ext cx="5604551" cy="12241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56&lt;61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在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A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书店买更省钱</a:t>
            </a:r>
            <a:endParaRPr lang="en-US" altLang="zh-CN" sz="32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61-56=5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（元）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相差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元。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0" y="81915"/>
            <a:ext cx="3251835" cy="1131570"/>
            <a:chOff x="70" y="129"/>
            <a:chExt cx="5121" cy="1782"/>
          </a:xfrm>
        </p:grpSpPr>
        <p:pic>
          <p:nvPicPr>
            <p:cNvPr id="11" name="图片 10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4" name="图片 13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3" name="图片 12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4" name="图片 13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pic>
        <p:nvPicPr>
          <p:cNvPr id="6" name="图片 47" descr="小绿人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38279" y="4196361"/>
            <a:ext cx="2560638" cy="2435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24"/>
          <p:cNvSpPr txBox="1">
            <a:spLocks noChangeArrowheads="1"/>
          </p:cNvSpPr>
          <p:nvPr/>
        </p:nvSpPr>
        <p:spPr bwMode="auto">
          <a:xfrm>
            <a:off x="2817495" y="368300"/>
            <a:ext cx="8429652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说说你对下列数学词语的理解。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746025" y="1072797"/>
            <a:ext cx="74295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折扣</a:t>
            </a:r>
            <a:r>
              <a:rPr lang="zh-CN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成数</a:t>
            </a:r>
            <a:r>
              <a:rPr lang="zh-CN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税率</a:t>
            </a:r>
            <a:r>
              <a:rPr lang="zh-CN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利率</a:t>
            </a:r>
            <a:r>
              <a:rPr lang="zh-CN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利息</a:t>
            </a:r>
            <a:r>
              <a:rPr lang="zh-CN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本金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18628" y="1742690"/>
            <a:ext cx="105939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折扣：</a:t>
            </a: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商场降价出售商品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叫打折扣出售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俗称“打折”。</a:t>
            </a:r>
          </a:p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成数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表示一个数是另一个数的十分之几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通称“几成”。</a:t>
            </a:r>
          </a:p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税率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应缴纳税额与收入的比率叫税率。</a:t>
            </a:r>
          </a:p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利率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单位时间内的利息与本金的比率叫做利率。</a:t>
            </a:r>
          </a:p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利息：</a:t>
            </a: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取款时银行多支付的钱叫利息。</a:t>
            </a:r>
          </a:p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本金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存入银行的钱叫本金。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349174" y="1238462"/>
            <a:ext cx="9563426" cy="186512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据有关数据统计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某省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年高考中艺体考生总人数为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20.41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万人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比上一年增长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-0.053%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。这个省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年高考中艺体考生总人数是多少万人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041124" y="3121262"/>
            <a:ext cx="71880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en-US" altLang="zh-CN" sz="3200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41÷(1-0</a:t>
            </a:r>
            <a:r>
              <a:rPr lang="en-US" altLang="zh-CN" sz="3200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053%)</a:t>
            </a:r>
            <a:r>
              <a:rPr lang="zh-CN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≈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en-US" altLang="zh-CN" sz="3200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42(</a:t>
            </a:r>
            <a:r>
              <a:rPr lang="zh-CN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万人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3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AutoShape 27"/>
          <p:cNvSpPr/>
          <p:nvPr/>
        </p:nvSpPr>
        <p:spPr>
          <a:xfrm>
            <a:off x="172295" y="2990948"/>
            <a:ext cx="1670712" cy="715089"/>
          </a:xfrm>
          <a:prstGeom prst="wedgeRoundRectCallout">
            <a:avLst>
              <a:gd name="adj1" fmla="val -49913"/>
              <a:gd name="adj2" fmla="val 26767"/>
              <a:gd name="adj3" fmla="val 16667"/>
            </a:avLst>
          </a:prstGeom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0" indent="0" eaLnBrk="1" hangingPunct="1">
              <a:spcBef>
                <a:spcPct val="0"/>
              </a:spcBef>
              <a:buFontTx/>
              <a:buNone/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方法一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30" name="AutoShape 27"/>
          <p:cNvSpPr/>
          <p:nvPr/>
        </p:nvSpPr>
        <p:spPr>
          <a:xfrm>
            <a:off x="109244" y="3778167"/>
            <a:ext cx="1733763" cy="739990"/>
          </a:xfrm>
          <a:prstGeom prst="wedgeRoundRectCallout">
            <a:avLst>
              <a:gd name="adj1" fmla="val -49913"/>
              <a:gd name="adj2" fmla="val 26767"/>
              <a:gd name="adj3" fmla="val 16667"/>
            </a:avLst>
          </a:prstGeom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方法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二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027978" y="3876111"/>
            <a:ext cx="988970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解：</a:t>
            </a:r>
            <a:r>
              <a:rPr lang="zh-CN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</a:t>
            </a:r>
            <a:r>
              <a: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这个省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年高</a:t>
            </a:r>
            <a:r>
              <a:rPr lang="zh-CN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考中艺体考生总</a:t>
            </a:r>
            <a:r>
              <a:rPr lang="zh-CN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人数是</a:t>
            </a:r>
            <a:r>
              <a:rPr lang="en-US" altLang="zh-CN" sz="3200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人。</a:t>
            </a:r>
          </a:p>
          <a:p>
            <a:pPr>
              <a:lnSpc>
                <a:spcPct val="150000"/>
              </a:lnSpc>
            </a:pPr>
            <a:r>
              <a:rPr lang="en-US" altLang="zh-CN" sz="3200" i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3200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3200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-0</a:t>
            </a:r>
            <a:r>
              <a:rPr lang="en-US" altLang="zh-CN" sz="3200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053%</a:t>
            </a:r>
            <a:r>
              <a:rPr lang="en-US" altLang="zh-CN" sz="3200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=20</a:t>
            </a:r>
            <a:r>
              <a:rPr lang="en-US" altLang="zh-CN" sz="3200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41</a:t>
            </a:r>
            <a:endParaRPr lang="en-US" altLang="zh-CN" sz="3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en-US" altLang="zh-CN" sz="3200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≈</a:t>
            </a:r>
            <a:r>
              <a:rPr lang="en-US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en-US" altLang="zh-CN" sz="3200" i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</a:t>
            </a:r>
            <a:endParaRPr lang="zh-CN" altLang="en-US" sz="3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841513" y="5895016"/>
            <a:ext cx="104150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答：这个</a:t>
            </a:r>
            <a:r>
              <a: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省</a:t>
            </a:r>
            <a:r>
              <a:rPr lang="en-US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年高考中艺体考生总人数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20.42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万人</a:t>
            </a:r>
            <a:r>
              <a: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836566" y="1853411"/>
            <a:ext cx="2517036" cy="584775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0.053</a:t>
            </a:r>
            <a:r>
              <a:rPr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3200" b="1" dirty="0"/>
          </a:p>
        </p:txBody>
      </p:sp>
      <p:sp>
        <p:nvSpPr>
          <p:cNvPr id="33" name="圆角矩形 32"/>
          <p:cNvSpPr/>
          <p:nvPr/>
        </p:nvSpPr>
        <p:spPr>
          <a:xfrm>
            <a:off x="6836566" y="1800275"/>
            <a:ext cx="2475074" cy="653365"/>
          </a:xfrm>
          <a:prstGeom prst="roundRect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noFill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9" name="图片 8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0" name="图片 9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8" grpId="0"/>
      <p:bldP spid="17" grpId="0" build="p"/>
      <p:bldP spid="32" grpId="0"/>
      <p:bldP spid="34" grpId="0" animBg="1"/>
      <p:bldP spid="3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349174" y="1238462"/>
            <a:ext cx="9563426" cy="186512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据有关数据统计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某省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年高考中艺体考生总人数为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20.41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万人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比上一年增长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-0.053%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。这个省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年高考中艺体考生总人数是多少万人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30" name="AutoShape 27"/>
          <p:cNvSpPr/>
          <p:nvPr/>
        </p:nvSpPr>
        <p:spPr>
          <a:xfrm>
            <a:off x="109244" y="3778167"/>
            <a:ext cx="1733763" cy="739990"/>
          </a:xfrm>
          <a:prstGeom prst="wedgeRoundRectCallout">
            <a:avLst>
              <a:gd name="adj1" fmla="val -49913"/>
              <a:gd name="adj2" fmla="val 26767"/>
              <a:gd name="adj3" fmla="val 16667"/>
            </a:avLst>
          </a:prstGeom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0" indent="0" eaLnBrk="1" hangingPunct="1">
              <a:lnSpc>
                <a:spcPct val="120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方法三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027978" y="3876111"/>
            <a:ext cx="988970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解：</a:t>
            </a:r>
            <a:r>
              <a:rPr lang="zh-CN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</a:t>
            </a:r>
            <a:r>
              <a: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这个省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年高</a:t>
            </a:r>
            <a:r>
              <a:rPr lang="zh-CN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考中艺体考生总</a:t>
            </a:r>
            <a:r>
              <a:rPr lang="zh-CN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人数是</a:t>
            </a:r>
            <a:r>
              <a:rPr lang="en-US" altLang="zh-CN" sz="3200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  <a:r>
              <a:rPr lang="zh-CN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人。</a:t>
            </a:r>
          </a:p>
          <a:p>
            <a:pPr>
              <a:lnSpc>
                <a:spcPct val="150000"/>
              </a:lnSpc>
            </a:pPr>
            <a:r>
              <a:rPr lang="en-US" altLang="zh-CN" sz="3200" i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3200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-0.053%</a:t>
            </a:r>
            <a:r>
              <a: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3200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x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=20</a:t>
            </a:r>
            <a:r>
              <a:rPr lang="en-US" altLang="zh-CN" sz="3200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41</a:t>
            </a:r>
            <a:endParaRPr lang="en-US" altLang="zh-CN" sz="3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</a:t>
            </a:r>
            <a:r>
              <a:rPr lang="en-US" altLang="zh-CN" sz="3200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华文楷体" pitchFamily="2" charset="-122"/>
                <a:cs typeface="Times New Roman" panose="02020603050405020304" pitchFamily="18" charset="0"/>
              </a:rPr>
              <a:t>x</a:t>
            </a:r>
            <a:r>
              <a:rPr lang="zh-CN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≈</a:t>
            </a:r>
            <a:r>
              <a:rPr lang="en-US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en-US" altLang="zh-CN" sz="3200" i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</a:t>
            </a:r>
            <a:endParaRPr lang="zh-CN" altLang="en-US" sz="3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841513" y="5895016"/>
            <a:ext cx="104150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答：这个</a:t>
            </a:r>
            <a:r>
              <a: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省</a:t>
            </a:r>
            <a:r>
              <a:rPr lang="en-US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年高考中艺体考生总人数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20.42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万人</a:t>
            </a:r>
            <a:r>
              <a: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9" name="图片 8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0" name="图片 9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p"/>
      <p:bldP spid="3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628574" y="1159623"/>
            <a:ext cx="5785176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“做一做”。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TextBox 17"/>
          <p:cNvSpPr txBox="1">
            <a:spLocks noChangeArrowheads="1"/>
          </p:cNvSpPr>
          <p:nvPr/>
        </p:nvSpPr>
        <p:spPr bwMode="auto">
          <a:xfrm>
            <a:off x="576825" y="1936229"/>
            <a:ext cx="11335775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某品牌的旅游鞋搞促销活动，在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A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商场按“每满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100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元减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元”的方式销售，在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B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商场打六折销售。妈妈准备给小丽买一双标价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120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元的这种品牌的旅游鞋。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（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）在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A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、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B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两个商场买，各应付多少钱？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  （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）选择哪个商场更省钱？</a:t>
            </a:r>
          </a:p>
          <a:p>
            <a:pPr indent="-900430">
              <a:lnSpc>
                <a:spcPct val="150000"/>
              </a:lnSpc>
            </a:pP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9" name="图片 8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1" name="图片 10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10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628574" y="1159623"/>
            <a:ext cx="5785176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“做一做”。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TextBox 17"/>
          <p:cNvSpPr txBox="1">
            <a:spLocks noChangeArrowheads="1"/>
          </p:cNvSpPr>
          <p:nvPr/>
        </p:nvSpPr>
        <p:spPr bwMode="auto">
          <a:xfrm>
            <a:off x="1493520" y="1936229"/>
            <a:ext cx="1041908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（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）在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A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、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B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两个商场买，各应付多少钱？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  <a:p>
            <a:pPr indent="-900430"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（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）选择哪个商场更省钱？</a:t>
            </a:r>
          </a:p>
          <a:p>
            <a:pPr indent="-900430">
              <a:lnSpc>
                <a:spcPct val="150000"/>
              </a:lnSpc>
            </a:pP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53053" y="2674893"/>
            <a:ext cx="792914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r>
              <a:rPr lang="zh-CN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商场的实际花费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:120-40×1=80</a:t>
            </a:r>
            <a:r>
              <a:rPr lang="en-US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元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zh-CN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商场的实际</a:t>
            </a:r>
            <a:r>
              <a:rPr lang="zh-CN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花费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:120×60%=72(</a:t>
            </a:r>
            <a:r>
              <a:rPr lang="zh-CN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元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)</a:t>
            </a:r>
            <a:endParaRPr lang="zh-CN" altLang="zh-CN" sz="32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endParaRPr lang="en-US" altLang="zh-CN" sz="3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72&lt;80</a:t>
            </a:r>
            <a:r>
              <a:rPr lang="en-US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选择</a:t>
            </a:r>
            <a:r>
              <a:rPr lang="en-US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zh-CN" altLang="zh-CN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商场更省钱。</a:t>
            </a:r>
            <a:endParaRPr lang="zh-CN" altLang="zh-CN" sz="3200" dirty="0"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1" name="图片 10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2" name="图片 11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  <p:bldP spid="8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22"/>
          <p:cNvSpPr txBox="1"/>
          <p:nvPr/>
        </p:nvSpPr>
        <p:spPr>
          <a:xfrm flipH="1">
            <a:off x="2929567" y="151589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59909" y="4649906"/>
            <a:ext cx="3244479" cy="1158240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71164" y="6024519"/>
            <a:ext cx="3233224" cy="1093627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237594" y="168015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3" name="图片 12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4" name="图片 13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554480" y="1425575"/>
            <a:ext cx="9777861" cy="39798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0482"/>
          <p:cNvSpPr txBox="1"/>
          <p:nvPr/>
        </p:nvSpPr>
        <p:spPr>
          <a:xfrm>
            <a:off x="1873606" y="2389188"/>
            <a:ext cx="9090864" cy="609398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折扣就是商品打折出售</a:t>
            </a:r>
            <a:r>
              <a:rPr lang="en-US" altLang="zh-CN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几折就是百分之几十。</a:t>
            </a:r>
          </a:p>
        </p:txBody>
      </p:sp>
      <p:sp>
        <p:nvSpPr>
          <p:cNvPr id="5" name="文本框 20482"/>
          <p:cNvSpPr txBox="1"/>
          <p:nvPr/>
        </p:nvSpPr>
        <p:spPr>
          <a:xfrm>
            <a:off x="1873606" y="4203700"/>
            <a:ext cx="9090864" cy="609398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理财的基本原则就是看怎么理财收益最大。</a:t>
            </a:r>
          </a:p>
        </p:txBody>
      </p:sp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10094945" y="4483465"/>
            <a:ext cx="1498696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9447340" y="5158153"/>
            <a:ext cx="2587625" cy="96520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解决问题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634504" y="4132969"/>
            <a:ext cx="445129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0" y="31115"/>
            <a:ext cx="2962910" cy="1480820"/>
            <a:chOff x="52" y="49"/>
            <a:chExt cx="4666" cy="2332"/>
          </a:xfrm>
        </p:grpSpPr>
        <p:pic>
          <p:nvPicPr>
            <p:cNvPr id="15" name="图片 14" descr="图片5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6" name="图片 15" descr="ktx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5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447" y="1782582"/>
            <a:ext cx="5975780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15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页练习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二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15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题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228600" y="6350"/>
            <a:ext cx="3195320" cy="1609090"/>
            <a:chOff x="120" y="-71"/>
            <a:chExt cx="5032" cy="2534"/>
          </a:xfrm>
        </p:grpSpPr>
        <p:pic>
          <p:nvPicPr>
            <p:cNvPr id="13" name="图片 12" descr="图片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4" name="图片 13" descr="zys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85090" y="79375"/>
            <a:ext cx="3295650" cy="1059180"/>
            <a:chOff x="116" y="125"/>
            <a:chExt cx="5190" cy="1668"/>
          </a:xfrm>
        </p:grpSpPr>
        <p:pic>
          <p:nvPicPr>
            <p:cNvPr id="13" name="图片 12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4" name="图片 13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Rectangle 16"/>
          <p:cNvSpPr/>
          <p:nvPr/>
        </p:nvSpPr>
        <p:spPr>
          <a:xfrm>
            <a:off x="1431945" y="1740073"/>
            <a:ext cx="759641" cy="280076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4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数学王国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109"/>
          <a:stretch>
            <a:fillRect/>
          </a:stretch>
        </p:blipFill>
        <p:spPr>
          <a:xfrm>
            <a:off x="3004457" y="1144588"/>
            <a:ext cx="6893606" cy="5009469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85090" y="79375"/>
            <a:ext cx="3295650" cy="1059180"/>
            <a:chOff x="116" y="125"/>
            <a:chExt cx="5190" cy="1668"/>
          </a:xfrm>
        </p:grpSpPr>
        <p:pic>
          <p:nvPicPr>
            <p:cNvPr id="5" name="图片 4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6" name="图片 5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85090" y="79375"/>
            <a:ext cx="3295650" cy="1059180"/>
            <a:chOff x="116" y="125"/>
            <a:chExt cx="5190" cy="1668"/>
          </a:xfrm>
        </p:grpSpPr>
        <p:pic>
          <p:nvPicPr>
            <p:cNvPr id="13" name="图片 12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4" name="图片 13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云形标注 15"/>
          <p:cNvSpPr/>
          <p:nvPr/>
        </p:nvSpPr>
        <p:spPr>
          <a:xfrm>
            <a:off x="602980" y="2133560"/>
            <a:ext cx="6489518" cy="1946955"/>
          </a:xfrm>
          <a:prstGeom prst="cloudCallout">
            <a:avLst>
              <a:gd name="adj1" fmla="val 36769"/>
              <a:gd name="adj2" fmla="val 4222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Rectangle 16"/>
          <p:cNvSpPr/>
          <p:nvPr/>
        </p:nvSpPr>
        <p:spPr>
          <a:xfrm>
            <a:off x="1538268" y="2446298"/>
            <a:ext cx="5003800" cy="110799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6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学习小竞赛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83962" y="2391259"/>
            <a:ext cx="3719052" cy="3719052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85090" y="79375"/>
            <a:ext cx="3295650" cy="1059180"/>
            <a:chOff x="116" y="125"/>
            <a:chExt cx="5190" cy="1668"/>
          </a:xfrm>
        </p:grpSpPr>
        <p:pic>
          <p:nvPicPr>
            <p:cNvPr id="5" name="图片 4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6" name="图片 5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7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Rectangle 16"/>
          <p:cNvSpPr/>
          <p:nvPr/>
        </p:nvSpPr>
        <p:spPr>
          <a:xfrm>
            <a:off x="372417" y="1223022"/>
            <a:ext cx="10826806" cy="181504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某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品牌的裙子搞促销活动，在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商场打五折销售，在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商场按“满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元减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元”的方式销售。妈妈要买一条标价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230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元的这种品牌的裙子。</a:t>
            </a:r>
          </a:p>
        </p:txBody>
      </p:sp>
      <p:sp>
        <p:nvSpPr>
          <p:cNvPr id="18" name="Rectangle 16"/>
          <p:cNvSpPr/>
          <p:nvPr/>
        </p:nvSpPr>
        <p:spPr>
          <a:xfrm>
            <a:off x="372417" y="3292265"/>
            <a:ext cx="7760833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A,B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两个商场买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各应付多少钱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Rectangle 16"/>
          <p:cNvSpPr/>
          <p:nvPr/>
        </p:nvSpPr>
        <p:spPr>
          <a:xfrm>
            <a:off x="372869" y="4356332"/>
            <a:ext cx="4611687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选择哪个商场更省钱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778" b="16571"/>
          <a:stretch>
            <a:fillRect/>
          </a:stretch>
        </p:blipFill>
        <p:spPr>
          <a:xfrm>
            <a:off x="7088776" y="3127318"/>
            <a:ext cx="4600805" cy="2415782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0" y="81915"/>
            <a:ext cx="3251835" cy="1131570"/>
            <a:chOff x="70" y="129"/>
            <a:chExt cx="5121" cy="1782"/>
          </a:xfrm>
        </p:grpSpPr>
        <p:pic>
          <p:nvPicPr>
            <p:cNvPr id="10" name="图片 9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1" name="图片 10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Rectangle 16"/>
          <p:cNvSpPr/>
          <p:nvPr/>
        </p:nvSpPr>
        <p:spPr>
          <a:xfrm>
            <a:off x="372417" y="1223022"/>
            <a:ext cx="10826806" cy="181504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某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品牌的裙子搞促销活动，在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商场打五折销售，在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商场按“满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元减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元”的方式销售。妈妈要买一条标价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230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元的这种品牌的裙子。</a:t>
            </a:r>
          </a:p>
        </p:txBody>
      </p:sp>
      <p:sp>
        <p:nvSpPr>
          <p:cNvPr id="12" name="横卷形 11"/>
          <p:cNvSpPr>
            <a:spLocks noChangeArrowheads="1"/>
          </p:cNvSpPr>
          <p:nvPr/>
        </p:nvSpPr>
        <p:spPr bwMode="auto">
          <a:xfrm>
            <a:off x="2240279" y="2880360"/>
            <a:ext cx="9465715" cy="1170903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商场销售五折，用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总价乘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就算出实际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花费。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横卷形 12"/>
          <p:cNvSpPr>
            <a:spLocks noChangeArrowheads="1"/>
          </p:cNvSpPr>
          <p:nvPr/>
        </p:nvSpPr>
        <p:spPr bwMode="auto">
          <a:xfrm>
            <a:off x="2240278" y="4051263"/>
            <a:ext cx="9465716" cy="2271730"/>
          </a:xfrm>
          <a:prstGeom prst="horizontalScroll">
            <a:avLst>
              <a:gd name="adj" fmla="val 12500"/>
            </a:avLst>
          </a:prstGeom>
          <a:solidFill>
            <a:srgbClr val="FFFF00"/>
          </a:solidFill>
          <a:ln w="9525" algn="ctr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algn="l"/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商场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享受“满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元减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元“的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优惠，每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满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元减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，不满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元的零头不优惠，看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总价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里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几个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元就减去几个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元。</a:t>
            </a:r>
            <a:endParaRPr lang="en-US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AutoShape 27"/>
          <p:cNvSpPr/>
          <p:nvPr/>
        </p:nvSpPr>
        <p:spPr>
          <a:xfrm>
            <a:off x="523797" y="3756160"/>
            <a:ext cx="1294645" cy="739990"/>
          </a:xfrm>
          <a:prstGeom prst="wedgeRoundRectCallout">
            <a:avLst>
              <a:gd name="adj1" fmla="val -49913"/>
              <a:gd name="adj2" fmla="val 26767"/>
              <a:gd name="adj3" fmla="val 16667"/>
            </a:avLst>
          </a:prstGeom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分析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81915"/>
            <a:ext cx="3251835" cy="1131570"/>
            <a:chOff x="70" y="129"/>
            <a:chExt cx="5121" cy="1782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0" name="图片 9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矩形 14"/>
          <p:cNvSpPr/>
          <p:nvPr/>
        </p:nvSpPr>
        <p:spPr>
          <a:xfrm>
            <a:off x="1618531" y="1285597"/>
            <a:ext cx="91703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A,B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两个商场买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各应付多少钱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618531" y="3701218"/>
            <a:ext cx="56620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选择哪个商场更省钱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18598" y="2068622"/>
            <a:ext cx="86560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商场的实际花费：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230×50%=115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（元）</a:t>
            </a:r>
            <a:endParaRPr lang="zh-CN" altLang="en-US" sz="3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118597" y="2867711"/>
            <a:ext cx="917030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商场的实际花费：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230-50×2=130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（元）</a:t>
            </a:r>
            <a:endParaRPr lang="zh-CN" altLang="en-US" sz="3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90102" y="4439347"/>
            <a:ext cx="807938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115&lt;130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，选择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商场购买更省钱。</a:t>
            </a:r>
            <a:endParaRPr lang="zh-CN" altLang="en-US" sz="3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737278" y="5356126"/>
            <a:ext cx="923552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答：在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商场应付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115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元，在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商场应付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130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元；</a:t>
            </a:r>
            <a:endParaRPr lang="en-US" altLang="zh-CN" sz="3200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</a:t>
            </a:r>
            <a:r>
              <a:rPr lang="en-US" altLang="zh-CN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32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商场购买更省钱。</a:t>
            </a:r>
            <a:endParaRPr lang="zh-CN" altLang="en-US" sz="3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81915"/>
            <a:ext cx="3251835" cy="1131570"/>
            <a:chOff x="70" y="129"/>
            <a:chExt cx="5121" cy="1782"/>
          </a:xfrm>
        </p:grpSpPr>
        <p:pic>
          <p:nvPicPr>
            <p:cNvPr id="9" name="图片 8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0" name="图片 9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9" grpId="0"/>
      <p:bldP spid="20" grpId="0"/>
      <p:bldP spid="2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</TotalTime>
  <Words>2256</Words>
  <Application>Microsoft Office PowerPoint</Application>
  <PresentationFormat>自定义</PresentationFormat>
  <Paragraphs>135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2_Office 主题</vt:lpstr>
      <vt:lpstr>3_Office 主题</vt:lpstr>
      <vt:lpstr>4_Office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2106</cp:revision>
  <dcterms:created xsi:type="dcterms:W3CDTF">2017-11-13T08:28:00Z</dcterms:created>
  <dcterms:modified xsi:type="dcterms:W3CDTF">2021-11-18T03:09:31Z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1607044B1AB04E548CD13AD1CD86572E</vt:lpwstr>
  </property>
</Properties>
</file>