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4" r:id="rId2"/>
    <p:sldId id="309" r:id="rId3"/>
    <p:sldId id="326" r:id="rId4"/>
    <p:sldId id="327" r:id="rId5"/>
    <p:sldId id="328" r:id="rId6"/>
    <p:sldId id="329" r:id="rId7"/>
    <p:sldId id="317" r:id="rId8"/>
    <p:sldId id="310" r:id="rId9"/>
    <p:sldId id="334" r:id="rId10"/>
    <p:sldId id="265" r:id="rId11"/>
    <p:sldId id="336" r:id="rId12"/>
    <p:sldId id="335" r:id="rId13"/>
    <p:sldId id="292" r:id="rId14"/>
    <p:sldId id="297" r:id="rId15"/>
    <p:sldId id="293" r:id="rId16"/>
    <p:sldId id="300" r:id="rId17"/>
    <p:sldId id="291" r:id="rId18"/>
    <p:sldId id="258" r:id="rId19"/>
    <p:sldId id="337" r:id="rId20"/>
    <p:sldId id="282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0000"/>
    <a:srgbClr val="000000"/>
    <a:srgbClr val="FF3399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4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emf"/><Relationship Id="rId5" Type="http://schemas.openxmlformats.org/officeDocument/2006/relationships/slide" Target="slide15.xml"/><Relationship Id="rId4" Type="http://schemas.openxmlformats.org/officeDocument/2006/relationships/slide" Target="slide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slide" Target="slide1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1500166" y="1526433"/>
            <a:ext cx="61436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第</a:t>
            </a:r>
            <a:r>
              <a:rPr lang="en-US" altLang="zh-CN" sz="4800" dirty="0" smtClean="0">
                <a:latin typeface="Calibri" pitchFamily="34" charset="0"/>
              </a:rPr>
              <a:t>2</a:t>
            </a:r>
            <a:r>
              <a:rPr lang="zh-CN" altLang="en-US" sz="4800" dirty="0" smtClean="0">
                <a:latin typeface="Calibri" pitchFamily="34" charset="0"/>
              </a:rPr>
              <a:t>单</a:t>
            </a:r>
            <a:r>
              <a:rPr lang="zh-CN" altLang="en-US" sz="4800" dirty="0">
                <a:latin typeface="Calibri" pitchFamily="34" charset="0"/>
              </a:rPr>
              <a:t>元   </a:t>
            </a:r>
            <a:r>
              <a:rPr lang="zh-CN" altLang="en-US" sz="4800" dirty="0" smtClean="0">
                <a:latin typeface="Calibri" pitchFamily="34" charset="0"/>
              </a:rPr>
              <a:t>百分数（二）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3211297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5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</a:t>
            </a:r>
            <a:r>
              <a:rPr lang="zh-CN" altLang="en-US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解决问题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复习准备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随堂练习</a:t>
              </a:r>
            </a:p>
          </p:txBody>
        </p:sp>
      </p:grp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253074" y="836712"/>
            <a:ext cx="921547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据有关数据统计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,2014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年黑龙江省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高考中艺体考生总人数为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41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万人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比上一年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增长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-0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053%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。黑龙江省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年高考中艺体考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生总人数是多少万人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0" y="3508988"/>
            <a:ext cx="2271777" cy="1000132"/>
            <a:chOff x="500033" y="2714620"/>
            <a:chExt cx="2271777" cy="1000132"/>
          </a:xfrm>
        </p:grpSpPr>
        <p:sp>
          <p:nvSpPr>
            <p:cNvPr id="14" name="圆角矩形 13"/>
            <p:cNvSpPr/>
            <p:nvPr/>
          </p:nvSpPr>
          <p:spPr>
            <a:xfrm>
              <a:off x="571472" y="2714620"/>
              <a:ext cx="2143140" cy="1000132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00033" y="2714620"/>
              <a:ext cx="227177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解法</a:t>
              </a:r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一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2571736" y="3708321"/>
            <a:ext cx="55435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41÷(1-0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053%)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42(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万人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2910" y="4944070"/>
            <a:ext cx="77867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黑龙江省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2013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年高考中艺体考生总人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</a:t>
            </a:r>
          </a:p>
          <a:p>
            <a:pPr eaLnBrk="1" hangingPunct="1"/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数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约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20.42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万人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1992" y="928670"/>
            <a:ext cx="2271776" cy="1000132"/>
            <a:chOff x="500033" y="2714620"/>
            <a:chExt cx="2271776" cy="1000132"/>
          </a:xfrm>
        </p:grpSpPr>
        <p:sp>
          <p:nvSpPr>
            <p:cNvPr id="3" name="圆角矩形 2"/>
            <p:cNvSpPr/>
            <p:nvPr/>
          </p:nvSpPr>
          <p:spPr>
            <a:xfrm>
              <a:off x="571472" y="2714620"/>
              <a:ext cx="2143140" cy="1000132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500033" y="2714620"/>
              <a:ext cx="227177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解法二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714348" y="2071678"/>
            <a:ext cx="807249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解：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设黑龙江省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2013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年高考中艺体考生总人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数是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万人。</a:t>
            </a: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-0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053%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41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     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910" y="4923550"/>
            <a:ext cx="77867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黑龙江省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2013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年高考中艺体考生总人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</a:t>
            </a:r>
          </a:p>
          <a:p>
            <a:pPr eaLnBrk="1" hangingPunct="1"/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数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约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20.42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万人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-36512" y="486539"/>
            <a:ext cx="9215470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某品牌的旅游鞋搞促销活动，在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A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商场按“满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100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元减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40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元”的方式销售，在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B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商场打六折销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售。妈妈准备给小丽买一双标价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120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元的这种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品牌的旅游鞋。在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A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B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两个商场买，各应付多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少钱？选择哪个商场更省钱？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1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2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55576" y="3999327"/>
            <a:ext cx="8072494" cy="223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商场的实际花费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:120-40×1=80(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商场的实际花费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:120×60%=72(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72&lt;80,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选择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商场更省钱。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5856" y="188640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251520" y="692696"/>
            <a:ext cx="8318158" cy="320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15.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截至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2011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年末，上海市户籍人口总数为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1419.36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万人，比上一年末增长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-0.068%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。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 2010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年末上海市的户籍人口总数是多少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万人？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76288" y="4087954"/>
            <a:ext cx="67151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1419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36÷(1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－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068%)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1420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33(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万人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5616" y="4872062"/>
            <a:ext cx="67866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2010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年末上海市的户籍人口总数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约是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1420.33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万人。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10" name="AutoShape 13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1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>
              <a:grpSpLocks/>
            </p:cNvGrpSpPr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>
                <a:spLocks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>
                <a:spLocks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>
                <a:spLocks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>
                <a:spLocks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>
                <a:spLocks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>
                <a:spLocks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>
                <a:spLocks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>
                <a:spLocks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>
              <a:grpSpLocks/>
            </p:cNvGrpSpPr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3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</a:p>
            </p:txBody>
          </p:sp>
        </p:grpSp>
        <p:grpSp>
          <p:nvGrpSpPr>
            <p:cNvPr id="22539" name="Group 14"/>
            <p:cNvGrpSpPr>
              <a:grpSpLocks/>
            </p:cNvGrpSpPr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5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</a:p>
            </p:txBody>
          </p:sp>
        </p:grpSp>
        <p:grpSp>
          <p:nvGrpSpPr>
            <p:cNvPr id="22540" name="Group 17"/>
            <p:cNvGrpSpPr>
              <a:grpSpLocks/>
            </p:cNvGrpSpPr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4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6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</a:p>
            </p:txBody>
          </p:sp>
        </p:grpSp>
      </p:grpSp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22532" name="Group 29"/>
          <p:cNvGrpSpPr>
            <a:grpSpLocks/>
          </p:cNvGrpSpPr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0" y="856031"/>
            <a:ext cx="8417689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请写出利息、应纳税额的公式。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14480" y="1928802"/>
            <a:ext cx="45624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利息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本金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利率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存期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14480" y="2857496"/>
            <a:ext cx="4972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应纳税额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各种收入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税率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Rectangle 68"/>
          <p:cNvSpPr>
            <a:spLocks noChangeArrowheads="1"/>
          </p:cNvSpPr>
          <p:nvPr/>
        </p:nvSpPr>
        <p:spPr bwMode="auto">
          <a:xfrm>
            <a:off x="-32" y="3570675"/>
            <a:ext cx="7593745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写出几种常见的存款方式。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42976" y="4915927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活期、整存整取、零存整取。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4" name="Group 8"/>
          <p:cNvGrpSpPr>
            <a:grpSpLocks/>
          </p:cNvGrpSpPr>
          <p:nvPr/>
        </p:nvGrpSpPr>
        <p:grpSpPr bwMode="auto">
          <a:xfrm>
            <a:off x="5580063" y="6149975"/>
            <a:ext cx="1943100" cy="519113"/>
            <a:chOff x="1474" y="3793"/>
            <a:chExt cx="952" cy="327"/>
          </a:xfrm>
        </p:grpSpPr>
        <p:sp>
          <p:nvSpPr>
            <p:cNvPr id="25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6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15" grpId="0"/>
      <p:bldP spid="19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714356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某零件制造厂五月份生产零件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36000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比上月增产二成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四月份生产多少个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654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1857364"/>
            <a:ext cx="2271777" cy="1000132"/>
            <a:chOff x="500033" y="2714620"/>
            <a:chExt cx="2271777" cy="1000132"/>
          </a:xfrm>
        </p:grpSpPr>
        <p:sp>
          <p:nvSpPr>
            <p:cNvPr id="9" name="圆角矩形 8"/>
            <p:cNvSpPr/>
            <p:nvPr/>
          </p:nvSpPr>
          <p:spPr>
            <a:xfrm>
              <a:off x="571472" y="2714620"/>
              <a:ext cx="2143140" cy="1000132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00033" y="2714620"/>
              <a:ext cx="227177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解法</a:t>
              </a:r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一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643174" y="2058407"/>
            <a:ext cx="48734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36000÷(1+20%)=30000(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3071810"/>
            <a:ext cx="2271776" cy="1000132"/>
            <a:chOff x="500033" y="2714620"/>
            <a:chExt cx="2271776" cy="1000132"/>
          </a:xfrm>
        </p:grpSpPr>
        <p:sp>
          <p:nvSpPr>
            <p:cNvPr id="13" name="圆角矩形 12"/>
            <p:cNvSpPr/>
            <p:nvPr/>
          </p:nvSpPr>
          <p:spPr>
            <a:xfrm>
              <a:off x="571472" y="2714620"/>
              <a:ext cx="2143140" cy="1000132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00033" y="2714620"/>
              <a:ext cx="227177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解法二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571768" y="2905527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解：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设四月份生产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+20%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=36000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                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=30000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71670" y="5415993"/>
            <a:ext cx="48397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四月份生产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30000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9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20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11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-32" y="1129816"/>
            <a:ext cx="900118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0" dirty="0" smtClean="0">
                <a:solidFill>
                  <a:schemeClr val="tx1"/>
                </a:solidFill>
              </a:rPr>
              <a:t>4.</a:t>
            </a:r>
            <a:r>
              <a:rPr lang="zh-CN" altLang="en-US" sz="28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刘叔叔有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2000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元钱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有两种理财方式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一种是买三年期国债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年利率为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5%,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另一种是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买银行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年期理财产品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年收益率为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3%,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每年到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期后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连本带息继续购买下一年的理财产品。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年后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哪种理财方式收益大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0725" name="Group 14"/>
          <p:cNvGrpSpPr>
            <a:grpSpLocks/>
          </p:cNvGrpSpPr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30730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073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457666" y="611977"/>
            <a:ext cx="7786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三年期国债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:2000×4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5%×3=270(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28" y="1136933"/>
            <a:ext cx="842683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一年期理财产品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第一年的利息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:2000×4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3%=86(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第二年的利息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:(2000+86)×4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3%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89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70(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第三年的利息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:2086+89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70=2175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70(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                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2175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70×4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3%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93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56(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三年利息合计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:86+89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70+93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56=269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26(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4348" y="5558869"/>
            <a:ext cx="75009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270&gt;269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26</a:t>
            </a:r>
            <a:r>
              <a:rPr lang="zh-CN" altLang="en-US" sz="3200" i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买三年期国债收益大。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复 习 准 备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714380" y="629647"/>
            <a:ext cx="84296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说说你对下列数学词语的理解。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grpSp>
        <p:nvGrpSpPr>
          <p:cNvPr id="24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6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642910" y="1334144"/>
            <a:ext cx="7429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chemeClr val="tx1"/>
                </a:solidFill>
              </a:rPr>
              <a:t>折扣</a:t>
            </a:r>
            <a:r>
              <a:rPr lang="zh-CN" altLang="zh-CN" sz="2800" i="1" dirty="0" smtClean="0">
                <a:solidFill>
                  <a:schemeClr val="tx1"/>
                </a:solidFill>
              </a:rPr>
              <a:t>　</a:t>
            </a:r>
            <a:r>
              <a:rPr lang="zh-CN" altLang="zh-CN" sz="2800" dirty="0" smtClean="0">
                <a:solidFill>
                  <a:schemeClr val="tx1"/>
                </a:solidFill>
              </a:rPr>
              <a:t>成数</a:t>
            </a:r>
            <a:r>
              <a:rPr lang="zh-CN" altLang="zh-CN" sz="2800" i="1" dirty="0" smtClean="0">
                <a:solidFill>
                  <a:schemeClr val="tx1"/>
                </a:solidFill>
              </a:rPr>
              <a:t>　</a:t>
            </a:r>
            <a:r>
              <a:rPr lang="zh-CN" altLang="zh-CN" sz="2800" dirty="0" smtClean="0">
                <a:solidFill>
                  <a:schemeClr val="tx1"/>
                </a:solidFill>
              </a:rPr>
              <a:t>税率</a:t>
            </a:r>
            <a:r>
              <a:rPr lang="zh-CN" altLang="zh-CN" sz="2800" i="1" dirty="0" smtClean="0">
                <a:solidFill>
                  <a:schemeClr val="tx1"/>
                </a:solidFill>
              </a:rPr>
              <a:t>　</a:t>
            </a:r>
            <a:r>
              <a:rPr lang="zh-CN" altLang="zh-CN" sz="2800" dirty="0" smtClean="0">
                <a:solidFill>
                  <a:schemeClr val="tx1"/>
                </a:solidFill>
              </a:rPr>
              <a:t>利率</a:t>
            </a:r>
            <a:r>
              <a:rPr lang="zh-CN" altLang="zh-CN" sz="2800" i="1" dirty="0" smtClean="0">
                <a:solidFill>
                  <a:schemeClr val="tx1"/>
                </a:solidFill>
              </a:rPr>
              <a:t>　</a:t>
            </a:r>
            <a:r>
              <a:rPr lang="zh-CN" altLang="zh-CN" sz="2800" dirty="0" smtClean="0">
                <a:solidFill>
                  <a:schemeClr val="tx1"/>
                </a:solidFill>
              </a:rPr>
              <a:t>利息</a:t>
            </a:r>
            <a:r>
              <a:rPr lang="zh-CN" altLang="zh-CN" sz="2800" i="1" dirty="0" smtClean="0">
                <a:solidFill>
                  <a:schemeClr val="tx1"/>
                </a:solidFill>
              </a:rPr>
              <a:t>　</a:t>
            </a:r>
            <a:r>
              <a:rPr lang="zh-CN" altLang="zh-CN" sz="2800" dirty="0" smtClean="0">
                <a:solidFill>
                  <a:schemeClr val="tx1"/>
                </a:solidFill>
              </a:rPr>
              <a:t>本金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1928802"/>
            <a:ext cx="9144000" cy="3869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j-ea"/>
                <a:ea typeface="+mj-ea"/>
              </a:rPr>
              <a:t>折扣：</a:t>
            </a:r>
            <a:r>
              <a:rPr lang="zh-CN" altLang="zh-CN" sz="2800" dirty="0" smtClean="0">
                <a:latin typeface="+mj-ea"/>
                <a:ea typeface="+mj-ea"/>
              </a:rPr>
              <a:t>商场降价出售商品</a:t>
            </a:r>
            <a:r>
              <a:rPr lang="en-US" altLang="zh-CN" sz="2800" dirty="0" smtClean="0">
                <a:latin typeface="+mj-ea"/>
                <a:ea typeface="+mj-ea"/>
              </a:rPr>
              <a:t>,</a:t>
            </a:r>
            <a:r>
              <a:rPr lang="zh-CN" altLang="zh-CN" sz="2800" dirty="0" smtClean="0">
                <a:latin typeface="+mj-ea"/>
                <a:ea typeface="+mj-ea"/>
              </a:rPr>
              <a:t>叫打折扣出售</a:t>
            </a:r>
            <a:r>
              <a:rPr lang="en-US" altLang="zh-CN" sz="2800" dirty="0" smtClean="0">
                <a:latin typeface="+mj-ea"/>
                <a:ea typeface="+mj-ea"/>
              </a:rPr>
              <a:t>,</a:t>
            </a:r>
            <a:r>
              <a:rPr lang="zh-CN" altLang="zh-CN" sz="2800" dirty="0" smtClean="0">
                <a:latin typeface="+mj-ea"/>
                <a:ea typeface="+mj-ea"/>
              </a:rPr>
              <a:t>俗称“打折”。</a:t>
            </a: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+mj-ea"/>
                <a:ea typeface="+mj-ea"/>
              </a:rPr>
              <a:t>成数</a:t>
            </a:r>
            <a:r>
              <a:rPr lang="zh-CN" altLang="en-US" sz="2800" dirty="0" smtClean="0">
                <a:latin typeface="+mj-ea"/>
                <a:ea typeface="+mj-ea"/>
              </a:rPr>
              <a:t>：</a:t>
            </a:r>
            <a:r>
              <a:rPr lang="zh-CN" altLang="zh-CN" sz="2800" dirty="0" smtClean="0">
                <a:latin typeface="+mj-ea"/>
                <a:ea typeface="+mj-ea"/>
              </a:rPr>
              <a:t>表示一个数是另一个数的十分之几</a:t>
            </a:r>
            <a:r>
              <a:rPr lang="en-US" altLang="zh-CN" sz="2800" dirty="0" smtClean="0">
                <a:latin typeface="+mj-ea"/>
                <a:ea typeface="+mj-ea"/>
              </a:rPr>
              <a:t>,</a:t>
            </a:r>
            <a:r>
              <a:rPr lang="zh-CN" altLang="zh-CN" sz="2800" dirty="0" smtClean="0">
                <a:latin typeface="+mj-ea"/>
                <a:ea typeface="+mj-ea"/>
              </a:rPr>
              <a:t>通称“几成”。</a:t>
            </a: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+mj-ea"/>
                <a:ea typeface="+mj-ea"/>
              </a:rPr>
              <a:t>税率</a:t>
            </a:r>
            <a:r>
              <a:rPr lang="zh-CN" altLang="en-US" sz="2800" dirty="0" smtClean="0">
                <a:latin typeface="+mj-ea"/>
                <a:ea typeface="+mj-ea"/>
              </a:rPr>
              <a:t>：</a:t>
            </a:r>
            <a:r>
              <a:rPr lang="zh-CN" altLang="zh-CN" sz="2800" dirty="0" smtClean="0">
                <a:latin typeface="+mj-ea"/>
                <a:ea typeface="+mj-ea"/>
              </a:rPr>
              <a:t>应缴纳税额与收入的比率叫税率。</a:t>
            </a: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+mj-ea"/>
                <a:ea typeface="+mj-ea"/>
              </a:rPr>
              <a:t>利率</a:t>
            </a:r>
            <a:r>
              <a:rPr lang="zh-CN" altLang="en-US" sz="2800" dirty="0" smtClean="0">
                <a:latin typeface="+mj-ea"/>
                <a:ea typeface="+mj-ea"/>
              </a:rPr>
              <a:t>：</a:t>
            </a:r>
            <a:r>
              <a:rPr lang="zh-CN" altLang="zh-CN" sz="2800" dirty="0" smtClean="0">
                <a:latin typeface="+mj-ea"/>
                <a:ea typeface="+mj-ea"/>
              </a:rPr>
              <a:t>单位时间内的利息与本金的比率叫做利率。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j-ea"/>
                <a:ea typeface="+mj-ea"/>
              </a:rPr>
              <a:t>利息：</a:t>
            </a:r>
            <a:r>
              <a:rPr lang="zh-CN" altLang="zh-CN" sz="2800" dirty="0" smtClean="0">
                <a:latin typeface="+mj-ea"/>
                <a:ea typeface="+mj-ea"/>
              </a:rPr>
              <a:t>取款时银行多支付的钱叫利息。</a:t>
            </a: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+mj-ea"/>
                <a:ea typeface="+mj-ea"/>
              </a:rPr>
              <a:t>本金</a:t>
            </a:r>
            <a:r>
              <a:rPr lang="zh-CN" altLang="en-US" sz="2800" dirty="0" smtClean="0">
                <a:latin typeface="+mj-ea"/>
                <a:ea typeface="+mj-ea"/>
              </a:rPr>
              <a:t>：</a:t>
            </a:r>
            <a:r>
              <a:rPr lang="zh-CN" altLang="zh-CN" sz="2800" dirty="0" smtClean="0">
                <a:latin typeface="+mj-ea"/>
                <a:ea typeface="+mj-ea"/>
              </a:rPr>
              <a:t>存入银行的钱叫本金。</a:t>
            </a:r>
            <a:endParaRPr lang="zh-CN" altLang="en-US" sz="2800" dirty="0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33"/>
          <p:cNvGrpSpPr>
            <a:grpSpLocks/>
          </p:cNvGrpSpPr>
          <p:nvPr/>
        </p:nvGrpSpPr>
        <p:grpSpPr bwMode="auto">
          <a:xfrm>
            <a:off x="71406" y="571228"/>
            <a:ext cx="9071449" cy="2214788"/>
            <a:chOff x="128" y="269"/>
            <a:chExt cx="3373" cy="3296"/>
          </a:xfrm>
        </p:grpSpPr>
        <p:sp>
          <p:nvSpPr>
            <p:cNvPr id="15" name="AutoShape 32"/>
            <p:cNvSpPr>
              <a:spLocks noChangeArrowheads="1"/>
            </p:cNvSpPr>
            <p:nvPr/>
          </p:nvSpPr>
          <p:spPr bwMode="auto">
            <a:xfrm>
              <a:off x="158" y="482"/>
              <a:ext cx="3343" cy="3083"/>
            </a:xfrm>
            <a:prstGeom prst="foldedCorner">
              <a:avLst>
                <a:gd name="adj" fmla="val 12500"/>
              </a:avLst>
            </a:prstGeom>
            <a:solidFill>
              <a:srgbClr val="FF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 sz="2800">
                <a:solidFill>
                  <a:srgbClr val="C00000"/>
                </a:solidFill>
              </a:endParaRPr>
            </a:p>
          </p:txBody>
        </p:sp>
        <p:sp>
          <p:nvSpPr>
            <p:cNvPr id="16" name="Text Box 28"/>
            <p:cNvSpPr txBox="1">
              <a:spLocks noChangeArrowheads="1"/>
            </p:cNvSpPr>
            <p:nvPr/>
          </p:nvSpPr>
          <p:spPr bwMode="auto">
            <a:xfrm>
              <a:off x="128" y="269"/>
              <a:ext cx="3320" cy="32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90000" tIns="46800" rIns="90000" bIns="4680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   某</a:t>
              </a:r>
              <a:r>
                <a:rPr lang="zh-CN" altLang="en-US" sz="3200" dirty="0">
                  <a:solidFill>
                    <a:srgbClr val="C00000"/>
                  </a:solidFill>
                  <a:latin typeface="+mj-ea"/>
                  <a:ea typeface="+mj-ea"/>
                </a:rPr>
                <a:t>品牌的裙子搞促销活动，在</a:t>
              </a:r>
              <a:r>
                <a:rPr lang="en-US" altLang="zh-CN" sz="3200" dirty="0">
                  <a:solidFill>
                    <a:srgbClr val="C00000"/>
                  </a:solidFill>
                  <a:latin typeface="+mj-ea"/>
                  <a:ea typeface="+mj-ea"/>
                </a:rPr>
                <a:t>A</a:t>
              </a:r>
              <a:r>
                <a:rPr lang="zh-CN" altLang="en-US" sz="3200" dirty="0">
                  <a:solidFill>
                    <a:srgbClr val="C00000"/>
                  </a:solidFill>
                  <a:latin typeface="+mj-ea"/>
                  <a:ea typeface="+mj-ea"/>
                </a:rPr>
                <a:t>商场打五折销售，在</a:t>
              </a:r>
              <a:r>
                <a:rPr lang="en-US" altLang="zh-CN" sz="3200" dirty="0">
                  <a:solidFill>
                    <a:srgbClr val="C00000"/>
                  </a:solidFill>
                  <a:latin typeface="+mj-ea"/>
                  <a:ea typeface="+mj-ea"/>
                </a:rPr>
                <a:t>B</a:t>
              </a:r>
              <a:r>
                <a:rPr lang="zh-CN" altLang="en-US" sz="3200" dirty="0">
                  <a:solidFill>
                    <a:srgbClr val="C00000"/>
                  </a:solidFill>
                  <a:latin typeface="+mj-ea"/>
                  <a:ea typeface="+mj-ea"/>
                </a:rPr>
                <a:t>商场按“满</a:t>
              </a:r>
              <a:r>
                <a:rPr lang="en-US" altLang="zh-CN" sz="3200" dirty="0">
                  <a:solidFill>
                    <a:srgbClr val="C00000"/>
                  </a:solidFill>
                  <a:latin typeface="+mj-ea"/>
                  <a:ea typeface="+mj-ea"/>
                </a:rPr>
                <a:t>100</a:t>
              </a:r>
              <a:r>
                <a:rPr lang="zh-CN" altLang="en-US" sz="3200" dirty="0">
                  <a:solidFill>
                    <a:srgbClr val="C00000"/>
                  </a:solidFill>
                  <a:latin typeface="+mj-ea"/>
                  <a:ea typeface="+mj-ea"/>
                </a:rPr>
                <a:t>元减</a:t>
              </a:r>
              <a:r>
                <a:rPr lang="en-US" altLang="zh-CN" sz="3200" dirty="0">
                  <a:solidFill>
                    <a:srgbClr val="C00000"/>
                  </a:solidFill>
                  <a:latin typeface="+mj-ea"/>
                  <a:ea typeface="+mj-ea"/>
                </a:rPr>
                <a:t>50</a:t>
              </a:r>
              <a:r>
                <a:rPr lang="zh-CN" altLang="en-US" sz="3200" dirty="0">
                  <a:solidFill>
                    <a:srgbClr val="C00000"/>
                  </a:solidFill>
                  <a:latin typeface="+mj-ea"/>
                  <a:ea typeface="+mj-ea"/>
                </a:rPr>
                <a:t>元”的方式销售。妈妈要买一条标价</a:t>
              </a:r>
              <a:r>
                <a:rPr lang="en-US" altLang="zh-CN" sz="3200" dirty="0">
                  <a:solidFill>
                    <a:srgbClr val="C00000"/>
                  </a:solidFill>
                  <a:latin typeface="+mj-ea"/>
                  <a:ea typeface="+mj-ea"/>
                </a:rPr>
                <a:t>230</a:t>
              </a:r>
              <a:r>
                <a:rPr lang="zh-CN" altLang="en-US" sz="3200" dirty="0">
                  <a:solidFill>
                    <a:srgbClr val="C00000"/>
                  </a:solidFill>
                  <a:latin typeface="+mj-ea"/>
                  <a:ea typeface="+mj-ea"/>
                </a:rPr>
                <a:t>元的这种品牌的裙子。</a:t>
              </a:r>
            </a:p>
          </p:txBody>
        </p:sp>
      </p:grpSp>
      <p:pic>
        <p:nvPicPr>
          <p:cNvPr id="17" name="Picture 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3143248"/>
            <a:ext cx="2667000" cy="25765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3" name="组合 22"/>
          <p:cNvGrpSpPr/>
          <p:nvPr/>
        </p:nvGrpSpPr>
        <p:grpSpPr>
          <a:xfrm>
            <a:off x="500034" y="3286124"/>
            <a:ext cx="5214974" cy="2500330"/>
            <a:chOff x="500034" y="3286124"/>
            <a:chExt cx="5214974" cy="2500330"/>
          </a:xfrm>
        </p:grpSpPr>
        <p:sp>
          <p:nvSpPr>
            <p:cNvPr id="21" name="圆角矩形 20"/>
            <p:cNvSpPr/>
            <p:nvPr/>
          </p:nvSpPr>
          <p:spPr>
            <a:xfrm>
              <a:off x="500034" y="3286124"/>
              <a:ext cx="5214974" cy="250033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71472" y="3334155"/>
              <a:ext cx="5143536" cy="2237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(1)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在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A,B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两个商场买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各应付</a:t>
              </a:r>
              <a:endPara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多少钱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?</a:t>
              </a:r>
              <a:endPara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(2)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选择哪个商场更省钱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?</a:t>
              </a:r>
              <a:endParaRPr lang="zh-CN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横卷形 13"/>
          <p:cNvSpPr>
            <a:spLocks noChangeArrowheads="1"/>
          </p:cNvSpPr>
          <p:nvPr/>
        </p:nvSpPr>
        <p:spPr bwMode="auto">
          <a:xfrm>
            <a:off x="1785918" y="2071678"/>
            <a:ext cx="5372100" cy="1357322"/>
          </a:xfrm>
          <a:prstGeom prst="horizontalScroll">
            <a:avLst>
              <a:gd name="adj" fmla="val 12500"/>
            </a:avLst>
          </a:prstGeom>
          <a:solidFill>
            <a:srgbClr val="CC99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商场销售五折，用总价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乘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50%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就算出实际花费。</a:t>
            </a:r>
          </a:p>
        </p:txBody>
      </p:sp>
      <p:sp>
        <p:nvSpPr>
          <p:cNvPr id="15" name="横卷形 14"/>
          <p:cNvSpPr>
            <a:spLocks noChangeArrowheads="1"/>
          </p:cNvSpPr>
          <p:nvPr/>
        </p:nvSpPr>
        <p:spPr bwMode="auto">
          <a:xfrm>
            <a:off x="266732" y="3571876"/>
            <a:ext cx="8520110" cy="2500330"/>
          </a:xfrm>
          <a:prstGeom prst="horizontalScroll">
            <a:avLst>
              <a:gd name="adj" fmla="val 12500"/>
            </a:avLst>
          </a:prstGeom>
          <a:solidFill>
            <a:srgbClr val="CC99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l"/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商场享受“满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元减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元的优惠，每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满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元减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元，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不满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元的零头不优惠，看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总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价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里有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几个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元就减去几个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元。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云形标注 15"/>
          <p:cNvSpPr>
            <a:spLocks noChangeArrowheads="1"/>
          </p:cNvSpPr>
          <p:nvPr/>
        </p:nvSpPr>
        <p:spPr bwMode="auto">
          <a:xfrm>
            <a:off x="400082" y="785814"/>
            <a:ext cx="2209800" cy="95250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r>
              <a:rPr lang="zh-CN" altLang="en-US" sz="3200" dirty="0">
                <a:solidFill>
                  <a:srgbClr val="C00000"/>
                </a:solidFill>
              </a:rPr>
              <a:t>想一想：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28596" y="714356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在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A,B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两个商场买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各应付多少钱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8596" y="3129977"/>
            <a:ext cx="47195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选择哪个商场更省钱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8662" y="1558341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商场的实际花费：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230×50%=115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（元）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28662" y="2357430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商场的实际花费：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230-50×2=130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（元）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00166" y="3929066"/>
            <a:ext cx="64059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115&lt;130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，选择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商场购买更省钱。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7158" y="4786322"/>
            <a:ext cx="843692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商场应付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115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元，在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商场应付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130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元；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选择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商场购买更省钱。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4"/>
          <p:cNvSpPr txBox="1">
            <a:spLocks noChangeArrowheads="1"/>
          </p:cNvSpPr>
          <p:nvPr/>
        </p:nvSpPr>
        <p:spPr bwMode="auto">
          <a:xfrm>
            <a:off x="428596" y="1064874"/>
            <a:ext cx="8429652" cy="1284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    小丽家买了一套售价为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32</a:t>
            </a:r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万元的普通商品房。他们选择一次付清房款，可以按九六折优惠价付款。</a:t>
            </a:r>
            <a:endParaRPr lang="zh-CN" altLang="zh-CN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TextBox 24"/>
          <p:cNvSpPr txBox="1">
            <a:spLocks noChangeArrowheads="1"/>
          </p:cNvSpPr>
          <p:nvPr/>
        </p:nvSpPr>
        <p:spPr bwMode="auto">
          <a:xfrm>
            <a:off x="-108520" y="2367983"/>
            <a:ext cx="4000496" cy="3869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）打折后房子的总价</a:t>
            </a:r>
            <a:endParaRPr lang="en-US" altLang="zh-CN" sz="28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     </a:t>
            </a:r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是多少元？</a:t>
            </a:r>
            <a:endParaRPr lang="en-US" altLang="zh-CN" sz="28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（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）买这套房子还要按</a:t>
            </a:r>
            <a:endParaRPr lang="en-US" altLang="zh-CN" sz="28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     </a:t>
            </a:r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照实际房价的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1.5%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     </a:t>
            </a:r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缴纳契税，契税是</a:t>
            </a:r>
            <a:endParaRPr lang="en-US" altLang="zh-CN" sz="28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     </a:t>
            </a:r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多少元？</a:t>
            </a:r>
            <a:endParaRPr lang="zh-CN" altLang="zh-CN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20481" name="Picture 1" descr="C:\Users\Administrator\AppData\Roaming\Tencent\Users\271766067\QQ\WinTemp\RichOle\O02DNDD(N6EE2~$XF@~RT0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534000"/>
            <a:ext cx="5166875" cy="33432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03648" y="476672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教材练习二第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42844" y="642918"/>
            <a:ext cx="7715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）打折后房子的总价是多少元？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28860" y="1357298"/>
            <a:ext cx="38972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32×96%=30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72(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万元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14414" y="2285992"/>
            <a:ext cx="67890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答：打折后房子的总价是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30.72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万元。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2844" y="2857496"/>
            <a:ext cx="83582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）买这套房子还要按照实际房价的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1.5%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缴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纳契税，契税是多少元？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28794" y="4487299"/>
            <a:ext cx="53335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72×1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5%×10000=4608(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31195" y="5286388"/>
            <a:ext cx="38266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答：契税是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4608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24"/>
          <p:cNvSpPr txBox="1">
            <a:spLocks noChangeArrowheads="1"/>
          </p:cNvSpPr>
          <p:nvPr/>
        </p:nvSpPr>
        <p:spPr bwMode="auto">
          <a:xfrm>
            <a:off x="357158" y="1052736"/>
            <a:ext cx="842965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妈妈有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万元钱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有两种理财方式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: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一种是买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年期国债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年利率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en-US" altLang="zh-CN" sz="28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5%;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另一种是买银行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年期理财产品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年收益率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en-US" altLang="zh-CN" sz="28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3%,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每年到期后连本带息继续购买下一年的理财产品。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年后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哪种理财方式收益更大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18433" name="Picture 1" descr="C:\Users\Administrator\Desktop\QQ图片20160524104635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3357562"/>
            <a:ext cx="2876550" cy="28765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03648" y="476672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教材练习二第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85720" y="571480"/>
            <a:ext cx="8286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三年期国债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10000×4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5%×3=1350(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5720" y="975288"/>
            <a:ext cx="8858280" cy="445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理财产品：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10000×4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3%=430(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     10000+430=10430(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     10430×4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3%=448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49(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     10430+448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49=10878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49(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     10878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49×4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3%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467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78(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     430+448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49+467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78=1346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27(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0034" y="5572140"/>
            <a:ext cx="54345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1350&gt;1346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27,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买国债收益大。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8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9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4150</TotalTime>
  <Words>1194</Words>
  <Application>Microsoft Office PowerPoint</Application>
  <PresentationFormat>全屏显示(4:3)</PresentationFormat>
  <Paragraphs>144</Paragraphs>
  <Slides>20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人教版数学六年级下册第2单元</dc:title>
  <dc:creator>吉林梓翰教育图书有限公司</dc:creator>
  <cp:lastModifiedBy>lenovop</cp:lastModifiedBy>
  <cp:revision>628</cp:revision>
  <dcterms:created xsi:type="dcterms:W3CDTF">2015-11-21T07:20:00Z</dcterms:created>
  <dcterms:modified xsi:type="dcterms:W3CDTF">2021-11-01T03:16:13Z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