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74" r:id="rId2"/>
    <p:sldId id="309" r:id="rId3"/>
    <p:sldId id="326" r:id="rId4"/>
    <p:sldId id="327" r:id="rId5"/>
    <p:sldId id="328" r:id="rId6"/>
    <p:sldId id="329" r:id="rId7"/>
    <p:sldId id="317" r:id="rId8"/>
    <p:sldId id="310" r:id="rId9"/>
    <p:sldId id="338" r:id="rId10"/>
    <p:sldId id="339" r:id="rId11"/>
    <p:sldId id="341" r:id="rId12"/>
    <p:sldId id="342" r:id="rId13"/>
    <p:sldId id="343" r:id="rId14"/>
    <p:sldId id="334" r:id="rId15"/>
    <p:sldId id="344" r:id="rId16"/>
    <p:sldId id="282" r:id="rId1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F0000"/>
    <a:srgbClr val="000000"/>
    <a:srgbClr val="FF3399"/>
    <a:srgbClr val="E4DF21"/>
    <a:srgbClr val="C8D927"/>
    <a:srgbClr val="DEEC22"/>
    <a:srgbClr val="E6E61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2" autoAdjust="0"/>
    <p:restoredTop sz="94480" autoAdjust="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D897BCB-E7C2-42CB-9769-8EFA248442E8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099DA10-E2EF-4DBF-9E27-068134BC4B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F5B5B7A-865B-44C2-AD12-F4E7D48C098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97" r:id="rId1"/>
    <p:sldLayoutId id="2147483898" r:id="rId2"/>
    <p:sldLayoutId id="2147483899" r:id="rId3"/>
    <p:sldLayoutId id="2147483900" r:id="rId4"/>
    <p:sldLayoutId id="2147483901" r:id="rId5"/>
    <p:sldLayoutId id="2147483902" r:id="rId6"/>
    <p:sldLayoutId id="2147483906" r:id="rId7"/>
    <p:sldLayoutId id="2147483903" r:id="rId8"/>
    <p:sldLayoutId id="2147483904" r:id="rId9"/>
    <p:sldLayoutId id="2147483905" r:id="rId10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Relationship Id="rId5" Type="http://schemas.openxmlformats.org/officeDocument/2006/relationships/audio" Target="../media/audio1.wav"/><Relationship Id="rId4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6"/>
          <p:cNvSpPr txBox="1">
            <a:spLocks noChangeArrowheads="1"/>
          </p:cNvSpPr>
          <p:nvPr/>
        </p:nvSpPr>
        <p:spPr bwMode="auto">
          <a:xfrm>
            <a:off x="1500166" y="1526433"/>
            <a:ext cx="614366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800" dirty="0" smtClean="0">
                <a:latin typeface="Calibri" pitchFamily="34" charset="0"/>
              </a:rPr>
              <a:t>第</a:t>
            </a:r>
            <a:r>
              <a:rPr lang="en-US" altLang="zh-CN" sz="4800" dirty="0" smtClean="0">
                <a:latin typeface="Calibri" pitchFamily="34" charset="0"/>
              </a:rPr>
              <a:t>2</a:t>
            </a:r>
            <a:r>
              <a:rPr lang="zh-CN" altLang="en-US" sz="4800" dirty="0" smtClean="0">
                <a:latin typeface="Calibri" pitchFamily="34" charset="0"/>
              </a:rPr>
              <a:t>单</a:t>
            </a:r>
            <a:r>
              <a:rPr lang="zh-CN" altLang="en-US" sz="4800" dirty="0">
                <a:latin typeface="Calibri" pitchFamily="34" charset="0"/>
              </a:rPr>
              <a:t>元   </a:t>
            </a:r>
            <a:r>
              <a:rPr lang="zh-CN" altLang="en-US" sz="4800" dirty="0" smtClean="0">
                <a:latin typeface="Calibri" pitchFamily="34" charset="0"/>
              </a:rPr>
              <a:t>百分数（二）</a:t>
            </a:r>
            <a:endParaRPr lang="zh-CN" altLang="en-US" sz="4800" dirty="0">
              <a:latin typeface="Calibri" pitchFamily="34" charset="0"/>
            </a:endParaRPr>
          </a:p>
        </p:txBody>
      </p:sp>
      <p:sp>
        <p:nvSpPr>
          <p:cNvPr id="3079" name="Text Box 3"/>
          <p:cNvSpPr txBox="1">
            <a:spLocks noChangeArrowheads="1"/>
          </p:cNvSpPr>
          <p:nvPr/>
        </p:nvSpPr>
        <p:spPr bwMode="auto">
          <a:xfrm>
            <a:off x="1185863" y="385763"/>
            <a:ext cx="54737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六年</a:t>
            </a:r>
            <a:r>
              <a:rPr lang="zh-CN" altLang="en-US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级数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学</a:t>
            </a:r>
            <a:r>
              <a:rPr lang="en-US" altLang="zh-CN" dirty="0" smtClean="0">
                <a:solidFill>
                  <a:schemeClr val="tx1"/>
                </a:solidFill>
                <a:latin typeface="新宋体"/>
                <a:ea typeface="新宋体"/>
              </a:rPr>
              <a:t>·</a:t>
            </a:r>
            <a:r>
              <a:rPr lang="zh-CN" altLang="en-US" smtClean="0">
                <a:solidFill>
                  <a:schemeClr val="tx1"/>
                </a:solidFill>
                <a:latin typeface="新宋体"/>
                <a:ea typeface="新宋体"/>
              </a:rPr>
              <a:t>下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28596" y="3211297"/>
            <a:ext cx="767968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+mj-ea"/>
                <a:ea typeface="+mj-ea"/>
              </a:rPr>
              <a:t>生活与百分数</a:t>
            </a:r>
            <a:endParaRPr lang="zh-CN" altLang="en-US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+mj-ea"/>
              <a:ea typeface="+mj-ea"/>
            </a:endParaRPr>
          </a:p>
        </p:txBody>
      </p:sp>
      <p:grpSp>
        <p:nvGrpSpPr>
          <p:cNvPr id="15" name="Group 42"/>
          <p:cNvGrpSpPr>
            <a:grpSpLocks/>
          </p:cNvGrpSpPr>
          <p:nvPr/>
        </p:nvGrpSpPr>
        <p:grpSpPr bwMode="auto">
          <a:xfrm>
            <a:off x="5699147" y="4929198"/>
            <a:ext cx="2159001" cy="1009650"/>
            <a:chOff x="340" y="3022"/>
            <a:chExt cx="1360" cy="636"/>
          </a:xfrm>
        </p:grpSpPr>
        <p:sp>
          <p:nvSpPr>
            <p:cNvPr id="16" name="Oval 2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17" name="Rectangle 18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30" y="3149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itchFamily="2" charset="-122"/>
                </a:rPr>
                <a:t>学习新知</a:t>
              </a:r>
            </a:p>
          </p:txBody>
        </p:sp>
      </p:grpSp>
      <p:grpSp>
        <p:nvGrpSpPr>
          <p:cNvPr id="24" name="Group 42"/>
          <p:cNvGrpSpPr>
            <a:grpSpLocks/>
          </p:cNvGrpSpPr>
          <p:nvPr/>
        </p:nvGrpSpPr>
        <p:grpSpPr bwMode="auto">
          <a:xfrm>
            <a:off x="1285852" y="4929198"/>
            <a:ext cx="2159000" cy="1009650"/>
            <a:chOff x="340" y="3022"/>
            <a:chExt cx="1360" cy="636"/>
          </a:xfrm>
        </p:grpSpPr>
        <p:sp>
          <p:nvSpPr>
            <p:cNvPr id="25" name="Oval 23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6" name="Rectangle 18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30" y="3157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itchFamily="2" charset="-122"/>
                </a:rPr>
                <a:t>复习准备</a:t>
              </a:r>
              <a:endParaRPr lang="zh-CN" altLang="en-US" sz="2800" dirty="0">
                <a:latin typeface="宋体" pitchFamily="2" charset="-122"/>
              </a:endParaRPr>
            </a:p>
          </p:txBody>
        </p:sp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"/>
          <p:cNvGrpSpPr/>
          <p:nvPr/>
        </p:nvGrpSpPr>
        <p:grpSpPr>
          <a:xfrm>
            <a:off x="3428992" y="500042"/>
            <a:ext cx="1857388" cy="584775"/>
            <a:chOff x="3428992" y="500042"/>
            <a:chExt cx="1857388" cy="584775"/>
          </a:xfrm>
        </p:grpSpPr>
        <p:sp>
          <p:nvSpPr>
            <p:cNvPr id="6" name="圆角矩形 5"/>
            <p:cNvSpPr/>
            <p:nvPr/>
          </p:nvSpPr>
          <p:spPr>
            <a:xfrm>
              <a:off x="3500430" y="500042"/>
              <a:ext cx="1785950" cy="571504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3428992" y="500042"/>
              <a:ext cx="18261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3200" dirty="0" smtClean="0">
                  <a:latin typeface="华文楷体" pitchFamily="2" charset="-122"/>
                  <a:ea typeface="华文楷体" pitchFamily="2" charset="-122"/>
                </a:rPr>
                <a:t>定期存款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3" name="组合 7"/>
          <p:cNvGrpSpPr/>
          <p:nvPr/>
        </p:nvGrpSpPr>
        <p:grpSpPr>
          <a:xfrm>
            <a:off x="214282" y="1201151"/>
            <a:ext cx="1428760" cy="584775"/>
            <a:chOff x="3428992" y="500042"/>
            <a:chExt cx="1428760" cy="584775"/>
          </a:xfrm>
        </p:grpSpPr>
        <p:sp>
          <p:nvSpPr>
            <p:cNvPr id="9" name="圆角矩形 8"/>
            <p:cNvSpPr/>
            <p:nvPr/>
          </p:nvSpPr>
          <p:spPr>
            <a:xfrm>
              <a:off x="3500430" y="500042"/>
              <a:ext cx="1357322" cy="571504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3428992" y="500042"/>
              <a:ext cx="141577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方案三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2214546" y="1285860"/>
            <a:ext cx="2518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三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年期存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次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: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1406" y="2071678"/>
            <a:ext cx="921550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20000×(1+4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25%×3)×(1+4.25%×3)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≈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25425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13(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 smtClean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2" name="组合 7"/>
          <p:cNvGrpSpPr/>
          <p:nvPr/>
        </p:nvGrpSpPr>
        <p:grpSpPr>
          <a:xfrm>
            <a:off x="214282" y="3331020"/>
            <a:ext cx="1428760" cy="584775"/>
            <a:chOff x="3428992" y="500042"/>
            <a:chExt cx="1428760" cy="584775"/>
          </a:xfrm>
        </p:grpSpPr>
        <p:sp>
          <p:nvSpPr>
            <p:cNvPr id="13" name="圆角矩形 12"/>
            <p:cNvSpPr/>
            <p:nvPr/>
          </p:nvSpPr>
          <p:spPr>
            <a:xfrm>
              <a:off x="3500430" y="500042"/>
              <a:ext cx="1357322" cy="571504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3428992" y="500042"/>
              <a:ext cx="141577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方案四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2214546" y="3415729"/>
            <a:ext cx="51090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先存五年期，再存一年期：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57224" y="4070560"/>
            <a:ext cx="7572428" cy="1930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20000×(1+4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75%×5)=24750(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24750×(1+3%)=25492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5(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>
          <a:xfrm>
            <a:off x="428596" y="857232"/>
            <a:ext cx="4288353" cy="584775"/>
            <a:chOff x="3500430" y="500042"/>
            <a:chExt cx="4288353" cy="584775"/>
          </a:xfrm>
        </p:grpSpPr>
        <p:sp>
          <p:nvSpPr>
            <p:cNvPr id="3" name="圆角矩形 2"/>
            <p:cNvSpPr/>
            <p:nvPr/>
          </p:nvSpPr>
          <p:spPr>
            <a:xfrm>
              <a:off x="3500430" y="500042"/>
              <a:ext cx="4214842" cy="571504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3500430" y="500042"/>
              <a:ext cx="428835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按教育储蓄存六年期：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1500166" y="2214554"/>
            <a:ext cx="55659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20000×(1+5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5%×6)=26600(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6" name="Picture 1" descr="C:\Users\Administrator\Desktop\QQ图片20160524104635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00760" y="3000372"/>
            <a:ext cx="2876550" cy="28765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428992" y="500042"/>
            <a:ext cx="1857388" cy="584775"/>
            <a:chOff x="3428992" y="500042"/>
            <a:chExt cx="1857388" cy="584775"/>
          </a:xfrm>
        </p:grpSpPr>
        <p:sp>
          <p:nvSpPr>
            <p:cNvPr id="3" name="圆角矩形 2"/>
            <p:cNvSpPr/>
            <p:nvPr/>
          </p:nvSpPr>
          <p:spPr>
            <a:xfrm>
              <a:off x="3500430" y="500042"/>
              <a:ext cx="1785950" cy="571504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3428992" y="500042"/>
              <a:ext cx="18261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购买国债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14282" y="1201151"/>
            <a:ext cx="1428760" cy="584775"/>
            <a:chOff x="3428992" y="500042"/>
            <a:chExt cx="1428760" cy="584775"/>
          </a:xfrm>
        </p:grpSpPr>
        <p:sp>
          <p:nvSpPr>
            <p:cNvPr id="6" name="圆角矩形 5"/>
            <p:cNvSpPr/>
            <p:nvPr/>
          </p:nvSpPr>
          <p:spPr>
            <a:xfrm>
              <a:off x="3500430" y="500042"/>
              <a:ext cx="1357322" cy="571504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3428992" y="500042"/>
              <a:ext cx="141577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方案一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785918" y="1214422"/>
            <a:ext cx="74382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先买三年期国债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到期后再买三年期国债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: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71472" y="2000240"/>
            <a:ext cx="80010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20000×(1+5%×3)×(1+5%×3)=26450(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14282" y="2830954"/>
            <a:ext cx="1428760" cy="584775"/>
            <a:chOff x="3428992" y="500042"/>
            <a:chExt cx="1428760" cy="584775"/>
          </a:xfrm>
        </p:grpSpPr>
        <p:sp>
          <p:nvSpPr>
            <p:cNvPr id="11" name="圆角矩形 10"/>
            <p:cNvSpPr/>
            <p:nvPr/>
          </p:nvSpPr>
          <p:spPr>
            <a:xfrm>
              <a:off x="3500430" y="500042"/>
              <a:ext cx="1357322" cy="571504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3428992" y="500042"/>
              <a:ext cx="141577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方案二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1785918" y="2844225"/>
            <a:ext cx="70262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先买三年期国债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再买三年期教育储蓄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: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71472" y="3714752"/>
            <a:ext cx="77867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20000×(1+5%×3)×(1+5%×3)=26450(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14282" y="4474028"/>
            <a:ext cx="1428760" cy="584775"/>
            <a:chOff x="3428992" y="500042"/>
            <a:chExt cx="1428760" cy="584775"/>
          </a:xfrm>
        </p:grpSpPr>
        <p:sp>
          <p:nvSpPr>
            <p:cNvPr id="16" name="圆角矩形 15"/>
            <p:cNvSpPr/>
            <p:nvPr/>
          </p:nvSpPr>
          <p:spPr>
            <a:xfrm>
              <a:off x="3500430" y="500042"/>
              <a:ext cx="1357322" cy="571504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3428992" y="500042"/>
              <a:ext cx="141577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方案三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1785918" y="4487299"/>
            <a:ext cx="70262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先买五年期国债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到期后再存一年定期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: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71472" y="4929198"/>
            <a:ext cx="6929486" cy="149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20000×(1+5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41%×5)=25410(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25410×(1+3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0%)=26172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3(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3" grpId="0"/>
      <p:bldP spid="14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>
          <a:xfrm>
            <a:off x="428596" y="857232"/>
            <a:ext cx="4288353" cy="584775"/>
            <a:chOff x="3500430" y="500042"/>
            <a:chExt cx="4288353" cy="584775"/>
          </a:xfrm>
        </p:grpSpPr>
        <p:sp>
          <p:nvSpPr>
            <p:cNvPr id="3" name="圆角矩形 2"/>
            <p:cNvSpPr/>
            <p:nvPr/>
          </p:nvSpPr>
          <p:spPr>
            <a:xfrm>
              <a:off x="3500430" y="500042"/>
              <a:ext cx="4214842" cy="571504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3500430" y="500042"/>
              <a:ext cx="428835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按教育储蓄存六年期：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1500166" y="2214554"/>
            <a:ext cx="55659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20000×(1+5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5%×6)=26600(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928794" y="3786190"/>
            <a:ext cx="5385713" cy="857256"/>
            <a:chOff x="1928794" y="3786190"/>
            <a:chExt cx="5385713" cy="857256"/>
          </a:xfrm>
        </p:grpSpPr>
        <p:sp>
          <p:nvSpPr>
            <p:cNvPr id="8" name="圆角矩形 7"/>
            <p:cNvSpPr/>
            <p:nvPr/>
          </p:nvSpPr>
          <p:spPr>
            <a:xfrm>
              <a:off x="1928794" y="3786190"/>
              <a:ext cx="5357850" cy="857256"/>
            </a:xfrm>
            <a:prstGeom prst="round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2000232" y="3857628"/>
              <a:ext cx="5314275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40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教育储蓄存款最合理。</a:t>
              </a:r>
              <a:endParaRPr lang="zh-CN" altLang="en-US" sz="40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214282" y="785794"/>
            <a:ext cx="2820909" cy="857256"/>
            <a:chOff x="1928794" y="3786190"/>
            <a:chExt cx="2820909" cy="857256"/>
          </a:xfrm>
        </p:grpSpPr>
        <p:sp>
          <p:nvSpPr>
            <p:cNvPr id="11" name="圆角矩形 10"/>
            <p:cNvSpPr/>
            <p:nvPr/>
          </p:nvSpPr>
          <p:spPr>
            <a:xfrm>
              <a:off x="1928794" y="3786190"/>
              <a:ext cx="2643206" cy="857256"/>
            </a:xfrm>
            <a:prstGeom prst="round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2000232" y="3857628"/>
              <a:ext cx="2749471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你知道吗？</a:t>
              </a:r>
              <a:endParaRPr lang="zh-CN" altLang="en-US" sz="40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2844" y="1857364"/>
            <a:ext cx="8858312" cy="3643338"/>
            <a:chOff x="142844" y="1857364"/>
            <a:chExt cx="8858312" cy="3643338"/>
          </a:xfrm>
        </p:grpSpPr>
        <p:sp>
          <p:nvSpPr>
            <p:cNvPr id="16" name="圆角矩形 15"/>
            <p:cNvSpPr/>
            <p:nvPr/>
          </p:nvSpPr>
          <p:spPr>
            <a:xfrm>
              <a:off x="142876" y="1857364"/>
              <a:ext cx="8858280" cy="3643338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142844" y="1928802"/>
              <a:ext cx="8858280" cy="35394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   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千分数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: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表示一个数是另一个数的千分之几的数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叫做千分数。千分数也叫千分率。与百分数一样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千分数也有千分号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千分号写作“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‰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”。例如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: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某市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2012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年人口总数是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3500000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人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这一年出生婴儿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28000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人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该市的人口出生率是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8‰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。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2011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年我国全年出生人口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1604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万人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出生率为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11</a:t>
              </a:r>
              <a:r>
                <a:rPr lang="en-US" altLang="zh-CN" sz="3200" i="1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.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93‰,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死亡人口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960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万人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死亡率为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7</a:t>
              </a:r>
              <a:r>
                <a:rPr lang="en-US" altLang="zh-CN" sz="3200" i="1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.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14‰,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自然增长率为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4</a:t>
              </a:r>
              <a:r>
                <a:rPr lang="en-US" altLang="zh-CN" sz="3200" i="1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.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79‰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。</a:t>
              </a:r>
              <a:endParaRPr lang="zh-CN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6"/>
          <p:cNvGrpSpPr>
            <a:grpSpLocks/>
          </p:cNvGrpSpPr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8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9" name="Text Box 18">
              <a:hlinkClick r:id="rId3" action="ppaction://hlinksldjump" highlightClick="1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grpSp>
        <p:nvGrpSpPr>
          <p:cNvPr id="3" name="组合 9"/>
          <p:cNvGrpSpPr/>
          <p:nvPr/>
        </p:nvGrpSpPr>
        <p:grpSpPr>
          <a:xfrm>
            <a:off x="214282" y="785794"/>
            <a:ext cx="2820909" cy="857256"/>
            <a:chOff x="1928794" y="3786190"/>
            <a:chExt cx="2820909" cy="857256"/>
          </a:xfrm>
        </p:grpSpPr>
        <p:sp>
          <p:nvSpPr>
            <p:cNvPr id="11" name="圆角矩形 10"/>
            <p:cNvSpPr/>
            <p:nvPr/>
          </p:nvSpPr>
          <p:spPr>
            <a:xfrm>
              <a:off x="1928794" y="3786190"/>
              <a:ext cx="2643206" cy="857256"/>
            </a:xfrm>
            <a:prstGeom prst="round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2000232" y="3857628"/>
              <a:ext cx="2749471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你知道吗？</a:t>
              </a:r>
              <a:endParaRPr lang="zh-CN" altLang="en-US" sz="40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4" name="组合 16"/>
          <p:cNvGrpSpPr/>
          <p:nvPr/>
        </p:nvGrpSpPr>
        <p:grpSpPr>
          <a:xfrm>
            <a:off x="142844" y="1785926"/>
            <a:ext cx="8858280" cy="3785652"/>
            <a:chOff x="142844" y="1785926"/>
            <a:chExt cx="8858280" cy="3785652"/>
          </a:xfrm>
        </p:grpSpPr>
        <p:sp>
          <p:nvSpPr>
            <p:cNvPr id="16" name="圆角矩形 15"/>
            <p:cNvSpPr/>
            <p:nvPr/>
          </p:nvSpPr>
          <p:spPr>
            <a:xfrm>
              <a:off x="142844" y="1857364"/>
              <a:ext cx="8858280" cy="3643338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142844" y="1785926"/>
              <a:ext cx="8858280" cy="37856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   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万分数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: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表示一个数是另一个数的万分之几的数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叫做万分数。万分数也叫万分率。与百分数一样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万分数也有万分号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万分号写作“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‱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”。例如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: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一本书有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10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万字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差错率不能超过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1‱,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即该本书的差错数不能超过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10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个。</a:t>
              </a:r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9"/>
          <p:cNvSpPr>
            <a:spLocks noChangeArrowheads="1"/>
          </p:cNvSpPr>
          <p:nvPr/>
        </p:nvSpPr>
        <p:spPr bwMode="auto">
          <a:xfrm>
            <a:off x="0" y="609600"/>
            <a:ext cx="91440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228600" algn="ctr" eaLnBrk="0" hangingPunct="0"/>
            <a:r>
              <a:rPr lang="zh-CN" altLang="en-US" sz="900" i="1">
                <a:solidFill>
                  <a:srgbClr val="000000"/>
                </a:solidFill>
                <a:latin typeface="NEU-BZ-S92"/>
                <a:cs typeface="Times New Roman" pitchFamily="18" charset="0"/>
              </a:rPr>
              <a:t>　　</a:t>
            </a:r>
            <a:endParaRPr lang="zh-CN" altLang="en-US" sz="2800">
              <a:latin typeface="Calibri" pitchFamily="34" charset="0"/>
            </a:endParaRPr>
          </a:p>
        </p:txBody>
      </p:sp>
      <p:grpSp>
        <p:nvGrpSpPr>
          <p:cNvPr id="31747" name="Group 16"/>
          <p:cNvGrpSpPr>
            <a:grpSpLocks/>
          </p:cNvGrpSpPr>
          <p:nvPr/>
        </p:nvGrpSpPr>
        <p:grpSpPr bwMode="auto">
          <a:xfrm>
            <a:off x="5867400" y="5980113"/>
            <a:ext cx="1684338" cy="877887"/>
            <a:chOff x="2699" y="3612"/>
            <a:chExt cx="1061" cy="553"/>
          </a:xfrm>
        </p:grpSpPr>
        <p:pic>
          <p:nvPicPr>
            <p:cNvPr id="31750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31751" name="Text Box 18">
              <a:hlinkClick r:id="rId3" action="ppaction://hlinksldjump" highlightClick="1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5616" y="692696"/>
            <a:ext cx="7145337" cy="5200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>
            <a:softEdge rad="635000"/>
          </a:effectLst>
        </p:spPr>
      </p:pic>
      <p:pic>
        <p:nvPicPr>
          <p:cNvPr id="31749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6463" y="620713"/>
            <a:ext cx="3760787" cy="11826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8"/>
          <p:cNvGrpSpPr>
            <a:grpSpLocks/>
          </p:cNvGrpSpPr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8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 dirty="0" smtClean="0">
                  <a:ea typeface="黑体" pitchFamily="49" charset="-122"/>
                </a:rPr>
                <a:t>复 习 准 备</a:t>
              </a:r>
              <a:endParaRPr lang="zh-CN" altLang="en-US" sz="3200" dirty="0">
                <a:ea typeface="黑体" pitchFamily="49" charset="-122"/>
              </a:endParaRPr>
            </a:p>
          </p:txBody>
        </p:sp>
      </p:grpSp>
      <p:sp>
        <p:nvSpPr>
          <p:cNvPr id="21" name="TextBox 24"/>
          <p:cNvSpPr txBox="1">
            <a:spLocks noChangeArrowheads="1"/>
          </p:cNvSpPr>
          <p:nvPr/>
        </p:nvSpPr>
        <p:spPr bwMode="auto">
          <a:xfrm>
            <a:off x="285720" y="714356"/>
            <a:ext cx="842965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1.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利息的计算公式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24" name="Group 16"/>
          <p:cNvGrpSpPr>
            <a:grpSpLocks/>
          </p:cNvGrpSpPr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25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26" name="Text Box 18">
              <a:hlinkClick r:id="rId4" action="ppaction://hlinksldjump" highlightClick="1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071670" y="1428736"/>
            <a:ext cx="4643470" cy="714380"/>
            <a:chOff x="2071670" y="1428736"/>
            <a:chExt cx="4643470" cy="714380"/>
          </a:xfrm>
        </p:grpSpPr>
        <p:sp>
          <p:nvSpPr>
            <p:cNvPr id="13" name="圆角矩形 12"/>
            <p:cNvSpPr/>
            <p:nvPr/>
          </p:nvSpPr>
          <p:spPr>
            <a:xfrm>
              <a:off x="2071670" y="1428736"/>
              <a:ext cx="4643470" cy="714380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2143108" y="1500174"/>
              <a:ext cx="456246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3200" dirty="0" smtClean="0">
                  <a:latin typeface="华文楷体" pitchFamily="2" charset="-122"/>
                  <a:ea typeface="华文楷体" pitchFamily="2" charset="-122"/>
                </a:rPr>
                <a:t>利息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=</a:t>
              </a:r>
              <a:r>
                <a:rPr lang="zh-CN" altLang="zh-CN" sz="3200" dirty="0" smtClean="0">
                  <a:latin typeface="华文楷体" pitchFamily="2" charset="-122"/>
                  <a:ea typeface="华文楷体" pitchFamily="2" charset="-122"/>
                </a:rPr>
                <a:t>本金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×</a:t>
              </a:r>
              <a:r>
                <a:rPr lang="zh-CN" altLang="zh-CN" sz="3200" dirty="0" smtClean="0">
                  <a:latin typeface="华文楷体" pitchFamily="2" charset="-122"/>
                  <a:ea typeface="华文楷体" pitchFamily="2" charset="-122"/>
                </a:rPr>
                <a:t>利率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×</a:t>
              </a:r>
              <a:r>
                <a:rPr lang="zh-CN" altLang="zh-CN" sz="3200" dirty="0" smtClean="0">
                  <a:latin typeface="华文楷体" pitchFamily="2" charset="-122"/>
                  <a:ea typeface="华文楷体" pitchFamily="2" charset="-122"/>
                </a:rPr>
                <a:t>存期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23" name="TextBox 24"/>
          <p:cNvSpPr txBox="1">
            <a:spLocks noChangeArrowheads="1"/>
          </p:cNvSpPr>
          <p:nvPr/>
        </p:nvSpPr>
        <p:spPr bwMode="auto">
          <a:xfrm>
            <a:off x="357190" y="2357430"/>
            <a:ext cx="842965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2.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李阿姨存入银行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2000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元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存期两年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年利率是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3</a:t>
            </a:r>
            <a:r>
              <a:rPr lang="en-US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75%,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到期后利息是多少钱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071670" y="3786190"/>
            <a:ext cx="44743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2000×3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75%×2=150(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285852" y="4857760"/>
            <a:ext cx="52758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答：到期后利息是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150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元钱。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/>
      <p:bldP spid="27" grpId="0"/>
      <p:bldP spid="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731428" y="928670"/>
            <a:ext cx="34836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2012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年存款利率表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285720" y="1928802"/>
          <a:ext cx="8429684" cy="1943112"/>
        </p:xfrm>
        <a:graphic>
          <a:graphicData uri="http://schemas.openxmlformats.org/drawingml/2006/table">
            <a:tbl>
              <a:tblPr/>
              <a:tblGrid>
                <a:gridCol w="2037942"/>
                <a:gridCol w="1111606"/>
                <a:gridCol w="1111606"/>
                <a:gridCol w="833706"/>
                <a:gridCol w="833706"/>
                <a:gridCol w="833706"/>
                <a:gridCol w="833706"/>
                <a:gridCol w="833706"/>
              </a:tblGrid>
              <a:tr h="647704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存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期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活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期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整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存整取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647704">
                <a:tc rowSpan="2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年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利率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(%)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三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个月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半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年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一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年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二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年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三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年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五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年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770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0</a:t>
                      </a:r>
                      <a:r>
                        <a:rPr lang="en-US" sz="2800" i="1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.</a:t>
                      </a: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35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2</a:t>
                      </a:r>
                      <a:r>
                        <a:rPr lang="en-US" sz="2800" i="1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.</a:t>
                      </a: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60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2</a:t>
                      </a:r>
                      <a:r>
                        <a:rPr lang="en-US" sz="2800" i="1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.</a:t>
                      </a: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80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3</a:t>
                      </a:r>
                      <a:r>
                        <a:rPr lang="en-US" sz="2800" i="1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.</a:t>
                      </a: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00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3</a:t>
                      </a:r>
                      <a:r>
                        <a:rPr lang="en-US" sz="2800" i="1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.</a:t>
                      </a: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75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4</a:t>
                      </a:r>
                      <a:r>
                        <a:rPr lang="en-US" sz="2800" i="1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.</a:t>
                      </a: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25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4</a:t>
                      </a:r>
                      <a:r>
                        <a:rPr lang="en-US" sz="2800" i="1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.</a:t>
                      </a: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75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928662" y="428604"/>
          <a:ext cx="6786610" cy="5929358"/>
        </p:xfrm>
        <a:graphic>
          <a:graphicData uri="http://schemas.openxmlformats.org/drawingml/2006/table">
            <a:tbl>
              <a:tblPr/>
              <a:tblGrid>
                <a:gridCol w="4000528"/>
                <a:gridCol w="2786082"/>
              </a:tblGrid>
              <a:tr h="348786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0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项</a:t>
                      </a: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目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0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年</a:t>
                      </a: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利率</a:t>
                      </a: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(%)</a:t>
                      </a:r>
                      <a:endParaRPr lang="zh-CN" sz="20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8786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0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一</a:t>
                      </a: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、城乡居民及单位存款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000" kern="10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8786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0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(</a:t>
                      </a: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一</a:t>
                      </a: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)</a:t>
                      </a: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活期存款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0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0</a:t>
                      </a:r>
                      <a:r>
                        <a:rPr lang="en-US" sz="2000" i="1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.</a:t>
                      </a:r>
                      <a:r>
                        <a:rPr lang="en-US" sz="20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35</a:t>
                      </a:r>
                      <a:endParaRPr lang="zh-CN" sz="20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8786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0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(</a:t>
                      </a: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二</a:t>
                      </a: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)</a:t>
                      </a: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定期存款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000" kern="10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8786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0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1</a:t>
                      </a:r>
                      <a:r>
                        <a:rPr lang="en-US" sz="2000" i="1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.</a:t>
                      </a: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整存整取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000" kern="10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8786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0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三</a:t>
                      </a: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个月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0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1</a:t>
                      </a:r>
                      <a:r>
                        <a:rPr lang="en-US" sz="2000" i="1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.</a:t>
                      </a:r>
                      <a:r>
                        <a:rPr lang="en-US" sz="20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85</a:t>
                      </a:r>
                      <a:endParaRPr lang="zh-CN" sz="20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8786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六</a:t>
                      </a: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个月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0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2</a:t>
                      </a:r>
                      <a:r>
                        <a:rPr lang="en-US" sz="2000" i="1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.</a:t>
                      </a:r>
                      <a:r>
                        <a:rPr lang="en-US" sz="20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05</a:t>
                      </a:r>
                      <a:endParaRPr lang="zh-CN" sz="20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8786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0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一</a:t>
                      </a: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年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0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2</a:t>
                      </a:r>
                      <a:r>
                        <a:rPr lang="en-US" sz="2000" i="1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.</a:t>
                      </a:r>
                      <a:r>
                        <a:rPr lang="en-US" sz="20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25</a:t>
                      </a:r>
                      <a:endParaRPr lang="zh-CN" sz="20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8786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0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二</a:t>
                      </a: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年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0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2</a:t>
                      </a:r>
                      <a:r>
                        <a:rPr lang="en-US" sz="2000" i="1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.</a:t>
                      </a:r>
                      <a:r>
                        <a:rPr lang="en-US" sz="20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85</a:t>
                      </a:r>
                      <a:endParaRPr lang="zh-CN" sz="20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8786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0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三</a:t>
                      </a: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年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0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3</a:t>
                      </a:r>
                      <a:r>
                        <a:rPr lang="en-US" sz="2000" i="1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.</a:t>
                      </a:r>
                      <a:r>
                        <a:rPr lang="en-US" sz="20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50</a:t>
                      </a:r>
                      <a:endParaRPr lang="zh-CN" sz="20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757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0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2</a:t>
                      </a:r>
                      <a:r>
                        <a:rPr lang="en-US" sz="2000" i="1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.</a:t>
                      </a: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零存整取、整存零取、</a:t>
                      </a:r>
                      <a:r>
                        <a:rPr lang="zh-CN" sz="20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存本取息</a:t>
                      </a:r>
                      <a:endParaRPr lang="zh-CN" sz="20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000" kern="10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8786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0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一</a:t>
                      </a: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年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0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1</a:t>
                      </a:r>
                      <a:r>
                        <a:rPr lang="en-US" sz="2000" i="1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.</a:t>
                      </a:r>
                      <a:r>
                        <a:rPr lang="en-US" sz="20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85</a:t>
                      </a:r>
                      <a:endParaRPr lang="zh-CN" sz="20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8786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0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三</a:t>
                      </a: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年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0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2</a:t>
                      </a:r>
                      <a:r>
                        <a:rPr lang="en-US" sz="2000" i="1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.</a:t>
                      </a:r>
                      <a:r>
                        <a:rPr lang="en-US" sz="20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05</a:t>
                      </a:r>
                      <a:endParaRPr lang="zh-CN" sz="20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8786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0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五</a:t>
                      </a: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年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0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2</a:t>
                      </a:r>
                      <a:r>
                        <a:rPr lang="en-US" sz="2000" i="1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.</a:t>
                      </a:r>
                      <a:r>
                        <a:rPr lang="en-US" sz="20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40</a:t>
                      </a:r>
                      <a:endParaRPr lang="zh-CN" sz="20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757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0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3</a:t>
                      </a:r>
                      <a:r>
                        <a:rPr lang="en-US" sz="2000" i="1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.</a:t>
                      </a: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定活两便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0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按</a:t>
                      </a: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一年以内定期整存整</a:t>
                      </a: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0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取</a:t>
                      </a: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同档利率打</a:t>
                      </a: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6</a:t>
                      </a: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折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142844" y="1214422"/>
            <a:ext cx="598241" cy="40318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20</a:t>
            </a:r>
          </a:p>
          <a:p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15</a:t>
            </a:r>
          </a:p>
          <a:p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年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利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率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调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整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表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42844" y="1214422"/>
            <a:ext cx="8858280" cy="3786214"/>
            <a:chOff x="214282" y="1214422"/>
            <a:chExt cx="8858280" cy="3786214"/>
          </a:xfrm>
        </p:grpSpPr>
        <p:sp>
          <p:nvSpPr>
            <p:cNvPr id="9" name="圆角矩形 8"/>
            <p:cNvSpPr/>
            <p:nvPr/>
          </p:nvSpPr>
          <p:spPr>
            <a:xfrm>
              <a:off x="214282" y="1285860"/>
              <a:ext cx="8858280" cy="3714776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285720" y="1214422"/>
              <a:ext cx="8572560" cy="37856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   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降息的原因很多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大多都是国家为了维持金融的稳定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保障消费、投资的平衡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也可以说是一种调整的机制。利率下调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也是为了刺激消费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促进经济增长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为了拉动内需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使企业更容易贷款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对企业也是一种支持。</a:t>
              </a:r>
              <a:endParaRPr lang="zh-CN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14282" y="500042"/>
            <a:ext cx="892971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李阿姨准备给儿子存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万元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供他六年后上大学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银行给李阿姨提供了三种类型的理财方式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: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普通储蓄存款、教育储蓄存款和购买国债。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2071678"/>
            <a:ext cx="82153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普通储蓄存款利率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(2012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年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日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如下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: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214283" y="2643179"/>
          <a:ext cx="8715433" cy="3486171"/>
        </p:xfrm>
        <a:graphic>
          <a:graphicData uri="http://schemas.openxmlformats.org/drawingml/2006/table">
            <a:tbl>
              <a:tblPr/>
              <a:tblGrid>
                <a:gridCol w="1000131"/>
                <a:gridCol w="1571636"/>
                <a:gridCol w="1635683"/>
                <a:gridCol w="1502661"/>
                <a:gridCol w="1362250"/>
                <a:gridCol w="1643072"/>
              </a:tblGrid>
              <a:tr h="857255">
                <a:tc rowSpan="7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整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存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整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取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存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期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年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利率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(%)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存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期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年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利率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(%)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862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三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个月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2</a:t>
                      </a:r>
                      <a:r>
                        <a:rPr lang="en-US" sz="2800" i="1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.</a:t>
                      </a: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60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零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存整取</a:t>
                      </a: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整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存零取</a:t>
                      </a: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存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本取息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一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年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2</a:t>
                      </a:r>
                      <a:r>
                        <a:rPr lang="en-US" sz="2800" i="1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.</a:t>
                      </a: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85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862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六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个月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2</a:t>
                      </a:r>
                      <a:r>
                        <a:rPr lang="en-US" sz="2800" i="1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.</a:t>
                      </a: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80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三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年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2</a:t>
                      </a:r>
                      <a:r>
                        <a:rPr lang="en-US" sz="2800" i="1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.</a:t>
                      </a: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90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862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一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年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3</a:t>
                      </a:r>
                      <a:r>
                        <a:rPr lang="en-US" sz="2800" i="1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.</a:t>
                      </a: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00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五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年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3</a:t>
                      </a:r>
                      <a:r>
                        <a:rPr lang="en-US" sz="2800" i="1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.</a:t>
                      </a: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00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862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二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年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3</a:t>
                      </a:r>
                      <a:r>
                        <a:rPr lang="en-US" sz="2800" i="1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.</a:t>
                      </a: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75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2862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三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年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4</a:t>
                      </a:r>
                      <a:r>
                        <a:rPr lang="en-US" sz="2800" i="1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.</a:t>
                      </a: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25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活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期利率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0</a:t>
                      </a:r>
                      <a:r>
                        <a:rPr lang="en-US" sz="2800" i="1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.</a:t>
                      </a: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35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862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五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年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4</a:t>
                      </a:r>
                      <a:r>
                        <a:rPr lang="en-US" sz="2800" i="1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.</a:t>
                      </a: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75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642918"/>
            <a:ext cx="8929718" cy="29766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教育储蓄存款的存期分为一年、三年和六年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国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债有一年期、三年期和五年期等。请你先调查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一下教育储蓄存款和国债的利率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然后帮李阿姨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设计一个合理的存款方案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使六年后的收益最大。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0" name="Picture 1" descr="C:\Users\Administrator\Desktop\QQ图片20160524104635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67450" y="3500438"/>
            <a:ext cx="2876550" cy="28765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428992" y="500042"/>
            <a:ext cx="1857388" cy="584775"/>
            <a:chOff x="3428992" y="500042"/>
            <a:chExt cx="1857388" cy="584775"/>
          </a:xfrm>
        </p:grpSpPr>
        <p:sp>
          <p:nvSpPr>
            <p:cNvPr id="6" name="圆角矩形 5"/>
            <p:cNvSpPr/>
            <p:nvPr/>
          </p:nvSpPr>
          <p:spPr>
            <a:xfrm>
              <a:off x="3500430" y="500042"/>
              <a:ext cx="1785950" cy="571504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3428992" y="500042"/>
              <a:ext cx="18261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3200" dirty="0" smtClean="0">
                  <a:latin typeface="华文楷体" pitchFamily="2" charset="-122"/>
                  <a:ea typeface="华文楷体" pitchFamily="2" charset="-122"/>
                </a:rPr>
                <a:t>定期存款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14282" y="1201151"/>
            <a:ext cx="1428760" cy="584775"/>
            <a:chOff x="3428992" y="500042"/>
            <a:chExt cx="1428760" cy="584775"/>
          </a:xfrm>
        </p:grpSpPr>
        <p:sp>
          <p:nvSpPr>
            <p:cNvPr id="9" name="圆角矩形 8"/>
            <p:cNvSpPr/>
            <p:nvPr/>
          </p:nvSpPr>
          <p:spPr>
            <a:xfrm>
              <a:off x="3500430" y="500042"/>
              <a:ext cx="1357322" cy="571504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3428992" y="500042"/>
              <a:ext cx="141577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方案一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2269386" y="1548081"/>
            <a:ext cx="2518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一年期存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次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: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85786" y="2476899"/>
            <a:ext cx="7286676" cy="223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20000×(1+3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0%)×(1+3.0%)×(1+3.0%)× 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          (1+3.0%)×(1+3.0%)×(1+3.0%)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      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≈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23881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05(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"/>
          <p:cNvGrpSpPr/>
          <p:nvPr/>
        </p:nvGrpSpPr>
        <p:grpSpPr>
          <a:xfrm>
            <a:off x="3428992" y="500042"/>
            <a:ext cx="1857388" cy="584775"/>
            <a:chOff x="3428992" y="500042"/>
            <a:chExt cx="1857388" cy="584775"/>
          </a:xfrm>
        </p:grpSpPr>
        <p:sp>
          <p:nvSpPr>
            <p:cNvPr id="6" name="圆角矩形 5"/>
            <p:cNvSpPr/>
            <p:nvPr/>
          </p:nvSpPr>
          <p:spPr>
            <a:xfrm>
              <a:off x="3500430" y="500042"/>
              <a:ext cx="1785950" cy="571504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3428992" y="500042"/>
              <a:ext cx="18261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3200" dirty="0" smtClean="0">
                  <a:latin typeface="华文楷体" pitchFamily="2" charset="-122"/>
                  <a:ea typeface="华文楷体" pitchFamily="2" charset="-122"/>
                </a:rPr>
                <a:t>定期存款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3" name="组合 7"/>
          <p:cNvGrpSpPr/>
          <p:nvPr/>
        </p:nvGrpSpPr>
        <p:grpSpPr>
          <a:xfrm>
            <a:off x="214282" y="1201151"/>
            <a:ext cx="1428760" cy="584775"/>
            <a:chOff x="3428992" y="500042"/>
            <a:chExt cx="1428760" cy="584775"/>
          </a:xfrm>
        </p:grpSpPr>
        <p:sp>
          <p:nvSpPr>
            <p:cNvPr id="9" name="圆角矩形 8"/>
            <p:cNvSpPr/>
            <p:nvPr/>
          </p:nvSpPr>
          <p:spPr>
            <a:xfrm>
              <a:off x="3500430" y="500042"/>
              <a:ext cx="1357322" cy="571504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3428992" y="500042"/>
              <a:ext cx="141577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方案二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2214546" y="1285860"/>
            <a:ext cx="2518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两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年期存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次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: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57224" y="2285992"/>
            <a:ext cx="75724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20000×(1+3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75%×2)×(1+3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75%×2)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      ×(1+3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75%×2)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  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≈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24845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94(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4342</TotalTime>
  <Words>835</Words>
  <Application>Microsoft Office PowerPoint</Application>
  <PresentationFormat>全屏显示(4:3)</PresentationFormat>
  <Paragraphs>231</Paragraphs>
  <Slides>16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人教版数学六年级下册第2单元</dc:title>
  <dc:creator>吉林梓翰教育图书有限公司</dc:creator>
  <cp:lastModifiedBy>lenovop</cp:lastModifiedBy>
  <cp:revision>654</cp:revision>
  <dcterms:created xsi:type="dcterms:W3CDTF">2015-11-21T07:20:00Z</dcterms:created>
  <dcterms:modified xsi:type="dcterms:W3CDTF">2021-11-01T03:16:22Z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2052-10.1.0.5346</vt:lpwstr>
  </property>
</Properties>
</file>