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6"/>
  </p:notesMasterIdLst>
  <p:handoutMasterIdLst>
    <p:handoutMasterId r:id="rId27"/>
  </p:handoutMasterIdLst>
  <p:sldIdLst>
    <p:sldId id="416" r:id="rId3"/>
    <p:sldId id="618" r:id="rId4"/>
    <p:sldId id="619" r:id="rId5"/>
    <p:sldId id="523" r:id="rId6"/>
    <p:sldId id="547" r:id="rId7"/>
    <p:sldId id="482" r:id="rId8"/>
    <p:sldId id="557" r:id="rId9"/>
    <p:sldId id="565" r:id="rId10"/>
    <p:sldId id="609" r:id="rId11"/>
    <p:sldId id="610" r:id="rId12"/>
    <p:sldId id="551" r:id="rId13"/>
    <p:sldId id="611" r:id="rId14"/>
    <p:sldId id="613" r:id="rId15"/>
    <p:sldId id="614" r:id="rId16"/>
    <p:sldId id="616" r:id="rId17"/>
    <p:sldId id="552" r:id="rId18"/>
    <p:sldId id="617" r:id="rId19"/>
    <p:sldId id="608" r:id="rId20"/>
    <p:sldId id="489" r:id="rId21"/>
    <p:sldId id="553" r:id="rId22"/>
    <p:sldId id="554" r:id="rId23"/>
    <p:sldId id="555" r:id="rId24"/>
    <p:sldId id="556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C7DB"/>
    <a:srgbClr val="84AEE1"/>
    <a:srgbClr val="FFFFFF"/>
    <a:srgbClr val="BBC0C4"/>
    <a:srgbClr val="FEFEFE"/>
    <a:srgbClr val="ACB3A1"/>
    <a:srgbClr val="969696"/>
    <a:srgbClr val="26182F"/>
    <a:srgbClr val="FF7124"/>
    <a:srgbClr val="EF75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7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700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3223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9287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9827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11224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38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666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253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312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tags" Target="../tags/tag12.xml"/><Relationship Id="rId7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15.xml"/><Relationship Id="rId7" Type="http://schemas.openxmlformats.org/officeDocument/2006/relationships/image" Target="../media/image2.jpeg"/><Relationship Id="rId12" Type="http://schemas.openxmlformats.org/officeDocument/2006/relationships/image" Target="../media/image4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4.png"/><Relationship Id="rId5" Type="http://schemas.openxmlformats.org/officeDocument/2006/relationships/tags" Target="../tags/tag17.xml"/><Relationship Id="rId10" Type="http://schemas.openxmlformats.org/officeDocument/2006/relationships/image" Target="../media/image48.jpeg"/><Relationship Id="rId4" Type="http://schemas.openxmlformats.org/officeDocument/2006/relationships/tags" Target="../tags/tag16.xml"/><Relationship Id="rId9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tiff"/><Relationship Id="rId9" Type="http://schemas.openxmlformats.org/officeDocument/2006/relationships/image" Target="../media/image1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圆柱的表面积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圆柱与圆锥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960255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圆柱的表面积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1531401" y="2274861"/>
            <a:ext cx="4608513" cy="3671888"/>
          </a:xfrm>
          <a:prstGeom prst="roundRect">
            <a:avLst>
              <a:gd name="adj" fmla="val 9079"/>
            </a:avLst>
          </a:prstGeom>
          <a:solidFill>
            <a:srgbClr val="FFFF00"/>
          </a:solidFill>
          <a:ln w="9525" algn="ctr">
            <a:solidFill>
              <a:srgbClr val="00CC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8816" y="3450533"/>
            <a:ext cx="3236065" cy="14468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62" t="7287" r="21578" b="2942"/>
          <a:stretch/>
        </p:blipFill>
        <p:spPr>
          <a:xfrm>
            <a:off x="3226565" y="2403919"/>
            <a:ext cx="1118587" cy="3542190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 flipH="1" flipV="1">
            <a:off x="2169064" y="4692895"/>
            <a:ext cx="568407" cy="136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810694" y="4663033"/>
            <a:ext cx="5093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6"/>
          <p:cNvSpPr/>
          <p:nvPr/>
        </p:nvSpPr>
        <p:spPr>
          <a:xfrm>
            <a:off x="3308293" y="2694689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9" name="Rectangle 16"/>
          <p:cNvSpPr/>
          <p:nvPr/>
        </p:nvSpPr>
        <p:spPr>
          <a:xfrm>
            <a:off x="3301434" y="5105844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0" name="Rectangle 16"/>
          <p:cNvSpPr/>
          <p:nvPr/>
        </p:nvSpPr>
        <p:spPr>
          <a:xfrm>
            <a:off x="2883827" y="4391873"/>
            <a:ext cx="18437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底面的周长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1" name="Rectangle 16"/>
          <p:cNvSpPr/>
          <p:nvPr/>
        </p:nvSpPr>
        <p:spPr>
          <a:xfrm>
            <a:off x="5320087" y="3849195"/>
            <a:ext cx="5301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4" name="Rectangle 16"/>
          <p:cNvSpPr/>
          <p:nvPr/>
        </p:nvSpPr>
        <p:spPr>
          <a:xfrm>
            <a:off x="3330951" y="3528208"/>
            <a:ext cx="8949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2345532" y="1220207"/>
            <a:ext cx="9144000" cy="732508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两个底面的面积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6375707" y="3308724"/>
            <a:ext cx="5578863" cy="179946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圆柱表面积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=πdh+2π</a:t>
            </a:r>
            <a:r>
              <a:rPr lang="en-US" altLang="zh-CN" sz="3200" b="1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r>
              <a:rPr lang="en-US" altLang="zh-CN" sz="32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=2πrh+2π</a:t>
            </a:r>
            <a:r>
              <a:rPr lang="en-US" altLang="zh-CN" sz="3200" b="1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r>
              <a:rPr lang="en-US" altLang="zh-CN" sz="32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76776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2"/>
            <a:ext cx="7053399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7104492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726242" y="2865647"/>
            <a:ext cx="7013715" cy="1737079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圆柱表面积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=πdh+2π</a:t>
            </a:r>
            <a:r>
              <a:rPr lang="en-US" altLang="zh-CN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r>
              <a:rPr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=2πrh+2π</a:t>
            </a:r>
            <a:r>
              <a:rPr lang="en-US" altLang="zh-CN" sz="32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r>
              <a:rPr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圆柱表面积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3120240" y="243294"/>
            <a:ext cx="759458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一顶圆柱形厨师帽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cm,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帽顶直径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。做这样一顶帽子至少要用多少平方厘米的面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料？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得数保留整十数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97603" y="2689028"/>
            <a:ext cx="5357850" cy="1714512"/>
            <a:chOff x="2714612" y="2285992"/>
            <a:chExt cx="5357850" cy="1714512"/>
          </a:xfrm>
        </p:grpSpPr>
        <p:sp>
          <p:nvSpPr>
            <p:cNvPr id="27" name="云形标注 26"/>
            <p:cNvSpPr/>
            <p:nvPr/>
          </p:nvSpPr>
          <p:spPr>
            <a:xfrm>
              <a:off x="2714612" y="2285992"/>
              <a:ext cx="5357850" cy="1714512"/>
            </a:xfrm>
            <a:prstGeom prst="cloudCallout">
              <a:avLst>
                <a:gd name="adj1" fmla="val 41170"/>
                <a:gd name="adj2" fmla="val 42183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56"/>
            <p:cNvSpPr txBox="1"/>
            <p:nvPr/>
          </p:nvSpPr>
          <p:spPr>
            <a:xfrm>
              <a:off x="3500430" y="2571744"/>
              <a:ext cx="3877985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求至少要用多少面料</a:t>
              </a:r>
              <a:endPara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就是求帽子的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75" t="27117" r="25881" b="32357"/>
          <a:stretch/>
        </p:blipFill>
        <p:spPr>
          <a:xfrm>
            <a:off x="10055453" y="2996510"/>
            <a:ext cx="1635342" cy="3233668"/>
          </a:xfrm>
          <a:prstGeom prst="rect">
            <a:avLst/>
          </a:prstGeom>
        </p:spPr>
      </p:pic>
      <p:pic>
        <p:nvPicPr>
          <p:cNvPr id="33" name="Picture 32" descr="6B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367" y="1343312"/>
            <a:ext cx="2357454" cy="3607765"/>
          </a:xfrm>
          <a:prstGeom prst="rect">
            <a:avLst/>
          </a:prstGeom>
          <a:noFill/>
        </p:spPr>
      </p:pic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3120240" y="4951077"/>
            <a:ext cx="6156325" cy="732508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圆柱的侧面积加上一个底面面积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87439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方法一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0105" y="229862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747268" y="731083"/>
            <a:ext cx="61563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帽子的侧面积：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×20×30=1884(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kumimoji="1"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744142" y="2231281"/>
            <a:ext cx="70040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帽顶的面积：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×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(20÷2)</a:t>
            </a:r>
            <a:r>
              <a:rPr kumimoji="1"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=314(cm</a:t>
            </a:r>
            <a:r>
              <a:rPr kumimoji="1"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740964" y="3618789"/>
            <a:ext cx="6578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需要用的面料：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1884+314=2198≈2200(cm</a:t>
            </a:r>
            <a:r>
              <a:rPr kumimoji="1" lang="en-US" altLang="zh-CN" sz="32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818441" y="5141192"/>
            <a:ext cx="920198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答：做这样一顶帽子至少要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2200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面料。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3276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utoUpdateAnimBg="0"/>
      <p:bldP spid="13" grpId="0" build="p" autoUpdateAnimBg="0"/>
      <p:bldP spid="14" grpId="0" build="p" autoUpdateAnimBg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1339427" y="1477299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方法二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00" y="2367292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3982601" y="1266825"/>
            <a:ext cx="607223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3</a:t>
            </a:r>
            <a:r>
              <a:rPr lang="en-US" altLang="zh-CN" sz="3200" b="1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14×20×30+3</a:t>
            </a:r>
            <a:r>
              <a:rPr lang="en-US" altLang="zh-CN" sz="3200" b="1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14×(20÷2)</a:t>
            </a:r>
            <a:r>
              <a:rPr lang="en-US" altLang="zh-CN" sz="32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=1884+314</a:t>
            </a:r>
            <a:endParaRPr lang="zh-CN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=2198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2200(cm</a:t>
            </a:r>
            <a:r>
              <a:rPr lang="en-US" altLang="zh-CN" sz="32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2770188" y="5439788"/>
            <a:ext cx="958101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答：做这样一顶帽子至少要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2200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面料。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71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3120240" y="243294"/>
            <a:ext cx="759458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一顶圆柱形厨师帽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cm,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帽顶直径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。做这样一顶帽子至少要用多少平方厘米的面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料？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得数保留整十数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797990" y="2482322"/>
            <a:ext cx="5110109" cy="1768672"/>
            <a:chOff x="2449734" y="2080769"/>
            <a:chExt cx="5684220" cy="3995154"/>
          </a:xfrm>
        </p:grpSpPr>
        <p:sp>
          <p:nvSpPr>
            <p:cNvPr id="27" name="云形标注 26"/>
            <p:cNvSpPr/>
            <p:nvPr/>
          </p:nvSpPr>
          <p:spPr>
            <a:xfrm>
              <a:off x="2449734" y="2080769"/>
              <a:ext cx="5684220" cy="3995154"/>
            </a:xfrm>
            <a:prstGeom prst="cloudCallout">
              <a:avLst>
                <a:gd name="adj1" fmla="val 70061"/>
                <a:gd name="adj2" fmla="val 13640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56"/>
            <p:cNvSpPr txBox="1"/>
            <p:nvPr/>
          </p:nvSpPr>
          <p:spPr>
            <a:xfrm>
              <a:off x="3256743" y="2490907"/>
              <a:ext cx="4288353" cy="2433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为什么精确到整十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必须用进一法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775" t="27117" r="25881" b="32357"/>
          <a:stretch/>
        </p:blipFill>
        <p:spPr>
          <a:xfrm>
            <a:off x="10110734" y="2224985"/>
            <a:ext cx="1635342" cy="3233668"/>
          </a:xfrm>
          <a:prstGeom prst="rect">
            <a:avLst/>
          </a:prstGeom>
        </p:spPr>
      </p:pic>
      <p:pic>
        <p:nvPicPr>
          <p:cNvPr id="33" name="Picture 32" descr="6B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367" y="1343312"/>
            <a:ext cx="2357454" cy="3607765"/>
          </a:xfrm>
          <a:prstGeom prst="rect">
            <a:avLst/>
          </a:prstGeom>
          <a:noFill/>
        </p:spPr>
      </p:pic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3120240" y="4420712"/>
            <a:ext cx="6156325" cy="670120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一般都是按照米或者尺买布。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584466" y="5319582"/>
            <a:ext cx="7227872" cy="732508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制作的时候少一点布都不够做成帽子。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252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364955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576825" y="2052498"/>
            <a:ext cx="11250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一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个圆柱形茶叶筒的侧面贴着商标纸，圆柱底面半径是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5cm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，高是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20cm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。这张商标纸的面积是多少？</a:t>
            </a: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2839074" y="3684036"/>
            <a:ext cx="580962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3.14×2×5×20=628(cm</a:t>
            </a:r>
            <a:r>
              <a:rPr lang="en-US" altLang="zh-CN" sz="3600" b="1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3524873" y="5065161"/>
            <a:ext cx="7667001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答：这张商标纸的面积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628cm²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30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3" y="1159623"/>
            <a:ext cx="6364955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153821" y="2043191"/>
            <a:ext cx="83284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求下面各圆柱的侧面积。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）底面周长是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1.6m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，高是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0.7m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）底面半径是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3.2dm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5dm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575595" y="3529309"/>
            <a:ext cx="489754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1.6×0.7=1.12(m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575595" y="5155118"/>
            <a:ext cx="607893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2×3.14×3.2×5=100.48(dm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8" name="图片 17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41982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3" grpId="0"/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6249208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576825" y="1820036"/>
            <a:ext cx="11250592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小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亚做了一个笔筒，她想给笔筒的侧面和底面贴上彩纸，至少需要用多少彩纸？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001095" y="5001200"/>
            <a:ext cx="970657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3.14×8×13+3.14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8÷2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36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²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=376.8(cm</a:t>
            </a:r>
            <a:r>
              <a:rPr lang="en-US" altLang="zh-CN" sz="36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4605253" y="5733821"/>
            <a:ext cx="635101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答：至少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需要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376.8cm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彩纸。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0266" y="2893371"/>
            <a:ext cx="2718634" cy="22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9" name="组合 38"/>
          <p:cNvGrpSpPr/>
          <p:nvPr/>
        </p:nvGrpSpPr>
        <p:grpSpPr>
          <a:xfrm>
            <a:off x="4840363" y="2607855"/>
            <a:ext cx="1452444" cy="2528118"/>
            <a:chOff x="4840363" y="2607855"/>
            <a:chExt cx="1452444" cy="2528118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5543" b="21796"/>
            <a:stretch/>
          </p:blipFill>
          <p:spPr bwMode="auto">
            <a:xfrm>
              <a:off x="4840363" y="2607855"/>
              <a:ext cx="1131812" cy="2011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22" name="直接箭头连接符 21"/>
            <p:cNvCxnSpPr/>
            <p:nvPr/>
          </p:nvCxnSpPr>
          <p:spPr>
            <a:xfrm>
              <a:off x="6070138" y="4007866"/>
              <a:ext cx="0" cy="31975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V="1">
              <a:off x="6071501" y="2916853"/>
              <a:ext cx="0" cy="35132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16"/>
            <p:cNvSpPr/>
            <p:nvPr/>
          </p:nvSpPr>
          <p:spPr>
            <a:xfrm rot="16200000">
              <a:off x="5527385" y="3399875"/>
              <a:ext cx="106918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13cm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        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900468" y="2893371"/>
              <a:ext cx="30165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877480" y="4336892"/>
              <a:ext cx="30165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5006579" y="4351841"/>
              <a:ext cx="1" cy="55658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885779" y="4341330"/>
              <a:ext cx="1" cy="55658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>
              <a:off x="5006579" y="4653560"/>
              <a:ext cx="87090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16"/>
            <p:cNvSpPr/>
            <p:nvPr/>
          </p:nvSpPr>
          <p:spPr>
            <a:xfrm>
              <a:off x="5052714" y="4674308"/>
              <a:ext cx="106918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8cm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       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0" name="图片 29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2" name="图片 31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10608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8392" y="203499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1042988" y="1138555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辨别下列图形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说出图形的名称。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43022" y="2353001"/>
            <a:ext cx="8215370" cy="2214578"/>
            <a:chOff x="500034" y="1571612"/>
            <a:chExt cx="8215370" cy="2214578"/>
          </a:xfrm>
        </p:grpSpPr>
        <p:pic>
          <p:nvPicPr>
            <p:cNvPr id="9" name="sy38.jpg" descr="id:2147502082;FounderCES"/>
            <p:cNvPicPr/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0541" b="1980"/>
            <a:stretch>
              <a:fillRect/>
            </a:stretch>
          </p:blipFill>
          <p:spPr>
            <a:xfrm>
              <a:off x="500034" y="1571612"/>
              <a:ext cx="4714908" cy="2214578"/>
            </a:xfrm>
            <a:prstGeom prst="rect">
              <a:avLst/>
            </a:prstGeom>
          </p:spPr>
        </p:pic>
        <p:pic>
          <p:nvPicPr>
            <p:cNvPr id="10" name="sy38.jpg" descr="id:2147502082;FounderCES"/>
            <p:cNvPicPr/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1982" b="1980"/>
            <a:stretch>
              <a:fillRect/>
            </a:stretch>
          </p:blipFill>
          <p:spPr>
            <a:xfrm>
              <a:off x="7286644" y="1571612"/>
              <a:ext cx="1428760" cy="2214578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5643570" y="2357430"/>
              <a:ext cx="1143008" cy="114300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257270" y="478189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71782" y="47818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4856" y="478189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72310" y="47818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50478" y="478189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666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16050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2174816"/>
            <a:ext cx="9985829" cy="978729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圆柱体表面积公式的推导过程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圆柱的底面周长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圆柱表面积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侧面积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两个底面积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400" i="1" dirty="0"/>
              <a:t>S</a:t>
            </a:r>
            <a:r>
              <a:rPr lang="en-US" altLang="zh-CN" sz="2400" dirty="0"/>
              <a:t>=π</a:t>
            </a:r>
            <a:r>
              <a:rPr lang="en-US" altLang="zh-CN" sz="2400" i="1" dirty="0"/>
              <a:t>dh</a:t>
            </a:r>
            <a:r>
              <a:rPr lang="en-US" altLang="zh-CN" sz="2400" dirty="0"/>
              <a:t>+2π</a:t>
            </a:r>
            <a:r>
              <a:rPr lang="en-US" altLang="zh-CN" sz="2400" i="1" dirty="0"/>
              <a:t>r</a:t>
            </a:r>
            <a:r>
              <a:rPr lang="en-US" altLang="zh-CN" sz="2400" baseline="30000" dirty="0"/>
              <a:t>2</a:t>
            </a:r>
            <a:r>
              <a:rPr lang="zh-CN" altLang="zh-CN" sz="2400" dirty="0"/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482"/>
          <p:cNvSpPr txBox="1"/>
          <p:nvPr/>
        </p:nvSpPr>
        <p:spPr>
          <a:xfrm>
            <a:off x="978641" y="4022725"/>
            <a:ext cx="9985829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问题中，根据实际情况选择“进一法”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30249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497717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396276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6" y="1782582"/>
            <a:ext cx="7448153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页练习四第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1,2,3,4,5,6,7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1362" y="3341429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140054" y="1164472"/>
            <a:ext cx="121789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在这些图形中有立体图形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有平面图形。你能区分开吗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21604" y="1946181"/>
            <a:ext cx="8215370" cy="2214578"/>
            <a:chOff x="500034" y="1571612"/>
            <a:chExt cx="8215370" cy="2214578"/>
          </a:xfrm>
        </p:grpSpPr>
        <p:pic>
          <p:nvPicPr>
            <p:cNvPr id="22" name="sy38.jpg" descr="id:2147502082;FounderCES"/>
            <p:cNvPicPr/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0541" b="1980"/>
            <a:stretch>
              <a:fillRect/>
            </a:stretch>
          </p:blipFill>
          <p:spPr>
            <a:xfrm>
              <a:off x="500034" y="1571612"/>
              <a:ext cx="4714908" cy="2214578"/>
            </a:xfrm>
            <a:prstGeom prst="rect">
              <a:avLst/>
            </a:prstGeom>
          </p:spPr>
        </p:pic>
        <p:pic>
          <p:nvPicPr>
            <p:cNvPr id="23" name="sy38.jpg" descr="id:2147502082;FounderCES"/>
            <p:cNvPicPr/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1982" b="1980"/>
            <a:stretch>
              <a:fillRect/>
            </a:stretch>
          </p:blipFill>
          <p:spPr>
            <a:xfrm>
              <a:off x="7286644" y="1571612"/>
              <a:ext cx="1428760" cy="2214578"/>
            </a:xfrm>
            <a:prstGeom prst="rect">
              <a:avLst/>
            </a:prstGeom>
          </p:spPr>
        </p:pic>
        <p:sp>
          <p:nvSpPr>
            <p:cNvPr id="24" name="椭圆 23"/>
            <p:cNvSpPr/>
            <p:nvPr/>
          </p:nvSpPr>
          <p:spPr>
            <a:xfrm>
              <a:off x="5643570" y="2357430"/>
              <a:ext cx="1143008" cy="114300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056765" y="4559042"/>
            <a:ext cx="7258685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长方体、圆柱体、正方体是立体图形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圆形和平行四边形是平面图形。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671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Rectangle 16"/>
          <p:cNvSpPr/>
          <p:nvPr/>
        </p:nvSpPr>
        <p:spPr>
          <a:xfrm>
            <a:off x="1687472" y="1208025"/>
            <a:ext cx="600729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表面积指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的是什么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9363" y="1978145"/>
            <a:ext cx="10341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长方体的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表面积指的是长方体的表面面积的总和。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16"/>
          <p:cNvSpPr/>
          <p:nvPr/>
        </p:nvSpPr>
        <p:spPr>
          <a:xfrm>
            <a:off x="1713350" y="3019055"/>
            <a:ext cx="9302107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利用这个解释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想想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表面积指的是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altLang="zh-CN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87630" y="3850731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圆柱的两个底面面积和侧面面积的总和。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云形标注 43"/>
          <p:cNvSpPr/>
          <p:nvPr/>
        </p:nvSpPr>
        <p:spPr>
          <a:xfrm>
            <a:off x="2701721" y="4743963"/>
            <a:ext cx="7255510" cy="1458429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Rectangle 16"/>
          <p:cNvSpPr/>
          <p:nvPr/>
        </p:nvSpPr>
        <p:spPr>
          <a:xfrm>
            <a:off x="4485790" y="5088295"/>
            <a:ext cx="50038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</a:t>
            </a:r>
          </a:p>
        </p:txBody>
      </p:sp>
      <p:sp>
        <p:nvSpPr>
          <p:cNvPr id="46" name="立方体 45"/>
          <p:cNvSpPr/>
          <p:nvPr/>
        </p:nvSpPr>
        <p:spPr>
          <a:xfrm>
            <a:off x="672611" y="1880559"/>
            <a:ext cx="993798" cy="1224125"/>
          </a:xfrm>
          <a:prstGeom prst="cube">
            <a:avLst>
              <a:gd name="adj" fmla="val 409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柱形 11"/>
          <p:cNvSpPr/>
          <p:nvPr/>
        </p:nvSpPr>
        <p:spPr>
          <a:xfrm>
            <a:off x="672611" y="3681467"/>
            <a:ext cx="798950" cy="1140133"/>
          </a:xfrm>
          <a:prstGeom prst="can">
            <a:avLst/>
          </a:prstGeom>
          <a:solidFill>
            <a:srgbClr val="7030A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7" name="图片 16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8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6" grpId="0"/>
      <p:bldP spid="42" grpId="0" bldLvl="0" animBg="1"/>
      <p:bldP spid="43" grpId="0"/>
      <p:bldP spid="44" grpId="0" bldLvl="0" animBg="1"/>
      <p:bldP spid="45" grpId="0" bldLvl="0" animBg="1"/>
      <p:bldP spid="46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Rectangle 16"/>
          <p:cNvSpPr/>
          <p:nvPr/>
        </p:nvSpPr>
        <p:spPr>
          <a:xfrm>
            <a:off x="3740558" y="342083"/>
            <a:ext cx="514464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表面积指的是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en-US" altLang="zh-CN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云形标注 41"/>
          <p:cNvSpPr/>
          <p:nvPr/>
        </p:nvSpPr>
        <p:spPr>
          <a:xfrm>
            <a:off x="3150656" y="4783588"/>
            <a:ext cx="7255510" cy="1458429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Rectangle 16"/>
          <p:cNvSpPr/>
          <p:nvPr/>
        </p:nvSpPr>
        <p:spPr>
          <a:xfrm>
            <a:off x="4934725" y="5127920"/>
            <a:ext cx="50038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4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1193" y="1442711"/>
            <a:ext cx="8991070" cy="3558607"/>
          </a:xfrm>
          <a:prstGeom prst="rect">
            <a:avLst/>
          </a:prstGeom>
        </p:spPr>
      </p:pic>
      <p:sp>
        <p:nvSpPr>
          <p:cNvPr id="45" name="圆角矩形标注 44"/>
          <p:cNvSpPr/>
          <p:nvPr/>
        </p:nvSpPr>
        <p:spPr>
          <a:xfrm>
            <a:off x="7436625" y="1514793"/>
            <a:ext cx="4171399" cy="1277226"/>
          </a:xfrm>
          <a:prstGeom prst="wedgeRoundRectCallout">
            <a:avLst>
              <a:gd name="adj1" fmla="val -50563"/>
              <a:gd name="adj2" fmla="val 7464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圆柱的两个底面面积和侧面面积的总和。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2" grpId="0" bldLvl="0" animBg="1"/>
      <p:bldP spid="43" grpId="0" bldLvl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455134" y="366766"/>
            <a:ext cx="692479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拿出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你手中的自制教具圆柱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动手拆拆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看看圆柱是由哪几部分组成的。</a:t>
            </a:r>
          </a:p>
        </p:txBody>
      </p:sp>
      <p:sp>
        <p:nvSpPr>
          <p:cNvPr id="14" name="圆柱形 13"/>
          <p:cNvSpPr/>
          <p:nvPr/>
        </p:nvSpPr>
        <p:spPr>
          <a:xfrm>
            <a:off x="1085196" y="2801102"/>
            <a:ext cx="1090911" cy="1873276"/>
          </a:xfrm>
          <a:prstGeom prst="can">
            <a:avLst/>
          </a:prstGeom>
          <a:solidFill>
            <a:srgbClr val="FBC7DB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355328" y="3785634"/>
            <a:ext cx="149313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44" t="25276" r="64509" b="28375"/>
          <a:stretch/>
        </p:blipFill>
        <p:spPr>
          <a:xfrm>
            <a:off x="4021754" y="2952445"/>
            <a:ext cx="2370337" cy="18288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5153" y="3089459"/>
            <a:ext cx="3236065" cy="14468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3621" y="2500462"/>
            <a:ext cx="1309436" cy="23569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62" t="7287" r="21578" b="2942"/>
          <a:stretch/>
        </p:blipFill>
        <p:spPr>
          <a:xfrm>
            <a:off x="9482902" y="2042845"/>
            <a:ext cx="1118587" cy="3542190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>
          <a:xfrm>
            <a:off x="6720364" y="3784272"/>
            <a:ext cx="149313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8425401" y="4331821"/>
            <a:ext cx="568407" cy="136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11067031" y="4301959"/>
            <a:ext cx="5093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6"/>
          <p:cNvSpPr/>
          <p:nvPr/>
        </p:nvSpPr>
        <p:spPr>
          <a:xfrm>
            <a:off x="4705435" y="2468772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3" name="Rectangle 16"/>
          <p:cNvSpPr/>
          <p:nvPr/>
        </p:nvSpPr>
        <p:spPr>
          <a:xfrm>
            <a:off x="4672698" y="4301959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4" name="Rectangle 16"/>
          <p:cNvSpPr/>
          <p:nvPr/>
        </p:nvSpPr>
        <p:spPr>
          <a:xfrm>
            <a:off x="4280969" y="3898536"/>
            <a:ext cx="18437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底面的周长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7" name="Rectangle 16"/>
          <p:cNvSpPr/>
          <p:nvPr/>
        </p:nvSpPr>
        <p:spPr>
          <a:xfrm>
            <a:off x="6230208" y="3524024"/>
            <a:ext cx="5301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8" name="Rectangle 16"/>
          <p:cNvSpPr/>
          <p:nvPr/>
        </p:nvSpPr>
        <p:spPr>
          <a:xfrm>
            <a:off x="9564630" y="2333615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9" name="Rectangle 16"/>
          <p:cNvSpPr/>
          <p:nvPr/>
        </p:nvSpPr>
        <p:spPr>
          <a:xfrm>
            <a:off x="9557771" y="4744770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0" name="Rectangle 16"/>
          <p:cNvSpPr/>
          <p:nvPr/>
        </p:nvSpPr>
        <p:spPr>
          <a:xfrm>
            <a:off x="9140164" y="4030799"/>
            <a:ext cx="18437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底面的周长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1" name="Rectangle 16"/>
          <p:cNvSpPr/>
          <p:nvPr/>
        </p:nvSpPr>
        <p:spPr>
          <a:xfrm>
            <a:off x="11576424" y="3488121"/>
            <a:ext cx="5301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2268514" y="5669990"/>
            <a:ext cx="8715436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2285944" y="5741428"/>
            <a:ext cx="88408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圆柱的表面积是指圆柱的侧面和两个底面的面积之和。</a:t>
            </a:r>
          </a:p>
        </p:txBody>
      </p:sp>
      <p:sp>
        <p:nvSpPr>
          <p:cNvPr id="34" name="Rectangle 16"/>
          <p:cNvSpPr/>
          <p:nvPr/>
        </p:nvSpPr>
        <p:spPr>
          <a:xfrm>
            <a:off x="9587288" y="3167134"/>
            <a:ext cx="8949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6" name="图片 35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7" name="图片 36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72308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  <p:bldP spid="18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87313" y="1391091"/>
            <a:ext cx="4608513" cy="3671888"/>
          </a:xfrm>
          <a:prstGeom prst="roundRect">
            <a:avLst>
              <a:gd name="adj" fmla="val 9079"/>
            </a:avLst>
          </a:prstGeom>
          <a:solidFill>
            <a:srgbClr val="FFFF00"/>
          </a:solidFill>
          <a:ln w="9525" algn="ctr">
            <a:solidFill>
              <a:srgbClr val="00CC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455134" y="366766"/>
            <a:ext cx="717794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圆柱的底面积你会计算吗？侧面积呢？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066" y="2536133"/>
            <a:ext cx="3236065" cy="14468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62" t="7287" r="21578" b="2942"/>
          <a:stretch/>
        </p:blipFill>
        <p:spPr>
          <a:xfrm>
            <a:off x="1797815" y="1489519"/>
            <a:ext cx="1118587" cy="3542190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 flipH="1" flipV="1">
            <a:off x="740314" y="3778495"/>
            <a:ext cx="568407" cy="136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3381944" y="3748633"/>
            <a:ext cx="5093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6"/>
          <p:cNvSpPr/>
          <p:nvPr/>
        </p:nvSpPr>
        <p:spPr>
          <a:xfrm>
            <a:off x="1879543" y="1780289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29" name="Rectangle 16"/>
          <p:cNvSpPr/>
          <p:nvPr/>
        </p:nvSpPr>
        <p:spPr>
          <a:xfrm>
            <a:off x="1872684" y="4191444"/>
            <a:ext cx="10684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0" name="Rectangle 16"/>
          <p:cNvSpPr/>
          <p:nvPr/>
        </p:nvSpPr>
        <p:spPr>
          <a:xfrm>
            <a:off x="1455077" y="3477473"/>
            <a:ext cx="18437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底面的周长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1" name="Rectangle 16"/>
          <p:cNvSpPr/>
          <p:nvPr/>
        </p:nvSpPr>
        <p:spPr>
          <a:xfrm>
            <a:off x="3891337" y="2934795"/>
            <a:ext cx="5301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4" name="Rectangle 16"/>
          <p:cNvSpPr/>
          <p:nvPr/>
        </p:nvSpPr>
        <p:spPr>
          <a:xfrm>
            <a:off x="1902201" y="2613808"/>
            <a:ext cx="8949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4800213" y="1489520"/>
            <a:ext cx="6610738" cy="1372683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圆柱的底面周长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=πdh=2π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4842182" y="3296603"/>
            <a:ext cx="6610738" cy="1372683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圆的面积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S=πr²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3" name="图片 22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4" name="图片 23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51592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/>
      <p:bldP spid="28" grpId="0"/>
      <p:bldP spid="29" grpId="0"/>
      <p:bldP spid="30" grpId="0"/>
      <p:bldP spid="31" grpId="0"/>
      <p:bldP spid="34" grpId="0"/>
      <p:bldP spid="50" grpId="0" animBg="1"/>
      <p:bldP spid="5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2495</TotalTime>
  <Words>1157</Words>
  <Application>Microsoft Office PowerPoint</Application>
  <PresentationFormat>自定义</PresentationFormat>
  <Paragraphs>107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2134</cp:revision>
  <dcterms:created xsi:type="dcterms:W3CDTF">2017-11-13T08:28:00Z</dcterms:created>
  <dcterms:modified xsi:type="dcterms:W3CDTF">2021-11-18T03:22:11Z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