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74" r:id="rId2"/>
    <p:sldId id="309" r:id="rId3"/>
    <p:sldId id="368" r:id="rId4"/>
    <p:sldId id="273" r:id="rId5"/>
    <p:sldId id="338" r:id="rId6"/>
    <p:sldId id="326" r:id="rId7"/>
    <p:sldId id="370" r:id="rId8"/>
    <p:sldId id="371" r:id="rId9"/>
    <p:sldId id="327" r:id="rId10"/>
    <p:sldId id="339" r:id="rId11"/>
    <p:sldId id="265" r:id="rId12"/>
    <p:sldId id="336" r:id="rId13"/>
    <p:sldId id="292" r:id="rId14"/>
    <p:sldId id="297" r:id="rId15"/>
    <p:sldId id="378" r:id="rId16"/>
    <p:sldId id="379" r:id="rId17"/>
    <p:sldId id="359" r:id="rId18"/>
    <p:sldId id="361" r:id="rId19"/>
    <p:sldId id="374" r:id="rId20"/>
    <p:sldId id="375" r:id="rId21"/>
    <p:sldId id="362" r:id="rId22"/>
    <p:sldId id="380" r:id="rId23"/>
    <p:sldId id="381" r:id="rId24"/>
    <p:sldId id="293" r:id="rId25"/>
    <p:sldId id="300" r:id="rId26"/>
    <p:sldId id="363" r:id="rId27"/>
    <p:sldId id="291" r:id="rId28"/>
    <p:sldId id="382" r:id="rId29"/>
    <p:sldId id="383" r:id="rId30"/>
    <p:sldId id="367" r:id="rId31"/>
    <p:sldId id="384" r:id="rId32"/>
    <p:sldId id="258" r:id="rId33"/>
    <p:sldId id="282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  <a:srgbClr val="000000"/>
    <a:srgbClr val="FF3399"/>
    <a:srgbClr val="E4DF21"/>
    <a:srgbClr val="C8D927"/>
    <a:srgbClr val="DEEC22"/>
    <a:srgbClr val="E6E61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2" autoAdjust="0"/>
    <p:restoredTop sz="94480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D897BCB-E7C2-42CB-9769-8EFA248442E8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099DA10-E2EF-4DBF-9E27-068134BC4B9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</p:spPr>
        <p:txBody>
          <a:bodyPr anchor="b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040E3783-C077-45EF-9D1F-EF49814DE441}" type="slidenum">
              <a:rPr lang="zh-CN" altLang="en-US" sz="1200" b="0">
                <a:solidFill>
                  <a:schemeClr val="tx1"/>
                </a:solidFill>
                <a:latin typeface="+mn-lt"/>
                <a:ea typeface="+mn-ea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24</a:t>
            </a:fld>
            <a:endParaRPr lang="zh-CN" altLang="en-US" sz="1200" b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FC508-AE59-4B94-888E-B5CE2123585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 fontAlgn="auto">
              <a:spcBef>
                <a:spcPts val="0"/>
              </a:spcBef>
              <a:spcAft>
                <a:spcPts val="0"/>
              </a:spcAft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F5B5B7A-865B-44C2-AD12-F4E7D48C098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7" r:id="rId1"/>
    <p:sldLayoutId id="2147483898" r:id="rId2"/>
    <p:sldLayoutId id="2147483899" r:id="rId3"/>
    <p:sldLayoutId id="2147483900" r:id="rId4"/>
    <p:sldLayoutId id="2147483901" r:id="rId5"/>
    <p:sldLayoutId id="2147483902" r:id="rId6"/>
    <p:sldLayoutId id="2147483906" r:id="rId7"/>
    <p:sldLayoutId id="2147483903" r:id="rId8"/>
    <p:sldLayoutId id="2147483904" r:id="rId9"/>
    <p:sldLayoutId id="2147483905" r:id="rId10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slide" Target="slide11.xml"/><Relationship Id="rId4" Type="http://schemas.openxmlformats.org/officeDocument/2006/relationships/slide" Target="slide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image" Target="../media/image16.png"/><Relationship Id="rId7" Type="http://schemas.openxmlformats.org/officeDocument/2006/relationships/slide" Target="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.emf"/><Relationship Id="rId5" Type="http://schemas.openxmlformats.org/officeDocument/2006/relationships/oleObject" Target="../embeddings/oleObject5.bin"/><Relationship Id="rId4" Type="http://schemas.openxmlformats.org/officeDocument/2006/relationships/oleObject" Target="../embeddings/oleObject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slide" Target="slide14.xml"/><Relationship Id="rId7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emf"/><Relationship Id="rId5" Type="http://schemas.openxmlformats.org/officeDocument/2006/relationships/slide" Target="slide24.xml"/><Relationship Id="rId4" Type="http://schemas.openxmlformats.org/officeDocument/2006/relationships/slide" Target="slide3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7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13.xml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1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32.xml"/><Relationship Id="rId5" Type="http://schemas.openxmlformats.org/officeDocument/2006/relationships/slide" Target="slide27.xml"/><Relationship Id="rId4" Type="http://schemas.openxmlformats.org/officeDocument/2006/relationships/audio" Target="../media/audio2.wav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6"/>
          <p:cNvSpPr txBox="1">
            <a:spLocks noChangeArrowheads="1"/>
          </p:cNvSpPr>
          <p:nvPr/>
        </p:nvSpPr>
        <p:spPr bwMode="auto">
          <a:xfrm>
            <a:off x="1500166" y="1526433"/>
            <a:ext cx="61436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dirty="0" smtClean="0">
                <a:latin typeface="Calibri" pitchFamily="34" charset="0"/>
              </a:rPr>
              <a:t>第</a:t>
            </a:r>
            <a:r>
              <a:rPr lang="en-US" altLang="zh-CN" sz="4800" dirty="0" smtClean="0">
                <a:latin typeface="Calibri" pitchFamily="34" charset="0"/>
              </a:rPr>
              <a:t>3</a:t>
            </a:r>
            <a:r>
              <a:rPr lang="zh-CN" altLang="en-US" sz="4800" dirty="0" smtClean="0">
                <a:latin typeface="Calibri" pitchFamily="34" charset="0"/>
              </a:rPr>
              <a:t>单</a:t>
            </a:r>
            <a:r>
              <a:rPr lang="zh-CN" altLang="en-US" sz="4800" dirty="0">
                <a:latin typeface="Calibri" pitchFamily="34" charset="0"/>
              </a:rPr>
              <a:t>元   </a:t>
            </a:r>
            <a:r>
              <a:rPr lang="zh-CN" altLang="en-US" sz="4800" dirty="0" smtClean="0">
                <a:latin typeface="Calibri" pitchFamily="34" charset="0"/>
              </a:rPr>
              <a:t>圆柱与圆锥</a:t>
            </a:r>
            <a:endParaRPr lang="zh-CN" altLang="en-US" sz="4800" dirty="0">
              <a:latin typeface="Calibri" pitchFamily="34" charset="0"/>
            </a:endParaRPr>
          </a:p>
        </p:txBody>
      </p:sp>
      <p:sp>
        <p:nvSpPr>
          <p:cNvPr id="3079" name="Text Box 3"/>
          <p:cNvSpPr txBox="1">
            <a:spLocks noChangeArrowheads="1"/>
          </p:cNvSpPr>
          <p:nvPr/>
        </p:nvSpPr>
        <p:spPr bwMode="auto">
          <a:xfrm>
            <a:off x="1185863" y="385763"/>
            <a:ext cx="547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六年</a:t>
            </a:r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级数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学</a:t>
            </a:r>
            <a:r>
              <a:rPr lang="en-US" altLang="zh-CN" dirty="0" smtClean="0">
                <a:solidFill>
                  <a:schemeClr val="tx1"/>
                </a:solidFill>
                <a:latin typeface="新宋体"/>
                <a:ea typeface="新宋体"/>
              </a:rPr>
              <a:t>·</a:t>
            </a:r>
            <a:r>
              <a:rPr lang="zh-CN" altLang="en-US" smtClean="0">
                <a:solidFill>
                  <a:schemeClr val="tx1"/>
                </a:solidFill>
                <a:latin typeface="新宋体"/>
                <a:ea typeface="新宋体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8596" y="2714620"/>
            <a:ext cx="767968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40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ea"/>
                <a:ea typeface="+mj-ea"/>
              </a:rPr>
              <a:t>1</a:t>
            </a:r>
            <a:r>
              <a:rPr lang="zh-CN" altLang="en-US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+mj-ea"/>
                <a:ea typeface="+mj-ea"/>
              </a:rPr>
              <a:t>  圆  柱</a:t>
            </a:r>
            <a:endParaRPr lang="zh-CN" altLang="en-US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+mj-ea"/>
              <a:ea typeface="+mj-ea"/>
            </a:endParaRPr>
          </a:p>
        </p:txBody>
      </p:sp>
      <p:grpSp>
        <p:nvGrpSpPr>
          <p:cNvPr id="15" name="Group 42"/>
          <p:cNvGrpSpPr>
            <a:grpSpLocks/>
          </p:cNvGrpSpPr>
          <p:nvPr/>
        </p:nvGrpSpPr>
        <p:grpSpPr bwMode="auto">
          <a:xfrm>
            <a:off x="2571736" y="4929198"/>
            <a:ext cx="2159001" cy="1009650"/>
            <a:chOff x="340" y="3022"/>
            <a:chExt cx="1360" cy="636"/>
          </a:xfrm>
        </p:grpSpPr>
        <p:sp>
          <p:nvSpPr>
            <p:cNvPr id="16" name="Oval 23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7" name="Rectangle 18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49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学习新知</a:t>
              </a:r>
            </a:p>
          </p:txBody>
        </p:sp>
      </p:grpSp>
      <p:grpSp>
        <p:nvGrpSpPr>
          <p:cNvPr id="18" name="Group 43"/>
          <p:cNvGrpSpPr>
            <a:grpSpLocks/>
          </p:cNvGrpSpPr>
          <p:nvPr/>
        </p:nvGrpSpPr>
        <p:grpSpPr bwMode="auto">
          <a:xfrm>
            <a:off x="4857752" y="4919680"/>
            <a:ext cx="2160587" cy="1009650"/>
            <a:chOff x="2018" y="2976"/>
            <a:chExt cx="1361" cy="636"/>
          </a:xfrm>
        </p:grpSpPr>
        <p:sp>
          <p:nvSpPr>
            <p:cNvPr id="19" name="Oval 30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018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0" name="Rectangle 31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2109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随堂练习</a:t>
              </a:r>
            </a:p>
          </p:txBody>
        </p:sp>
      </p:grpSp>
      <p:grpSp>
        <p:nvGrpSpPr>
          <p:cNvPr id="21" name="Group 44"/>
          <p:cNvGrpSpPr>
            <a:grpSpLocks/>
          </p:cNvGrpSpPr>
          <p:nvPr/>
        </p:nvGrpSpPr>
        <p:grpSpPr bwMode="auto">
          <a:xfrm>
            <a:off x="7072330" y="4919680"/>
            <a:ext cx="2232025" cy="1009650"/>
            <a:chOff x="3696" y="2976"/>
            <a:chExt cx="1406" cy="636"/>
          </a:xfrm>
        </p:grpSpPr>
        <p:sp>
          <p:nvSpPr>
            <p:cNvPr id="22" name="Oval 32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696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3" name="Rectangle 33">
              <a:hlinkClick r:id="rId6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32" y="3113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itchFamily="2" charset="-122"/>
                </a:rPr>
                <a:t>作业设计</a:t>
              </a:r>
            </a:p>
          </p:txBody>
        </p:sp>
      </p:grpSp>
      <p:grpSp>
        <p:nvGrpSpPr>
          <p:cNvPr id="24" name="Group 42"/>
          <p:cNvGrpSpPr>
            <a:grpSpLocks/>
          </p:cNvGrpSpPr>
          <p:nvPr/>
        </p:nvGrpSpPr>
        <p:grpSpPr bwMode="auto">
          <a:xfrm>
            <a:off x="357158" y="4929198"/>
            <a:ext cx="2159000" cy="1009650"/>
            <a:chOff x="340" y="3022"/>
            <a:chExt cx="1360" cy="636"/>
          </a:xfrm>
        </p:grpSpPr>
        <p:sp>
          <p:nvSpPr>
            <p:cNvPr id="25" name="Oval 23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40" y="3022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6" name="Rectangle 18">
              <a:hlinkClick r:id="rId7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30" y="3157"/>
              <a:ext cx="127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itchFamily="2" charset="-122"/>
                </a:rPr>
                <a:t>复习准备</a:t>
              </a:r>
              <a:endParaRPr lang="zh-CN" altLang="en-US" sz="2800" dirty="0">
                <a:latin typeface="宋体" pitchFamily="2" charset="-122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328585" y="3857628"/>
            <a:ext cx="4100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第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课时  圆柱的体积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000100" y="857232"/>
            <a:ext cx="350046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杯子的底面积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14×(8÷2)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　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14×4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882078"/>
            <a:ext cx="34290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杯子的容积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  50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24×10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=502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4(</a:t>
            </a:r>
            <a:r>
              <a:rPr lang="en-US" altLang="zh-CN" sz="3200" dirty="0" err="1" smtClean="0">
                <a:latin typeface="华文楷体" pitchFamily="2" charset="-122"/>
                <a:ea typeface="华文楷体" pitchFamily="2" charset="-122"/>
              </a:rPr>
              <a:t>mL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0100" y="4429132"/>
            <a:ext cx="67866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502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4&gt;498,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所以杯子能装下这袋牛奶。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2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3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3" name="Group 8"/>
          <p:cNvGrpSpPr>
            <a:grpSpLocks/>
          </p:cNvGrpSpPr>
          <p:nvPr/>
        </p:nvGrpSpPr>
        <p:grpSpPr bwMode="auto">
          <a:xfrm>
            <a:off x="6443663" y="188913"/>
            <a:ext cx="2411412" cy="1008062"/>
            <a:chOff x="0" y="0"/>
            <a:chExt cx="1633" cy="635"/>
          </a:xfrm>
        </p:grpSpPr>
        <p:pic>
          <p:nvPicPr>
            <p:cNvPr id="1536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6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随堂练习</a:t>
              </a:r>
            </a:p>
          </p:txBody>
        </p:sp>
      </p:grp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0" y="692696"/>
            <a:ext cx="9215470" cy="2192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一根圆柱形木料，底面积为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75 cm²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，长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90 cm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它的体积是多少？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0298" y="3276273"/>
            <a:ext cx="3265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75×90=6750(cm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1571604" y="4143380"/>
            <a:ext cx="653413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：它的体积是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6750 cm³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9"/>
          <p:cNvSpPr txBox="1">
            <a:spLocks noChangeArrowheads="1"/>
          </p:cNvSpPr>
          <p:nvPr/>
        </p:nvSpPr>
        <p:spPr bwMode="auto">
          <a:xfrm>
            <a:off x="-71438" y="581079"/>
            <a:ext cx="921547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页“做一做” 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李家庄挖了一口圆柱形水井，地面以下的井深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10 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，底面直径为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 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。挖出的土有多少立方米？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52225" name="Picture 1" descr="C:\Users\Administrator\AppData\Roaming\Tencent\Users\271766067\QQ\WinTemp\RichOle\308D6L@ZXOEXB2ZL6TDC0X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285992"/>
            <a:ext cx="3714750" cy="2466975"/>
          </a:xfrm>
          <a:prstGeom prst="rect">
            <a:avLst/>
          </a:prstGeom>
          <a:noFill/>
        </p:spPr>
      </p:pic>
      <p:grpSp>
        <p:nvGrpSpPr>
          <p:cNvPr id="8" name="组合 7"/>
          <p:cNvGrpSpPr/>
          <p:nvPr/>
        </p:nvGrpSpPr>
        <p:grpSpPr>
          <a:xfrm>
            <a:off x="4000496" y="2643172"/>
            <a:ext cx="4714908" cy="1285894"/>
            <a:chOff x="2214546" y="1000098"/>
            <a:chExt cx="4714908" cy="1285894"/>
          </a:xfrm>
        </p:grpSpPr>
        <p:sp>
          <p:nvSpPr>
            <p:cNvPr id="9" name="圆角矩形 8"/>
            <p:cNvSpPr/>
            <p:nvPr/>
          </p:nvSpPr>
          <p:spPr>
            <a:xfrm>
              <a:off x="2214546" y="1000108"/>
              <a:ext cx="4714908" cy="1285884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2376488" y="1000098"/>
            <a:ext cx="4319587" cy="1184275"/>
          </p:xfrm>
          <a:graphic>
            <a:graphicData uri="http://schemas.openxmlformats.org/presentationml/2006/ole">
              <p:oleObj spid="_x0000_s52226" name="Equation" r:id="rId4" imgW="1714320" imgH="469800" progId="">
                <p:embed/>
              </p:oleObj>
            </a:graphicData>
          </a:graphic>
        </p:graphicFrame>
      </p:grpSp>
      <p:grpSp>
        <p:nvGrpSpPr>
          <p:cNvPr id="11" name="组合 10"/>
          <p:cNvGrpSpPr/>
          <p:nvPr/>
        </p:nvGrpSpPr>
        <p:grpSpPr>
          <a:xfrm>
            <a:off x="4071933" y="4357694"/>
            <a:ext cx="4572033" cy="1000132"/>
            <a:chOff x="1893707" y="2888112"/>
            <a:chExt cx="5662862" cy="1143008"/>
          </a:xfrm>
        </p:grpSpPr>
        <p:sp>
          <p:nvSpPr>
            <p:cNvPr id="12" name="圆角矩形 11"/>
            <p:cNvSpPr/>
            <p:nvPr/>
          </p:nvSpPr>
          <p:spPr>
            <a:xfrm>
              <a:off x="1893707" y="2888112"/>
              <a:ext cx="5662862" cy="1143008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491455" y="3196534"/>
            <a:ext cx="4439809" cy="575128"/>
          </p:xfrm>
          <a:graphic>
            <a:graphicData uri="http://schemas.openxmlformats.org/presentationml/2006/ole">
              <p:oleObj spid="_x0000_s52227" name="Equation" r:id="rId5" imgW="1663560" imgH="215640" progId="">
                <p:embed/>
              </p:oleObj>
            </a:graphicData>
          </a:graphic>
        </p:graphicFrame>
      </p:grpSp>
      <p:grpSp>
        <p:nvGrpSpPr>
          <p:cNvPr id="18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2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6372225" y="333375"/>
            <a:ext cx="2411413" cy="1008063"/>
            <a:chOff x="0" y="0"/>
            <a:chExt cx="1633" cy="635"/>
          </a:xfrm>
        </p:grpSpPr>
        <p:pic>
          <p:nvPicPr>
            <p:cNvPr id="18447" name="Picture 3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8448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>
                  <a:ea typeface="黑体" pitchFamily="49" charset="-122"/>
                </a:rPr>
                <a:t>作业设计</a:t>
              </a:r>
            </a:p>
          </p:txBody>
        </p:sp>
      </p:grpSp>
      <p:grpSp>
        <p:nvGrpSpPr>
          <p:cNvPr id="18435" name="Group 17"/>
          <p:cNvGrpSpPr>
            <a:grpSpLocks/>
          </p:cNvGrpSpPr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18445" name="AutoShape 13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18436" name="Group 18"/>
          <p:cNvGrpSpPr>
            <a:grpSpLocks/>
          </p:cNvGrpSpPr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18443" name="AutoShape 15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8444" name="Text Box 16">
              <a:hlinkClick r:id="rId5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8438" name="Group 16"/>
          <p:cNvGrpSpPr>
            <a:grpSpLocks/>
          </p:cNvGrpSpPr>
          <p:nvPr/>
        </p:nvGrpSpPr>
        <p:grpSpPr bwMode="auto">
          <a:xfrm>
            <a:off x="6011863" y="5805488"/>
            <a:ext cx="1684337" cy="877887"/>
            <a:chOff x="2699" y="3612"/>
            <a:chExt cx="1061" cy="553"/>
          </a:xfrm>
        </p:grpSpPr>
        <p:pic>
          <p:nvPicPr>
            <p:cNvPr id="18439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8440" name="Text Box 18">
              <a:hlinkClick r:id="rId7" action="ppaction://hlinksldjump" highlightClick="1">
                <a:snd r:embed="rId8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0" name="Group 38"/>
          <p:cNvGrpSpPr>
            <a:grpSpLocks/>
          </p:cNvGrpSpPr>
          <p:nvPr/>
        </p:nvGrpSpPr>
        <p:grpSpPr bwMode="auto">
          <a:xfrm>
            <a:off x="3276600" y="188913"/>
            <a:ext cx="1584325" cy="579437"/>
            <a:chOff x="1066" y="2795"/>
            <a:chExt cx="998" cy="365"/>
          </a:xfrm>
        </p:grpSpPr>
        <p:sp>
          <p:nvSpPr>
            <p:cNvPr id="19485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997" cy="363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19486" name="Text Box 40"/>
            <p:cNvSpPr txBox="1">
              <a:spLocks noChangeArrowheads="1"/>
            </p:cNvSpPr>
            <p:nvPr/>
          </p:nvSpPr>
          <p:spPr bwMode="auto">
            <a:xfrm>
              <a:off x="1111" y="2795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819677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计算下面各圆柱的体积。（单位：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14414" y="2058408"/>
            <a:ext cx="6392330" cy="2156410"/>
            <a:chOff x="1214414" y="1844093"/>
            <a:chExt cx="6392330" cy="2156410"/>
          </a:xfrm>
        </p:grpSpPr>
        <p:pic>
          <p:nvPicPr>
            <p:cNvPr id="22" name="rrt11.jpg" descr="id:2147502138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14414" y="2214554"/>
              <a:ext cx="6298354" cy="1785949"/>
            </a:xfrm>
            <a:prstGeom prst="rect">
              <a:avLst/>
            </a:prstGeom>
          </p:spPr>
        </p:pic>
        <p:sp>
          <p:nvSpPr>
            <p:cNvPr id="23" name="TextBox 22"/>
            <p:cNvSpPr txBox="1"/>
            <p:nvPr/>
          </p:nvSpPr>
          <p:spPr>
            <a:xfrm>
              <a:off x="6286512" y="2772787"/>
              <a:ext cx="13202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2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5400000">
              <a:off x="5786446" y="2214554"/>
              <a:ext cx="57150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5400000">
              <a:off x="3786181" y="2214554"/>
              <a:ext cx="571504" cy="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箭头连接符 28"/>
            <p:cNvCxnSpPr/>
            <p:nvPr/>
          </p:nvCxnSpPr>
          <p:spPr>
            <a:xfrm>
              <a:off x="5286380" y="2143116"/>
              <a:ext cx="785818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箭头连接符 31"/>
            <p:cNvCxnSpPr/>
            <p:nvPr/>
          </p:nvCxnSpPr>
          <p:spPr>
            <a:xfrm rot="10800000">
              <a:off x="4071934" y="2143116"/>
              <a:ext cx="642942" cy="1588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TextBox 32"/>
            <p:cNvSpPr txBox="1"/>
            <p:nvPr/>
          </p:nvSpPr>
          <p:spPr>
            <a:xfrm>
              <a:off x="4857752" y="1844093"/>
              <a:ext cx="13202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5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2571736" y="4643446"/>
            <a:ext cx="38940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14×5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×2=157(cm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计算下面各圆柱的体积。（单位：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5786" y="1643050"/>
            <a:ext cx="2000264" cy="4228113"/>
            <a:chOff x="785786" y="1643050"/>
            <a:chExt cx="2000264" cy="4228113"/>
          </a:xfrm>
        </p:grpSpPr>
        <p:pic>
          <p:nvPicPr>
            <p:cNvPr id="15" name="rrt14.jpg" descr="id:2147502364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85786" y="1643050"/>
              <a:ext cx="1969032" cy="3949204"/>
            </a:xfrm>
            <a:prstGeom prst="rect">
              <a:avLst/>
            </a:prstGeom>
          </p:spPr>
        </p:pic>
        <p:sp>
          <p:nvSpPr>
            <p:cNvPr id="16" name="TextBox 15"/>
            <p:cNvSpPr txBox="1"/>
            <p:nvPr/>
          </p:nvSpPr>
          <p:spPr>
            <a:xfrm>
              <a:off x="2071670" y="300037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12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1428728" y="5286388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4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500430" y="2786058"/>
            <a:ext cx="5000660" cy="1285884"/>
            <a:chOff x="2000232" y="1000108"/>
            <a:chExt cx="5000660" cy="1285884"/>
          </a:xfrm>
        </p:grpSpPr>
        <p:sp>
          <p:nvSpPr>
            <p:cNvPr id="20" name="圆角矩形 19"/>
            <p:cNvSpPr/>
            <p:nvPr/>
          </p:nvSpPr>
          <p:spPr>
            <a:xfrm>
              <a:off x="2000232" y="1000108"/>
              <a:ext cx="5000660" cy="1285884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119300" y="1000114"/>
            <a:ext cx="4832350" cy="1184275"/>
          </p:xfrm>
          <a:graphic>
            <a:graphicData uri="http://schemas.openxmlformats.org/presentationml/2006/ole">
              <p:oleObj spid="_x0000_s78850" name="Equation" r:id="rId4" imgW="1917360" imgH="469800" progId="">
                <p:embed/>
              </p:oleObj>
            </a:graphicData>
          </a:graphic>
        </p:graphicFrame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-71470" y="494394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计算下面各圆柱的体积。（单位：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57422" y="1857364"/>
            <a:ext cx="4286280" cy="2727915"/>
            <a:chOff x="2357422" y="1857364"/>
            <a:chExt cx="4286280" cy="2727915"/>
          </a:xfrm>
        </p:grpSpPr>
        <p:pic>
          <p:nvPicPr>
            <p:cNvPr id="10" name="rrt15.jpg" descr="id:2147502371;FounderCES"/>
            <p:cNvPicPr/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57422" y="1857364"/>
              <a:ext cx="4286280" cy="2689871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2500298" y="2643182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714876" y="4000504"/>
              <a:ext cx="7143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+mj-ea"/>
                  <a:ea typeface="+mj-ea"/>
                </a:rPr>
                <a:t>8</a:t>
              </a:r>
              <a:endParaRPr lang="zh-CN" altLang="en-US" sz="3200" dirty="0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857356" y="4786313"/>
            <a:ext cx="5000660" cy="1285893"/>
            <a:chOff x="2000232" y="1000099"/>
            <a:chExt cx="5000660" cy="1285893"/>
          </a:xfrm>
        </p:grpSpPr>
        <p:sp>
          <p:nvSpPr>
            <p:cNvPr id="18" name="圆角矩形 17"/>
            <p:cNvSpPr/>
            <p:nvPr/>
          </p:nvSpPr>
          <p:spPr>
            <a:xfrm>
              <a:off x="2000232" y="1000108"/>
              <a:ext cx="5000660" cy="1285884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182814" y="1000099"/>
            <a:ext cx="4703762" cy="1184275"/>
          </p:xfrm>
          <a:graphic>
            <a:graphicData uri="http://schemas.openxmlformats.org/presentationml/2006/ole">
              <p:oleObj spid="_x0000_s79875" name="Equation" r:id="rId4" imgW="1866600" imgH="469800" progId="">
                <p:embed/>
              </p:oleObj>
            </a:graphicData>
          </a:graphic>
        </p:graphicFrame>
      </p:grp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/>
          <p:cNvSpPr txBox="1">
            <a:spLocks noChangeArrowheads="1"/>
          </p:cNvSpPr>
          <p:nvPr/>
        </p:nvSpPr>
        <p:spPr bwMode="auto">
          <a:xfrm>
            <a:off x="323528" y="476672"/>
            <a:ext cx="77398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2.</a:t>
            </a:r>
            <a:r>
              <a:rPr lang="zh-CN" altLang="en-US" sz="3200" dirty="0" smtClean="0">
                <a:solidFill>
                  <a:schemeClr val="tx1"/>
                </a:solidFill>
                <a:latin typeface="宋体" pitchFamily="2" charset="-122"/>
              </a:rPr>
              <a:t>如图，这个圆柱形水桶可以装多少水？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60417" name="Picture 1" descr="C:\Users\Administrator\AppData\Roaming\Tencent\Users\271766067\QQ\WinTemp\RichOle\MBRLV7_VHTCB[N0)AY2XGPP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2" y="1714488"/>
            <a:ext cx="3429024" cy="2793472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3428992" y="2000240"/>
            <a:ext cx="6143668" cy="193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14×(60÷2)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×90=254340(cm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254340 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=254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34 L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214546" y="4643446"/>
            <a:ext cx="692945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这个圆柱形水桶可以装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254.34L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水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57269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学校建了两个同样大小的圆柱形花坛。花坛的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底面内直径为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3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，高为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0.8m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。如果里面填土的高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度是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0.5m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，两个花坛中共需要填土多少立方米？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Picture 20" descr="6B6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428868"/>
            <a:ext cx="4044068" cy="2168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643042" y="4714884"/>
            <a:ext cx="58579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14×(3÷2)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5×2=7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065(m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Rectangle 12"/>
          <p:cNvSpPr>
            <a:spLocks noChangeArrowheads="1"/>
          </p:cNvSpPr>
          <p:nvPr/>
        </p:nvSpPr>
        <p:spPr bwMode="auto">
          <a:xfrm>
            <a:off x="1000100" y="5487431"/>
            <a:ext cx="742955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：两个花坛中共需要填土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7.065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立方米。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180050" y="548680"/>
            <a:ext cx="896395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一个圆柱的体积是</a:t>
            </a: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宋体" charset="-122"/>
              </a:rPr>
              <a:t>80</a:t>
            </a:r>
            <a:r>
              <a:rPr lang="en-US" altLang="zh-CN" sz="3200" dirty="0" smtClean="0">
                <a:solidFill>
                  <a:schemeClr val="tx1"/>
                </a:solidFill>
                <a:latin typeface="Times New Roman" pitchFamily="18" charset="0"/>
                <a:ea typeface="宋体" charset="-122"/>
                <a:cs typeface="Times New Roman" pitchFamily="18" charset="0"/>
              </a:rPr>
              <a:t>cm</a:t>
            </a:r>
            <a:r>
              <a:rPr lang="zh-CN" altLang="zh-CN" sz="3200" dirty="0" smtClean="0">
                <a:solidFill>
                  <a:schemeClr val="tx1"/>
                </a:solidFill>
              </a:rPr>
              <a:t>³</a:t>
            </a: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底面积是</a:t>
            </a:r>
            <a:r>
              <a:rPr lang="en-US" altLang="zh-CN" sz="3200" dirty="0" smtClean="0">
                <a:solidFill>
                  <a:schemeClr val="tx1"/>
                </a:solidFill>
                <a:latin typeface="Arial" charset="0"/>
                <a:ea typeface="宋体" charset="-122"/>
              </a:rPr>
              <a:t>16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itchFamily="18" charset="0"/>
                <a:ea typeface="宋体" charset="-122"/>
              </a:rPr>
              <a:t>cm</a:t>
            </a:r>
            <a:r>
              <a:rPr lang="en-US" altLang="zh-CN" sz="3200" baseline="30000" dirty="0" smtClean="0">
                <a:solidFill>
                  <a:srgbClr val="000000"/>
                </a:solidFill>
                <a:latin typeface="Arial" charset="0"/>
                <a:ea typeface="宋体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。</a:t>
            </a:r>
            <a:endParaRPr lang="en-US" altLang="zh-CN" sz="3200" dirty="0" smtClean="0">
              <a:solidFill>
                <a:schemeClr val="tx1"/>
              </a:solidFill>
              <a:latin typeface="宋体" charset="-122"/>
              <a:ea typeface="宋体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  它的高是多少厘米？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5816" y="3140968"/>
            <a:ext cx="25603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80÷16=5(cm)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2285984" y="4143380"/>
            <a:ext cx="4143404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：它的高是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厘米。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8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 smtClean="0">
                  <a:ea typeface="黑体" pitchFamily="49" charset="-122"/>
                </a:rPr>
                <a:t>复 习 准 备</a:t>
              </a:r>
              <a:endParaRPr lang="zh-CN" altLang="en-US" sz="3200" dirty="0">
                <a:ea typeface="黑体" pitchFamily="49" charset="-122"/>
              </a:endParaRPr>
            </a:p>
          </p:txBody>
        </p:sp>
      </p:grp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390820" y="930219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求出下面圆柱体的表面积。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15" name="sy42.jpg" descr="id:2147502279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73756" y="1787475"/>
            <a:ext cx="1293882" cy="285990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857488" y="2643182"/>
            <a:ext cx="55563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r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=5 </a:t>
            </a:r>
            <a:r>
              <a:rPr lang="en-US" altLang="zh-CN" sz="3200" dirty="0" err="1" smtClean="0">
                <a:solidFill>
                  <a:schemeClr val="tx1"/>
                </a:solidFill>
                <a:latin typeface="+mj-ea"/>
                <a:ea typeface="+mj-ea"/>
              </a:rPr>
              <a:t>cm,</a:t>
            </a:r>
            <a:r>
              <a:rPr lang="en-US" altLang="zh-CN" sz="3200" i="1" dirty="0" err="1" smtClean="0">
                <a:solidFill>
                  <a:schemeClr val="tx1"/>
                </a:solidFill>
                <a:latin typeface="+mj-ea"/>
                <a:ea typeface="+mj-ea"/>
              </a:rPr>
              <a:t>h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=10 cm;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表面积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S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=?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88070" y="4716433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14×5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14×5×2×10=471(cm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6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-71470" y="428604"/>
            <a:ext cx="9572692" cy="2562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5.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一个圆柱形粮囤，从里面量得底面半径是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1.5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  <a:cs typeface="Times New Roman" pitchFamily="18" charset="0"/>
              </a:rPr>
              <a:t>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高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2m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。如果每立方米玉米约重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750kg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，这个粮囤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能装多少吨玉米？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pic>
        <p:nvPicPr>
          <p:cNvPr id="6" name="Picture 13" descr="146副本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18" y="2780928"/>
            <a:ext cx="2786082" cy="213963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642910" y="2866944"/>
            <a:ext cx="5643602" cy="193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14×1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×2×750=10597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5(kg)</a:t>
            </a:r>
            <a:r>
              <a:rPr lang="zh-CN" altLang="zh-CN" sz="3200" i="1" dirty="0" smtClean="0">
                <a:latin typeface="华文楷体" pitchFamily="2" charset="-122"/>
                <a:ea typeface="华文楷体" pitchFamily="2" charset="-122"/>
              </a:rPr>
              <a:t>　</a:t>
            </a:r>
            <a:endParaRPr lang="en-US" altLang="zh-CN" sz="3200" i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10597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 kg=10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5975 t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714348" y="5058803"/>
            <a:ext cx="6715172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：这个粮囤能装</a:t>
            </a:r>
            <a:r>
              <a:rPr lang="en-US" altLang="zh-CN" sz="3200" b="1" dirty="0" smtClean="0">
                <a:latin typeface="华文楷体" pitchFamily="2" charset="-122"/>
                <a:ea typeface="华文楷体" pitchFamily="2" charset="-122"/>
              </a:rPr>
              <a:t>10.5975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3200" dirty="0" smtClean="0">
                <a:latin typeface="华文楷体" pitchFamily="2" charset="-122"/>
                <a:ea typeface="华文楷体" pitchFamily="2" charset="-122"/>
              </a:rPr>
              <a:t>吨</a:t>
            </a:r>
            <a:r>
              <a:rPr lang="zh-CN" altLang="en-US" sz="3200" b="1" dirty="0" smtClean="0">
                <a:latin typeface="华文楷体" pitchFamily="2" charset="-122"/>
                <a:ea typeface="华文楷体" pitchFamily="2" charset="-122"/>
              </a:rPr>
              <a:t>玉米。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111876" y="623590"/>
            <a:ext cx="878060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求下面图形的表面积和体积。（单位：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63489" name="Picture 1" descr="C:\Users\Administrator\AppData\Roaming\Tencent\Users\271766067\QQ\WinTemp\RichOle\HH3D$8ULQQT@S~2{S}7QGJ8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36" y="1857364"/>
            <a:ext cx="2286016" cy="3511651"/>
          </a:xfrm>
          <a:prstGeom prst="rect">
            <a:avLst/>
          </a:prstGeom>
          <a:noFill/>
        </p:spPr>
      </p:pic>
      <p:sp>
        <p:nvSpPr>
          <p:cNvPr id="33" name="矩形 32"/>
          <p:cNvSpPr/>
          <p:nvPr/>
        </p:nvSpPr>
        <p:spPr>
          <a:xfrm>
            <a:off x="2627784" y="1916832"/>
            <a:ext cx="65162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14×6×12+3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14×(6÷2)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×2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=282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6(cm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555776" y="4149080"/>
            <a:ext cx="59293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14×(6÷2)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×12=339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12(cm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 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3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251520" y="548680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求下面图形的表面积和体积。（单位：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80897" name="Picture 1" descr="C:\Users\Administrator\AppData\Roaming\Tencent\Users\271766067\QQ\WinTemp\RichOle\SDN{]%MNL@FUKC5GM[E0D2Y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700808"/>
            <a:ext cx="2857520" cy="3316418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2879304" y="2060848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表面积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(15×10+15×20+10×20)×2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=1300(cm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915816" y="4437112"/>
            <a:ext cx="5929354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体积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15×10×20=3000(cm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9"/>
          <p:cNvSpPr txBox="1">
            <a:spLocks noChangeArrowheads="1"/>
          </p:cNvSpPr>
          <p:nvPr/>
        </p:nvSpPr>
        <p:spPr bwMode="auto">
          <a:xfrm>
            <a:off x="179512" y="404664"/>
            <a:ext cx="957269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 dirty="0" smtClean="0">
                <a:solidFill>
                  <a:srgbClr val="C00000"/>
                </a:solidFill>
                <a:latin typeface="+mj-ea"/>
                <a:ea typeface="+mj-ea"/>
              </a:rPr>
              <a:t>    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28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页练习五第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题。</a:t>
            </a:r>
            <a:endParaRPr lang="en-US" altLang="zh-CN" sz="3200" b="1" dirty="0" smtClean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/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6.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求下面图形的表面积和体积。（单位：</a:t>
            </a:r>
            <a:r>
              <a:rPr lang="en-US" altLang="zh-CN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cm</a:t>
            </a:r>
            <a:r>
              <a:rPr lang="zh-CN" altLang="en-US" sz="3200" dirty="0" smtClean="0">
                <a:solidFill>
                  <a:schemeClr val="tx1"/>
                </a:solidFill>
                <a:latin typeface="宋体" charset="-122"/>
                <a:ea typeface="宋体" charset="-122"/>
              </a:rPr>
              <a:t>）</a:t>
            </a:r>
            <a:endParaRPr lang="zh-CN" altLang="en-US" sz="3200" dirty="0">
              <a:solidFill>
                <a:schemeClr val="tx1"/>
              </a:solidFill>
              <a:latin typeface="宋体" pitchFamily="2" charset="-122"/>
            </a:endParaRPr>
          </a:p>
        </p:txBody>
      </p:sp>
      <p:pic>
        <p:nvPicPr>
          <p:cNvPr id="81921" name="Picture 1" descr="C:\Users\Administrator\AppData\Roaming\Tencent\Users\271766067\QQ\WinTemp\RichOle\Z7]3`CGH~52]MR@OOU$B%FK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1285860"/>
            <a:ext cx="3857652" cy="2353822"/>
          </a:xfrm>
          <a:prstGeom prst="rect">
            <a:avLst/>
          </a:prstGeom>
          <a:noFill/>
        </p:spPr>
      </p:pic>
      <p:grpSp>
        <p:nvGrpSpPr>
          <p:cNvPr id="13" name="组合 12"/>
          <p:cNvGrpSpPr/>
          <p:nvPr/>
        </p:nvGrpSpPr>
        <p:grpSpPr>
          <a:xfrm>
            <a:off x="785786" y="3571875"/>
            <a:ext cx="7286676" cy="1096963"/>
            <a:chOff x="785786" y="3571875"/>
            <a:chExt cx="7286676" cy="1096963"/>
          </a:xfrm>
        </p:grpSpPr>
        <p:sp>
          <p:nvSpPr>
            <p:cNvPr id="11" name="圆角矩形 10"/>
            <p:cNvSpPr/>
            <p:nvPr/>
          </p:nvSpPr>
          <p:spPr>
            <a:xfrm>
              <a:off x="785786" y="3598857"/>
              <a:ext cx="7286676" cy="1000132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08038" y="3571875"/>
            <a:ext cx="7080250" cy="1096963"/>
          </p:xfrm>
          <a:graphic>
            <a:graphicData uri="http://schemas.openxmlformats.org/presentationml/2006/ole">
              <p:oleObj spid="_x0000_s81923" name="Equation" r:id="rId4" imgW="3288960" imgH="469800" progId="">
                <p:embed/>
              </p:oleObj>
            </a:graphicData>
          </a:graphic>
        </p:graphicFrame>
      </p:grpSp>
      <p:grpSp>
        <p:nvGrpSpPr>
          <p:cNvPr id="17" name="组合 16"/>
          <p:cNvGrpSpPr/>
          <p:nvPr/>
        </p:nvGrpSpPr>
        <p:grpSpPr>
          <a:xfrm>
            <a:off x="1571604" y="4786313"/>
            <a:ext cx="5643602" cy="1285893"/>
            <a:chOff x="1571604" y="4786313"/>
            <a:chExt cx="5643602" cy="1285893"/>
          </a:xfrm>
        </p:grpSpPr>
        <p:sp>
          <p:nvSpPr>
            <p:cNvPr id="15" name="圆角矩形 14"/>
            <p:cNvSpPr/>
            <p:nvPr/>
          </p:nvSpPr>
          <p:spPr>
            <a:xfrm>
              <a:off x="1571604" y="4786322"/>
              <a:ext cx="5643602" cy="1285884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1624013" y="4786313"/>
            <a:ext cx="5535612" cy="1184275"/>
          </p:xfrm>
          <a:graphic>
            <a:graphicData uri="http://schemas.openxmlformats.org/presentationml/2006/ole">
              <p:oleObj spid="_x0000_s81924" name="Equation" r:id="rId5" imgW="2197080" imgH="469800" progId="">
                <p:embed/>
              </p:oleObj>
            </a:graphicData>
          </a:graphic>
        </p:graphicFrame>
      </p:grpSp>
      <p:grpSp>
        <p:nvGrpSpPr>
          <p:cNvPr id="18" name="Group 12"/>
          <p:cNvGrpSpPr>
            <a:grpSpLocks/>
          </p:cNvGrpSpPr>
          <p:nvPr/>
        </p:nvGrpSpPr>
        <p:grpSpPr bwMode="auto">
          <a:xfrm>
            <a:off x="5292725" y="6249988"/>
            <a:ext cx="2376488" cy="563562"/>
            <a:chOff x="1474" y="3765"/>
            <a:chExt cx="952" cy="355"/>
          </a:xfrm>
        </p:grpSpPr>
        <p:sp>
          <p:nvSpPr>
            <p:cNvPr id="19" name="AutoShape 13">
              <a:hlinkClick r:id="rId6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0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22537" name="Group 2"/>
            <p:cNvGrpSpPr>
              <a:grpSpLocks/>
            </p:cNvGrpSpPr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2547" name="未知"/>
              <p:cNvSpPr>
                <a:spLocks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04"/>
                  <a:gd name="T13" fmla="*/ 0 h 288"/>
                  <a:gd name="T14" fmla="*/ 1104 w 1104"/>
                  <a:gd name="T15" fmla="*/ 288 h 28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8" name="未知"/>
              <p:cNvSpPr>
                <a:spLocks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20"/>
                  <a:gd name="T16" fmla="*/ 0 h 1008"/>
                  <a:gd name="T17" fmla="*/ 1920 w 1920"/>
                  <a:gd name="T18" fmla="*/ 1008 h 100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49" name="未知"/>
              <p:cNvSpPr>
                <a:spLocks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"/>
                  <a:gd name="T16" fmla="*/ 0 h 432"/>
                  <a:gd name="T17" fmla="*/ 2160 w 2160"/>
                  <a:gd name="T18" fmla="*/ 432 h 4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0" name="未知"/>
              <p:cNvSpPr>
                <a:spLocks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60"/>
                  <a:gd name="T16" fmla="*/ 0 h 600"/>
                  <a:gd name="T17" fmla="*/ 1860 w 1860"/>
                  <a:gd name="T18" fmla="*/ 600 h 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1" name="未知"/>
              <p:cNvSpPr>
                <a:spLocks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4"/>
                  <a:gd name="T16" fmla="*/ 0 h 192"/>
                  <a:gd name="T17" fmla="*/ 2244 w 2244"/>
                  <a:gd name="T18" fmla="*/ 192 h 19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2" name="未知"/>
              <p:cNvSpPr>
                <a:spLocks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72"/>
                  <a:gd name="T16" fmla="*/ 0 h 480"/>
                  <a:gd name="T17" fmla="*/ 1872 w 1872"/>
                  <a:gd name="T18" fmla="*/ 480 h 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3" name="未知"/>
              <p:cNvSpPr>
                <a:spLocks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150"/>
                  <a:gd name="T17" fmla="*/ 2208 w 2208"/>
                  <a:gd name="T18" fmla="*/ 150 h 15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 cap="flat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4" name="未知"/>
              <p:cNvSpPr>
                <a:spLocks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60"/>
                  <a:gd name="T46" fmla="*/ 0 h 1746"/>
                  <a:gd name="T47" fmla="*/ 960 w 960"/>
                  <a:gd name="T48" fmla="*/ 1746 h 174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38" name="Group 11"/>
            <p:cNvGrpSpPr>
              <a:grpSpLocks/>
            </p:cNvGrpSpPr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2545" name="AutoShape 12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6" name="Text Box 13">
                <a:hlinkClick r:id="rId3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基础巩固</a:t>
                </a:r>
              </a:p>
            </p:txBody>
          </p:sp>
        </p:grpSp>
        <p:grpSp>
          <p:nvGrpSpPr>
            <p:cNvPr id="22539" name="Group 14"/>
            <p:cNvGrpSpPr>
              <a:grpSpLocks/>
            </p:cNvGrpSpPr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2543" name="AutoShape 15"/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4" name="Text Box 16">
                <a:hlinkClick r:id="rId5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ea typeface="隶书" pitchFamily="49" charset="-122"/>
                  </a:rPr>
                  <a:t>  </a:t>
                </a:r>
                <a:r>
                  <a:rPr lang="zh-CN" altLang="en-US" sz="3600" dirty="0">
                    <a:solidFill>
                      <a:srgbClr val="D60093"/>
                    </a:solidFill>
                    <a:ea typeface="楷体_GB2312" pitchFamily="49" charset="-122"/>
                  </a:rPr>
                  <a:t>提升培优</a:t>
                </a:r>
              </a:p>
            </p:txBody>
          </p:sp>
        </p:grpSp>
        <p:grpSp>
          <p:nvGrpSpPr>
            <p:cNvPr id="22540" name="Group 17"/>
            <p:cNvGrpSpPr>
              <a:grpSpLocks/>
            </p:cNvGrpSpPr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2541" name="AutoShape 18">
                <a:hlinkClick r:id="" action="ppaction://noaction">
                  <a:snd r:embed="rId4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2006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 w="9525">
                <a:miter lim="800000"/>
                <a:headEnd/>
                <a:tailEnd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542" name="Text Box 19">
                <a:hlinkClick r:id="rId6" action="ppaction://hlinksldjump" highlightClick="1">
                  <a:snd r:embed="rId4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楷体_GB2312" pitchFamily="49" charset="-122"/>
                    <a:ea typeface="楷体_GB2312" pitchFamily="49" charset="-122"/>
                  </a:rPr>
                  <a:t> 思维创新</a:t>
                </a:r>
              </a:p>
            </p:txBody>
          </p:sp>
        </p:grpSp>
      </p:grpSp>
      <p:grpSp>
        <p:nvGrpSpPr>
          <p:cNvPr id="22531" name="Group 23"/>
          <p:cNvGrpSpPr>
            <a:grpSpLocks/>
          </p:cNvGrpSpPr>
          <p:nvPr/>
        </p:nvGrpSpPr>
        <p:grpSpPr bwMode="auto">
          <a:xfrm>
            <a:off x="3708400" y="404813"/>
            <a:ext cx="1584325" cy="647700"/>
            <a:chOff x="3016" y="2750"/>
            <a:chExt cx="998" cy="408"/>
          </a:xfrm>
        </p:grpSpPr>
        <p:sp>
          <p:nvSpPr>
            <p:cNvPr id="22535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998" cy="408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Calibri" pitchFamily="34" charset="0"/>
              </a:endParaRPr>
            </a:p>
          </p:txBody>
        </p:sp>
        <p:sp>
          <p:nvSpPr>
            <p:cNvPr id="22536" name="Text Box 25"/>
            <p:cNvSpPr txBox="1">
              <a:spLocks noChangeArrowheads="1"/>
            </p:cNvSpPr>
            <p:nvPr/>
          </p:nvSpPr>
          <p:spPr bwMode="auto">
            <a:xfrm>
              <a:off x="3061" y="2750"/>
              <a:ext cx="953" cy="36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22532" name="Group 29"/>
          <p:cNvGrpSpPr>
            <a:grpSpLocks/>
          </p:cNvGrpSpPr>
          <p:nvPr/>
        </p:nvGrpSpPr>
        <p:grpSpPr bwMode="auto">
          <a:xfrm>
            <a:off x="1258888" y="6021388"/>
            <a:ext cx="2519362" cy="519112"/>
            <a:chOff x="1474" y="3793"/>
            <a:chExt cx="952" cy="327"/>
          </a:xfrm>
        </p:grpSpPr>
        <p:sp>
          <p:nvSpPr>
            <p:cNvPr id="22533" name="AutoShape 30">
              <a:hlinkClick r:id="rId7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871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2534" name="Text Box 31">
              <a:hlinkClick r:id="rId7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返回作业设计</a:t>
              </a:r>
              <a:endParaRPr lang="en-US" altLang="zh-CN" sz="2800" dirty="0">
                <a:solidFill>
                  <a:schemeClr val="tx1"/>
                </a:solidFill>
                <a:latin typeface="Calibri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7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3576" name="Rectangle 68"/>
          <p:cNvSpPr>
            <a:spLocks noChangeArrowheads="1"/>
          </p:cNvSpPr>
          <p:nvPr/>
        </p:nvSpPr>
        <p:spPr bwMode="auto">
          <a:xfrm>
            <a:off x="0" y="486771"/>
            <a:ext cx="4305987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1.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（基础题）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填空题。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4282" y="785794"/>
            <a:ext cx="857256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圆柱的体积等于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用字母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表示它的计算公式是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　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7620" y="100010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底面积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86512" y="1000108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998771" y="1714488"/>
            <a:ext cx="11705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</a:t>
            </a:r>
            <a:r>
              <a:rPr lang="en-US" altLang="zh-CN" sz="3200" i="1" dirty="0" err="1" smtClean="0">
                <a:solidFill>
                  <a:srgbClr val="C0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Sh</a:t>
            </a:r>
            <a:endParaRPr lang="zh-CN" altLang="en-US" sz="3200" i="1" dirty="0">
              <a:solidFill>
                <a:srgbClr val="C0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14282" y="2129845"/>
            <a:ext cx="8929718" cy="29766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把一个底面直径和高都是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分米的圆柱切拼成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一个近似的长方体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这个长方体的长约是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宽约是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底面积约是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体积约是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立方分米。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29586" y="3058539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3.14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214678" y="3772919"/>
            <a:ext cx="3770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929454" y="3831086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3.14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57554" y="4545466"/>
            <a:ext cx="8515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6.28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4282" y="4915927"/>
            <a:ext cx="885828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(3)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一个圆柱的底面积是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105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平方分米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40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体积是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立方分米。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71670" y="5844621"/>
            <a:ext cx="7617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420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23578" name="Picture 7" descr="Golde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579" name="WordArt 44"/>
            <p:cNvSpPr>
              <a:spLocks noChangeArrowheads="1" noChangeShapeType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宋体"/>
                  <a:ea typeface="宋体"/>
                </a:rPr>
                <a:t>基础巩固</a:t>
              </a:r>
            </a:p>
          </p:txBody>
        </p:sp>
      </p:grpSp>
      <p:sp>
        <p:nvSpPr>
          <p:cNvPr id="22" name="Rectangle 68"/>
          <p:cNvSpPr>
            <a:spLocks noChangeArrowheads="1"/>
          </p:cNvSpPr>
          <p:nvPr/>
        </p:nvSpPr>
        <p:spPr bwMode="auto">
          <a:xfrm>
            <a:off x="-32" y="428604"/>
            <a:ext cx="430598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宋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（易错题）</a:t>
            </a: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判断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题</a:t>
            </a:r>
            <a:r>
              <a:rPr lang="zh-CN" altLang="zh-CN" sz="3200" dirty="0" smtClean="0">
                <a:solidFill>
                  <a:schemeClr val="tx1"/>
                </a:solidFill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32" y="1285860"/>
            <a:ext cx="914403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把一个圆柱切成两半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表面积和体积都增加了。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     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两个圆柱的侧面积相等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它们的体积也一定相等。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	                                                               (</a:t>
            </a:r>
            <a:r>
              <a:rPr lang="zh-CN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643834" y="2643182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43834" y="4630175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15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16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7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0" y="900009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求下面圆柱的体积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:cm)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6654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11" name="Group 55"/>
          <p:cNvGrpSpPr>
            <a:grpSpLocks/>
          </p:cNvGrpSpPr>
          <p:nvPr/>
        </p:nvGrpSpPr>
        <p:grpSpPr bwMode="auto">
          <a:xfrm>
            <a:off x="1122357" y="2422525"/>
            <a:ext cx="2592387" cy="1077913"/>
            <a:chOff x="567" y="1617"/>
            <a:chExt cx="1633" cy="679"/>
          </a:xfrm>
        </p:grpSpPr>
        <p:sp>
          <p:nvSpPr>
            <p:cNvPr id="15" name="Line 19"/>
            <p:cNvSpPr>
              <a:spLocks noChangeShapeType="1"/>
            </p:cNvSpPr>
            <p:nvPr/>
          </p:nvSpPr>
          <p:spPr bwMode="auto">
            <a:xfrm>
              <a:off x="1746" y="2206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Line 21"/>
            <p:cNvSpPr>
              <a:spLocks noChangeShapeType="1"/>
            </p:cNvSpPr>
            <p:nvPr/>
          </p:nvSpPr>
          <p:spPr bwMode="auto">
            <a:xfrm>
              <a:off x="1791" y="2070"/>
              <a:ext cx="0" cy="1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17" name="Line 22"/>
            <p:cNvSpPr>
              <a:spLocks noChangeShapeType="1"/>
            </p:cNvSpPr>
            <p:nvPr/>
          </p:nvSpPr>
          <p:spPr bwMode="auto">
            <a:xfrm flipV="1">
              <a:off x="1791" y="1888"/>
              <a:ext cx="0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pSp>
          <p:nvGrpSpPr>
            <p:cNvPr id="18" name="Group 32"/>
            <p:cNvGrpSpPr>
              <a:grpSpLocks/>
            </p:cNvGrpSpPr>
            <p:nvPr/>
          </p:nvGrpSpPr>
          <p:grpSpPr bwMode="auto">
            <a:xfrm>
              <a:off x="567" y="1617"/>
              <a:ext cx="1633" cy="680"/>
              <a:chOff x="567" y="1344"/>
              <a:chExt cx="1633" cy="680"/>
            </a:xfrm>
          </p:grpSpPr>
          <p:grpSp>
            <p:nvGrpSpPr>
              <p:cNvPr id="19" name="Group 33"/>
              <p:cNvGrpSpPr>
                <a:grpSpLocks/>
              </p:cNvGrpSpPr>
              <p:nvPr/>
            </p:nvGrpSpPr>
            <p:grpSpPr bwMode="auto">
              <a:xfrm>
                <a:off x="567" y="1570"/>
                <a:ext cx="1134" cy="454"/>
                <a:chOff x="960" y="384"/>
                <a:chExt cx="1056" cy="1584"/>
              </a:xfrm>
            </p:grpSpPr>
            <p:sp>
              <p:nvSpPr>
                <p:cNvPr id="28" name="Oval 34"/>
                <p:cNvSpPr>
                  <a:spLocks noChangeArrowheads="1"/>
                </p:cNvSpPr>
                <p:nvPr/>
              </p:nvSpPr>
              <p:spPr bwMode="auto">
                <a:xfrm>
                  <a:off x="960" y="384"/>
                  <a:ext cx="1056" cy="38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grpSp>
              <p:nvGrpSpPr>
                <p:cNvPr id="29" name="Group 35"/>
                <p:cNvGrpSpPr>
                  <a:grpSpLocks/>
                </p:cNvGrpSpPr>
                <p:nvPr/>
              </p:nvGrpSpPr>
              <p:grpSpPr bwMode="auto">
                <a:xfrm>
                  <a:off x="960" y="1584"/>
                  <a:ext cx="1056" cy="384"/>
                  <a:chOff x="1152" y="3216"/>
                  <a:chExt cx="1056" cy="336"/>
                </a:xfrm>
              </p:grpSpPr>
              <p:sp>
                <p:nvSpPr>
                  <p:cNvPr id="32" name="Oval 36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216"/>
                    <a:ext cx="1056" cy="336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1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33" name="Freeform 37"/>
                  <p:cNvSpPr>
                    <a:spLocks/>
                  </p:cNvSpPr>
                  <p:nvPr/>
                </p:nvSpPr>
                <p:spPr bwMode="auto">
                  <a:xfrm>
                    <a:off x="1152" y="3360"/>
                    <a:ext cx="1056" cy="192"/>
                  </a:xfrm>
                  <a:custGeom>
                    <a:avLst/>
                    <a:gdLst>
                      <a:gd name="T0" fmla="*/ 0 w 1056"/>
                      <a:gd name="T1" fmla="*/ 0 h 192"/>
                      <a:gd name="T2" fmla="*/ 0 w 1056"/>
                      <a:gd name="T3" fmla="*/ 36 h 192"/>
                      <a:gd name="T4" fmla="*/ 12 w 1056"/>
                      <a:gd name="T5" fmla="*/ 60 h 192"/>
                      <a:gd name="T6" fmla="*/ 36 w 1056"/>
                      <a:gd name="T7" fmla="*/ 90 h 192"/>
                      <a:gd name="T8" fmla="*/ 51 w 1056"/>
                      <a:gd name="T9" fmla="*/ 96 h 192"/>
                      <a:gd name="T10" fmla="*/ 99 w 1056"/>
                      <a:gd name="T11" fmla="*/ 123 h 192"/>
                      <a:gd name="T12" fmla="*/ 174 w 1056"/>
                      <a:gd name="T13" fmla="*/ 150 h 192"/>
                      <a:gd name="T14" fmla="*/ 312 w 1056"/>
                      <a:gd name="T15" fmla="*/ 177 h 192"/>
                      <a:gd name="T16" fmla="*/ 408 w 1056"/>
                      <a:gd name="T17" fmla="*/ 186 h 192"/>
                      <a:gd name="T18" fmla="*/ 513 w 1056"/>
                      <a:gd name="T19" fmla="*/ 192 h 192"/>
                      <a:gd name="T20" fmla="*/ 615 w 1056"/>
                      <a:gd name="T21" fmla="*/ 189 h 192"/>
                      <a:gd name="T22" fmla="*/ 714 w 1056"/>
                      <a:gd name="T23" fmla="*/ 183 h 192"/>
                      <a:gd name="T24" fmla="*/ 768 w 1056"/>
                      <a:gd name="T25" fmla="*/ 174 h 192"/>
                      <a:gd name="T26" fmla="*/ 888 w 1056"/>
                      <a:gd name="T27" fmla="*/ 147 h 192"/>
                      <a:gd name="T28" fmla="*/ 975 w 1056"/>
                      <a:gd name="T29" fmla="*/ 114 h 192"/>
                      <a:gd name="T30" fmla="*/ 1002 w 1056"/>
                      <a:gd name="T31" fmla="*/ 96 h 192"/>
                      <a:gd name="T32" fmla="*/ 1044 w 1056"/>
                      <a:gd name="T33" fmla="*/ 60 h 192"/>
                      <a:gd name="T34" fmla="*/ 1056 w 1056"/>
                      <a:gd name="T35" fmla="*/ 36 h 192"/>
                      <a:gd name="T36" fmla="*/ 1056 w 1056"/>
                      <a:gd name="T37" fmla="*/ 1 h 19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056"/>
                      <a:gd name="T58" fmla="*/ 0 h 192"/>
                      <a:gd name="T59" fmla="*/ 1056 w 1056"/>
                      <a:gd name="T60" fmla="*/ 192 h 19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056" h="192">
                        <a:moveTo>
                          <a:pt x="0" y="0"/>
                        </a:moveTo>
                        <a:lnTo>
                          <a:pt x="0" y="36"/>
                        </a:lnTo>
                        <a:lnTo>
                          <a:pt x="12" y="60"/>
                        </a:lnTo>
                        <a:lnTo>
                          <a:pt x="36" y="90"/>
                        </a:lnTo>
                        <a:lnTo>
                          <a:pt x="51" y="96"/>
                        </a:lnTo>
                        <a:lnTo>
                          <a:pt x="99" y="123"/>
                        </a:lnTo>
                        <a:lnTo>
                          <a:pt x="174" y="150"/>
                        </a:lnTo>
                        <a:lnTo>
                          <a:pt x="312" y="177"/>
                        </a:lnTo>
                        <a:lnTo>
                          <a:pt x="408" y="186"/>
                        </a:lnTo>
                        <a:lnTo>
                          <a:pt x="513" y="192"/>
                        </a:lnTo>
                        <a:lnTo>
                          <a:pt x="615" y="189"/>
                        </a:lnTo>
                        <a:lnTo>
                          <a:pt x="714" y="183"/>
                        </a:lnTo>
                        <a:lnTo>
                          <a:pt x="768" y="174"/>
                        </a:lnTo>
                        <a:lnTo>
                          <a:pt x="888" y="147"/>
                        </a:lnTo>
                        <a:lnTo>
                          <a:pt x="975" y="114"/>
                        </a:lnTo>
                        <a:lnTo>
                          <a:pt x="1002" y="96"/>
                        </a:lnTo>
                        <a:lnTo>
                          <a:pt x="1044" y="60"/>
                        </a:lnTo>
                        <a:lnTo>
                          <a:pt x="1056" y="36"/>
                        </a:lnTo>
                        <a:lnTo>
                          <a:pt x="1056" y="1"/>
                        </a:lnTo>
                      </a:path>
                    </a:pathLst>
                  </a:custGeom>
                  <a:noFill/>
                  <a:ln w="38100" cmpd="sng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30" name="Line 38"/>
                <p:cNvSpPr>
                  <a:spLocks noChangeShapeType="1"/>
                </p:cNvSpPr>
                <p:nvPr/>
              </p:nvSpPr>
              <p:spPr bwMode="auto">
                <a:xfrm>
                  <a:off x="2016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31" name="Line 39"/>
                <p:cNvSpPr>
                  <a:spLocks noChangeShapeType="1"/>
                </p:cNvSpPr>
                <p:nvPr/>
              </p:nvSpPr>
              <p:spPr bwMode="auto">
                <a:xfrm>
                  <a:off x="960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20" name="Line 40"/>
              <p:cNvSpPr>
                <a:spLocks noChangeShapeType="1"/>
              </p:cNvSpPr>
              <p:nvPr/>
            </p:nvSpPr>
            <p:spPr bwMode="auto">
              <a:xfrm>
                <a:off x="1701" y="1616"/>
                <a:ext cx="1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1" name="Text Box 41"/>
              <p:cNvSpPr txBox="1">
                <a:spLocks noChangeArrowheads="1"/>
              </p:cNvSpPr>
              <p:nvPr/>
            </p:nvSpPr>
            <p:spPr bwMode="auto">
              <a:xfrm>
                <a:off x="1792" y="1657"/>
                <a:ext cx="40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chemeClr val="tx1"/>
                    </a:solidFill>
                    <a:latin typeface="+mj-ea"/>
                    <a:ea typeface="+mj-ea"/>
                  </a:rPr>
                  <a:t>4</a:t>
                </a:r>
              </a:p>
            </p:txBody>
          </p:sp>
          <p:sp>
            <p:nvSpPr>
              <p:cNvPr id="22" name="Line 42"/>
              <p:cNvSpPr>
                <a:spLocks noChangeShapeType="1"/>
              </p:cNvSpPr>
              <p:nvPr/>
            </p:nvSpPr>
            <p:spPr bwMode="auto">
              <a:xfrm>
                <a:off x="567" y="1434"/>
                <a:ext cx="0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3" name="Line 43"/>
              <p:cNvSpPr>
                <a:spLocks noChangeShapeType="1"/>
              </p:cNvSpPr>
              <p:nvPr/>
            </p:nvSpPr>
            <p:spPr bwMode="auto">
              <a:xfrm>
                <a:off x="1111" y="1389"/>
                <a:ext cx="0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4" name="Line 44"/>
              <p:cNvSpPr>
                <a:spLocks noChangeShapeType="1"/>
              </p:cNvSpPr>
              <p:nvPr/>
            </p:nvSpPr>
            <p:spPr bwMode="auto">
              <a:xfrm>
                <a:off x="567" y="1616"/>
                <a:ext cx="54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dash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5" name="Line 45"/>
              <p:cNvSpPr>
                <a:spLocks noChangeShapeType="1"/>
              </p:cNvSpPr>
              <p:nvPr/>
            </p:nvSpPr>
            <p:spPr bwMode="auto">
              <a:xfrm flipV="1">
                <a:off x="930" y="1480"/>
                <a:ext cx="181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6" name="Line 46"/>
              <p:cNvSpPr>
                <a:spLocks noChangeShapeType="1"/>
              </p:cNvSpPr>
              <p:nvPr/>
            </p:nvSpPr>
            <p:spPr bwMode="auto">
              <a:xfrm flipH="1">
                <a:off x="567" y="1480"/>
                <a:ext cx="13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7" name="Text Box 47"/>
              <p:cNvSpPr txBox="1">
                <a:spLocks noChangeArrowheads="1"/>
              </p:cNvSpPr>
              <p:nvPr/>
            </p:nvSpPr>
            <p:spPr bwMode="auto">
              <a:xfrm>
                <a:off x="657" y="1344"/>
                <a:ext cx="31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chemeClr val="tx1"/>
                    </a:solidFill>
                    <a:latin typeface="+mj-ea"/>
                    <a:ea typeface="+mj-ea"/>
                  </a:rPr>
                  <a:t>10</a:t>
                </a:r>
              </a:p>
            </p:txBody>
          </p:sp>
        </p:grpSp>
      </p:grpSp>
      <p:sp>
        <p:nvSpPr>
          <p:cNvPr id="69" name="Text Box 77"/>
          <p:cNvSpPr txBox="1">
            <a:spLocks noChangeArrowheads="1"/>
          </p:cNvSpPr>
          <p:nvPr/>
        </p:nvSpPr>
        <p:spPr bwMode="auto">
          <a:xfrm>
            <a:off x="473069" y="2422525"/>
            <a:ext cx="720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+mj-ea"/>
                <a:ea typeface="+mj-ea"/>
              </a:rPr>
              <a:t>(1)</a:t>
            </a:r>
          </a:p>
        </p:txBody>
      </p:sp>
      <p:sp>
        <p:nvSpPr>
          <p:cNvPr id="72" name="Text Box 6"/>
          <p:cNvSpPr txBox="1">
            <a:spLocks noChangeArrowheads="1"/>
          </p:cNvSpPr>
          <p:nvPr/>
        </p:nvSpPr>
        <p:spPr bwMode="auto">
          <a:xfrm>
            <a:off x="4429124" y="1643050"/>
            <a:ext cx="3241676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3.14×10²×4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=3.14×400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=1256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73" name="Text Box 72"/>
          <p:cNvSpPr txBox="1">
            <a:spLocks noChangeArrowheads="1"/>
          </p:cNvSpPr>
          <p:nvPr/>
        </p:nvSpPr>
        <p:spPr bwMode="auto">
          <a:xfrm>
            <a:off x="3500430" y="4272985"/>
            <a:ext cx="528641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答：它的体积是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1256㎝³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5" grpId="0"/>
      <p:bldP spid="69" grpId="0"/>
      <p:bldP spid="7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108520" y="118804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求下面圆柱的体积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:cm)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10" name="Text Box 29"/>
          <p:cNvSpPr txBox="1">
            <a:spLocks noChangeArrowheads="1"/>
          </p:cNvSpPr>
          <p:nvPr/>
        </p:nvSpPr>
        <p:spPr bwMode="auto">
          <a:xfrm>
            <a:off x="1722410" y="2886380"/>
            <a:ext cx="5048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chemeClr val="tx1"/>
                </a:solidFill>
                <a:latin typeface="+mj-ea"/>
                <a:ea typeface="+mj-ea"/>
              </a:rPr>
              <a:t>20</a:t>
            </a:r>
          </a:p>
        </p:txBody>
      </p:sp>
      <p:grpSp>
        <p:nvGrpSpPr>
          <p:cNvPr id="7" name="Group 67"/>
          <p:cNvGrpSpPr>
            <a:grpSpLocks/>
          </p:cNvGrpSpPr>
          <p:nvPr/>
        </p:nvGrpSpPr>
        <p:grpSpPr bwMode="auto">
          <a:xfrm>
            <a:off x="1219172" y="2094217"/>
            <a:ext cx="792163" cy="2087563"/>
            <a:chOff x="2789" y="1071"/>
            <a:chExt cx="499" cy="1315"/>
          </a:xfrm>
        </p:grpSpPr>
        <p:grpSp>
          <p:nvGrpSpPr>
            <p:cNvPr id="8" name="Group 12"/>
            <p:cNvGrpSpPr>
              <a:grpSpLocks/>
            </p:cNvGrpSpPr>
            <p:nvPr/>
          </p:nvGrpSpPr>
          <p:grpSpPr bwMode="auto">
            <a:xfrm>
              <a:off x="2790" y="1071"/>
              <a:ext cx="317" cy="1180"/>
              <a:chOff x="960" y="384"/>
              <a:chExt cx="1056" cy="1584"/>
            </a:xfrm>
          </p:grpSpPr>
          <p:sp>
            <p:nvSpPr>
              <p:cNvPr id="44" name="Oval 13"/>
              <p:cNvSpPr>
                <a:spLocks noChangeArrowheads="1"/>
              </p:cNvSpPr>
              <p:nvPr/>
            </p:nvSpPr>
            <p:spPr bwMode="auto">
              <a:xfrm>
                <a:off x="960" y="384"/>
                <a:ext cx="1056" cy="38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grpSp>
            <p:nvGrpSpPr>
              <p:cNvPr id="11" name="Group 14"/>
              <p:cNvGrpSpPr>
                <a:grpSpLocks/>
              </p:cNvGrpSpPr>
              <p:nvPr/>
            </p:nvGrpSpPr>
            <p:grpSpPr bwMode="auto">
              <a:xfrm>
                <a:off x="960" y="1584"/>
                <a:ext cx="1056" cy="384"/>
                <a:chOff x="1152" y="3216"/>
                <a:chExt cx="1056" cy="336"/>
              </a:xfrm>
            </p:grpSpPr>
            <p:sp>
              <p:nvSpPr>
                <p:cNvPr id="48" name="Oval 15"/>
                <p:cNvSpPr>
                  <a:spLocks noChangeArrowheads="1"/>
                </p:cNvSpPr>
                <p:nvPr/>
              </p:nvSpPr>
              <p:spPr bwMode="auto">
                <a:xfrm>
                  <a:off x="1152" y="3216"/>
                  <a:ext cx="1056" cy="336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49" name="Freeform 16"/>
                <p:cNvSpPr>
                  <a:spLocks/>
                </p:cNvSpPr>
                <p:nvPr/>
              </p:nvSpPr>
              <p:spPr bwMode="auto">
                <a:xfrm>
                  <a:off x="1152" y="3360"/>
                  <a:ext cx="1056" cy="192"/>
                </a:xfrm>
                <a:custGeom>
                  <a:avLst/>
                  <a:gdLst>
                    <a:gd name="T0" fmla="*/ 0 w 1056"/>
                    <a:gd name="T1" fmla="*/ 0 h 192"/>
                    <a:gd name="T2" fmla="*/ 0 w 1056"/>
                    <a:gd name="T3" fmla="*/ 36 h 192"/>
                    <a:gd name="T4" fmla="*/ 12 w 1056"/>
                    <a:gd name="T5" fmla="*/ 60 h 192"/>
                    <a:gd name="T6" fmla="*/ 36 w 1056"/>
                    <a:gd name="T7" fmla="*/ 90 h 192"/>
                    <a:gd name="T8" fmla="*/ 51 w 1056"/>
                    <a:gd name="T9" fmla="*/ 96 h 192"/>
                    <a:gd name="T10" fmla="*/ 99 w 1056"/>
                    <a:gd name="T11" fmla="*/ 123 h 192"/>
                    <a:gd name="T12" fmla="*/ 174 w 1056"/>
                    <a:gd name="T13" fmla="*/ 150 h 192"/>
                    <a:gd name="T14" fmla="*/ 312 w 1056"/>
                    <a:gd name="T15" fmla="*/ 177 h 192"/>
                    <a:gd name="T16" fmla="*/ 408 w 1056"/>
                    <a:gd name="T17" fmla="*/ 186 h 192"/>
                    <a:gd name="T18" fmla="*/ 513 w 1056"/>
                    <a:gd name="T19" fmla="*/ 192 h 192"/>
                    <a:gd name="T20" fmla="*/ 615 w 1056"/>
                    <a:gd name="T21" fmla="*/ 189 h 192"/>
                    <a:gd name="T22" fmla="*/ 714 w 1056"/>
                    <a:gd name="T23" fmla="*/ 183 h 192"/>
                    <a:gd name="T24" fmla="*/ 768 w 1056"/>
                    <a:gd name="T25" fmla="*/ 174 h 192"/>
                    <a:gd name="T26" fmla="*/ 888 w 1056"/>
                    <a:gd name="T27" fmla="*/ 147 h 192"/>
                    <a:gd name="T28" fmla="*/ 975 w 1056"/>
                    <a:gd name="T29" fmla="*/ 114 h 192"/>
                    <a:gd name="T30" fmla="*/ 1002 w 1056"/>
                    <a:gd name="T31" fmla="*/ 96 h 192"/>
                    <a:gd name="T32" fmla="*/ 1044 w 1056"/>
                    <a:gd name="T33" fmla="*/ 60 h 192"/>
                    <a:gd name="T34" fmla="*/ 1056 w 1056"/>
                    <a:gd name="T35" fmla="*/ 36 h 192"/>
                    <a:gd name="T36" fmla="*/ 1056 w 1056"/>
                    <a:gd name="T37" fmla="*/ 1 h 19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1056"/>
                    <a:gd name="T58" fmla="*/ 0 h 192"/>
                    <a:gd name="T59" fmla="*/ 1056 w 1056"/>
                    <a:gd name="T60" fmla="*/ 192 h 19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1056" h="192">
                      <a:moveTo>
                        <a:pt x="0" y="0"/>
                      </a:moveTo>
                      <a:lnTo>
                        <a:pt x="0" y="36"/>
                      </a:lnTo>
                      <a:lnTo>
                        <a:pt x="12" y="60"/>
                      </a:lnTo>
                      <a:lnTo>
                        <a:pt x="36" y="90"/>
                      </a:lnTo>
                      <a:lnTo>
                        <a:pt x="51" y="96"/>
                      </a:lnTo>
                      <a:lnTo>
                        <a:pt x="99" y="123"/>
                      </a:lnTo>
                      <a:lnTo>
                        <a:pt x="174" y="150"/>
                      </a:lnTo>
                      <a:lnTo>
                        <a:pt x="312" y="177"/>
                      </a:lnTo>
                      <a:lnTo>
                        <a:pt x="408" y="186"/>
                      </a:lnTo>
                      <a:lnTo>
                        <a:pt x="513" y="192"/>
                      </a:lnTo>
                      <a:lnTo>
                        <a:pt x="615" y="189"/>
                      </a:lnTo>
                      <a:lnTo>
                        <a:pt x="714" y="183"/>
                      </a:lnTo>
                      <a:lnTo>
                        <a:pt x="768" y="174"/>
                      </a:lnTo>
                      <a:lnTo>
                        <a:pt x="888" y="147"/>
                      </a:lnTo>
                      <a:lnTo>
                        <a:pt x="975" y="114"/>
                      </a:lnTo>
                      <a:lnTo>
                        <a:pt x="1002" y="96"/>
                      </a:lnTo>
                      <a:lnTo>
                        <a:pt x="1044" y="60"/>
                      </a:lnTo>
                      <a:lnTo>
                        <a:pt x="1056" y="36"/>
                      </a:lnTo>
                      <a:lnTo>
                        <a:pt x="1056" y="1"/>
                      </a:lnTo>
                    </a:path>
                  </a:pathLst>
                </a:custGeom>
                <a:noFill/>
                <a:ln w="38100" cmpd="sng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46" name="Line 17"/>
              <p:cNvSpPr>
                <a:spLocks noChangeShapeType="1"/>
              </p:cNvSpPr>
              <p:nvPr/>
            </p:nvSpPr>
            <p:spPr bwMode="auto">
              <a:xfrm>
                <a:off x="2016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7" name="Line 18"/>
              <p:cNvSpPr>
                <a:spLocks noChangeShapeType="1"/>
              </p:cNvSpPr>
              <p:nvPr/>
            </p:nvSpPr>
            <p:spPr bwMode="auto">
              <a:xfrm>
                <a:off x="960" y="576"/>
                <a:ext cx="0" cy="120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36" name="Line 20"/>
            <p:cNvSpPr>
              <a:spLocks noChangeShapeType="1"/>
            </p:cNvSpPr>
            <p:nvPr/>
          </p:nvSpPr>
          <p:spPr bwMode="auto">
            <a:xfrm>
              <a:off x="3152" y="1207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7" name="Line 24"/>
            <p:cNvSpPr>
              <a:spLocks noChangeShapeType="1"/>
            </p:cNvSpPr>
            <p:nvPr/>
          </p:nvSpPr>
          <p:spPr bwMode="auto">
            <a:xfrm>
              <a:off x="3107" y="2205"/>
              <a:ext cx="0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8" name="Line 25"/>
            <p:cNvSpPr>
              <a:spLocks noChangeShapeType="1"/>
            </p:cNvSpPr>
            <p:nvPr/>
          </p:nvSpPr>
          <p:spPr bwMode="auto">
            <a:xfrm>
              <a:off x="2789" y="2205"/>
              <a:ext cx="0" cy="1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39" name="Line 27"/>
            <p:cNvSpPr>
              <a:spLocks noChangeShapeType="1"/>
            </p:cNvSpPr>
            <p:nvPr/>
          </p:nvSpPr>
          <p:spPr bwMode="auto">
            <a:xfrm flipV="1">
              <a:off x="2925" y="2296"/>
              <a:ext cx="181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0" name="Line 28"/>
            <p:cNvSpPr>
              <a:spLocks noChangeShapeType="1"/>
            </p:cNvSpPr>
            <p:nvPr/>
          </p:nvSpPr>
          <p:spPr bwMode="auto">
            <a:xfrm flipH="1">
              <a:off x="2789" y="2296"/>
              <a:ext cx="1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1" name="Line 56"/>
            <p:cNvSpPr>
              <a:spLocks noChangeShapeType="1"/>
            </p:cNvSpPr>
            <p:nvPr/>
          </p:nvSpPr>
          <p:spPr bwMode="auto">
            <a:xfrm>
              <a:off x="3152" y="2115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2" name="Line 57"/>
            <p:cNvSpPr>
              <a:spLocks noChangeShapeType="1"/>
            </p:cNvSpPr>
            <p:nvPr/>
          </p:nvSpPr>
          <p:spPr bwMode="auto">
            <a:xfrm>
              <a:off x="3198" y="179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sp>
          <p:nvSpPr>
            <p:cNvPr id="43" name="Line 58"/>
            <p:cNvSpPr>
              <a:spLocks noChangeShapeType="1"/>
            </p:cNvSpPr>
            <p:nvPr/>
          </p:nvSpPr>
          <p:spPr bwMode="auto">
            <a:xfrm flipV="1">
              <a:off x="3198" y="120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70" name="Text Box 78"/>
          <p:cNvSpPr txBox="1">
            <a:spLocks noChangeArrowheads="1"/>
          </p:cNvSpPr>
          <p:nvPr/>
        </p:nvSpPr>
        <p:spPr bwMode="auto">
          <a:xfrm>
            <a:off x="571472" y="2310117"/>
            <a:ext cx="7921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+mj-ea"/>
                <a:ea typeface="+mj-ea"/>
              </a:rPr>
              <a:t>(2)</a:t>
            </a:r>
          </a:p>
        </p:txBody>
      </p:sp>
      <p:sp>
        <p:nvSpPr>
          <p:cNvPr id="74" name="Text Box 73"/>
          <p:cNvSpPr txBox="1">
            <a:spLocks noChangeArrowheads="1"/>
          </p:cNvSpPr>
          <p:nvPr/>
        </p:nvSpPr>
        <p:spPr bwMode="auto">
          <a:xfrm>
            <a:off x="3395682" y="1928802"/>
            <a:ext cx="3962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3.14× 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(6÷2)²×20</a:t>
            </a:r>
            <a:endParaRPr lang="en-US" altLang="zh-CN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=3.14×180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=565.2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75" name="Text Box 74"/>
          <p:cNvSpPr txBox="1">
            <a:spLocks noChangeArrowheads="1"/>
          </p:cNvSpPr>
          <p:nvPr/>
        </p:nvSpPr>
        <p:spPr bwMode="auto">
          <a:xfrm>
            <a:off x="2643174" y="4500570"/>
            <a:ext cx="6000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答：它的体积是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565.2㎝³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  <p:sp>
        <p:nvSpPr>
          <p:cNvPr id="26" name="Text Box 78"/>
          <p:cNvSpPr txBox="1">
            <a:spLocks noChangeArrowheads="1"/>
          </p:cNvSpPr>
          <p:nvPr/>
        </p:nvSpPr>
        <p:spPr bwMode="auto">
          <a:xfrm>
            <a:off x="1331641" y="4149080"/>
            <a:ext cx="50405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endParaRPr lang="en-US" altLang="zh-CN" sz="2400" dirty="0">
              <a:solidFill>
                <a:schemeClr val="tx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0" grpId="0"/>
      <p:bldP spid="7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5" name="Rectangle 22"/>
          <p:cNvSpPr>
            <a:spLocks noChangeArrowheads="1"/>
          </p:cNvSpPr>
          <p:nvPr/>
        </p:nvSpPr>
        <p:spPr bwMode="auto">
          <a:xfrm>
            <a:off x="179512" y="118804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（重点题）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求下面圆柱的体积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单位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:cm)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12" name="Group 71"/>
          <p:cNvGrpSpPr>
            <a:grpSpLocks/>
          </p:cNvGrpSpPr>
          <p:nvPr/>
        </p:nvGrpSpPr>
        <p:grpSpPr bwMode="auto">
          <a:xfrm>
            <a:off x="501618" y="2396604"/>
            <a:ext cx="1801813" cy="1968500"/>
            <a:chOff x="4104" y="1162"/>
            <a:chExt cx="1135" cy="1240"/>
          </a:xfrm>
        </p:grpSpPr>
        <p:sp>
          <p:nvSpPr>
            <p:cNvPr id="51" name="Line 64"/>
            <p:cNvSpPr>
              <a:spLocks noChangeShapeType="1"/>
            </p:cNvSpPr>
            <p:nvPr/>
          </p:nvSpPr>
          <p:spPr bwMode="auto">
            <a:xfrm>
              <a:off x="4196" y="2069"/>
              <a:ext cx="13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solidFill>
                  <a:schemeClr val="tx1"/>
                </a:solidFill>
                <a:latin typeface="+mj-ea"/>
                <a:ea typeface="+mj-ea"/>
              </a:endParaRPr>
            </a:p>
          </p:txBody>
        </p:sp>
        <p:grpSp>
          <p:nvGrpSpPr>
            <p:cNvPr id="13" name="Group 70"/>
            <p:cNvGrpSpPr>
              <a:grpSpLocks/>
            </p:cNvGrpSpPr>
            <p:nvPr/>
          </p:nvGrpSpPr>
          <p:grpSpPr bwMode="auto">
            <a:xfrm>
              <a:off x="4104" y="1162"/>
              <a:ext cx="1135" cy="1240"/>
              <a:chOff x="4104" y="1343"/>
              <a:chExt cx="1135" cy="1240"/>
            </a:xfrm>
          </p:grpSpPr>
          <p:grpSp>
            <p:nvGrpSpPr>
              <p:cNvPr id="14" name="Group 48"/>
              <p:cNvGrpSpPr>
                <a:grpSpLocks/>
              </p:cNvGrpSpPr>
              <p:nvPr/>
            </p:nvGrpSpPr>
            <p:grpSpPr bwMode="auto">
              <a:xfrm rot="-5400000">
                <a:off x="4332" y="1345"/>
                <a:ext cx="908" cy="907"/>
                <a:chOff x="960" y="384"/>
                <a:chExt cx="1056" cy="1584"/>
              </a:xfrm>
            </p:grpSpPr>
            <p:sp>
              <p:nvSpPr>
                <p:cNvPr id="63" name="Oval 49"/>
                <p:cNvSpPr>
                  <a:spLocks noChangeArrowheads="1"/>
                </p:cNvSpPr>
                <p:nvPr/>
              </p:nvSpPr>
              <p:spPr bwMode="auto">
                <a:xfrm>
                  <a:off x="960" y="384"/>
                  <a:ext cx="1056" cy="384"/>
                </a:xfrm>
                <a:prstGeom prst="ellips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grpSp>
              <p:nvGrpSpPr>
                <p:cNvPr id="18" name="Group 50"/>
                <p:cNvGrpSpPr>
                  <a:grpSpLocks/>
                </p:cNvGrpSpPr>
                <p:nvPr/>
              </p:nvGrpSpPr>
              <p:grpSpPr bwMode="auto">
                <a:xfrm>
                  <a:off x="960" y="1584"/>
                  <a:ext cx="1056" cy="384"/>
                  <a:chOff x="1152" y="3216"/>
                  <a:chExt cx="1056" cy="336"/>
                </a:xfrm>
              </p:grpSpPr>
              <p:sp>
                <p:nvSpPr>
                  <p:cNvPr id="67" name="Oval 51"/>
                  <p:cNvSpPr>
                    <a:spLocks noChangeArrowheads="1"/>
                  </p:cNvSpPr>
                  <p:nvPr/>
                </p:nvSpPr>
                <p:spPr bwMode="auto">
                  <a:xfrm>
                    <a:off x="1152" y="3216"/>
                    <a:ext cx="1056" cy="336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tx1"/>
                    </a:solidFill>
                    <a:prstDash val="sysDot"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  <p:sp>
                <p:nvSpPr>
                  <p:cNvPr id="68" name="Freeform 52"/>
                  <p:cNvSpPr>
                    <a:spLocks/>
                  </p:cNvSpPr>
                  <p:nvPr/>
                </p:nvSpPr>
                <p:spPr bwMode="auto">
                  <a:xfrm>
                    <a:off x="1152" y="3360"/>
                    <a:ext cx="1056" cy="192"/>
                  </a:xfrm>
                  <a:custGeom>
                    <a:avLst/>
                    <a:gdLst>
                      <a:gd name="T0" fmla="*/ 0 w 1056"/>
                      <a:gd name="T1" fmla="*/ 0 h 192"/>
                      <a:gd name="T2" fmla="*/ 0 w 1056"/>
                      <a:gd name="T3" fmla="*/ 36 h 192"/>
                      <a:gd name="T4" fmla="*/ 12 w 1056"/>
                      <a:gd name="T5" fmla="*/ 60 h 192"/>
                      <a:gd name="T6" fmla="*/ 36 w 1056"/>
                      <a:gd name="T7" fmla="*/ 90 h 192"/>
                      <a:gd name="T8" fmla="*/ 51 w 1056"/>
                      <a:gd name="T9" fmla="*/ 96 h 192"/>
                      <a:gd name="T10" fmla="*/ 99 w 1056"/>
                      <a:gd name="T11" fmla="*/ 123 h 192"/>
                      <a:gd name="T12" fmla="*/ 174 w 1056"/>
                      <a:gd name="T13" fmla="*/ 150 h 192"/>
                      <a:gd name="T14" fmla="*/ 312 w 1056"/>
                      <a:gd name="T15" fmla="*/ 177 h 192"/>
                      <a:gd name="T16" fmla="*/ 408 w 1056"/>
                      <a:gd name="T17" fmla="*/ 186 h 192"/>
                      <a:gd name="T18" fmla="*/ 513 w 1056"/>
                      <a:gd name="T19" fmla="*/ 192 h 192"/>
                      <a:gd name="T20" fmla="*/ 615 w 1056"/>
                      <a:gd name="T21" fmla="*/ 189 h 192"/>
                      <a:gd name="T22" fmla="*/ 714 w 1056"/>
                      <a:gd name="T23" fmla="*/ 183 h 192"/>
                      <a:gd name="T24" fmla="*/ 768 w 1056"/>
                      <a:gd name="T25" fmla="*/ 174 h 192"/>
                      <a:gd name="T26" fmla="*/ 888 w 1056"/>
                      <a:gd name="T27" fmla="*/ 147 h 192"/>
                      <a:gd name="T28" fmla="*/ 975 w 1056"/>
                      <a:gd name="T29" fmla="*/ 114 h 192"/>
                      <a:gd name="T30" fmla="*/ 1002 w 1056"/>
                      <a:gd name="T31" fmla="*/ 96 h 192"/>
                      <a:gd name="T32" fmla="*/ 1044 w 1056"/>
                      <a:gd name="T33" fmla="*/ 60 h 192"/>
                      <a:gd name="T34" fmla="*/ 1056 w 1056"/>
                      <a:gd name="T35" fmla="*/ 36 h 192"/>
                      <a:gd name="T36" fmla="*/ 1056 w 1056"/>
                      <a:gd name="T37" fmla="*/ 1 h 192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1056"/>
                      <a:gd name="T58" fmla="*/ 0 h 192"/>
                      <a:gd name="T59" fmla="*/ 1056 w 1056"/>
                      <a:gd name="T60" fmla="*/ 192 h 192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1056" h="192">
                        <a:moveTo>
                          <a:pt x="0" y="0"/>
                        </a:moveTo>
                        <a:lnTo>
                          <a:pt x="0" y="36"/>
                        </a:lnTo>
                        <a:lnTo>
                          <a:pt x="12" y="60"/>
                        </a:lnTo>
                        <a:lnTo>
                          <a:pt x="36" y="90"/>
                        </a:lnTo>
                        <a:lnTo>
                          <a:pt x="51" y="96"/>
                        </a:lnTo>
                        <a:lnTo>
                          <a:pt x="99" y="123"/>
                        </a:lnTo>
                        <a:lnTo>
                          <a:pt x="174" y="150"/>
                        </a:lnTo>
                        <a:lnTo>
                          <a:pt x="312" y="177"/>
                        </a:lnTo>
                        <a:lnTo>
                          <a:pt x="408" y="186"/>
                        </a:lnTo>
                        <a:lnTo>
                          <a:pt x="513" y="192"/>
                        </a:lnTo>
                        <a:lnTo>
                          <a:pt x="615" y="189"/>
                        </a:lnTo>
                        <a:lnTo>
                          <a:pt x="714" y="183"/>
                        </a:lnTo>
                        <a:lnTo>
                          <a:pt x="768" y="174"/>
                        </a:lnTo>
                        <a:lnTo>
                          <a:pt x="888" y="147"/>
                        </a:lnTo>
                        <a:lnTo>
                          <a:pt x="975" y="114"/>
                        </a:lnTo>
                        <a:lnTo>
                          <a:pt x="1002" y="96"/>
                        </a:lnTo>
                        <a:lnTo>
                          <a:pt x="1044" y="60"/>
                        </a:lnTo>
                        <a:lnTo>
                          <a:pt x="1056" y="36"/>
                        </a:lnTo>
                        <a:lnTo>
                          <a:pt x="1056" y="1"/>
                        </a:lnTo>
                      </a:path>
                    </a:pathLst>
                  </a:custGeom>
                  <a:noFill/>
                  <a:ln w="38100" cmpd="sng">
                    <a:solidFill>
                      <a:schemeClr val="tx1"/>
                    </a:solidFill>
                    <a:round/>
                    <a:headEnd type="none" w="med" len="med"/>
                    <a:tailEnd type="none" w="med" len="med"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chemeClr val="tx1"/>
                      </a:solidFill>
                      <a:latin typeface="+mj-ea"/>
                      <a:ea typeface="+mj-ea"/>
                    </a:endParaRPr>
                  </a:p>
                </p:txBody>
              </p:sp>
            </p:grpSp>
            <p:sp>
              <p:nvSpPr>
                <p:cNvPr id="65" name="Line 53"/>
                <p:cNvSpPr>
                  <a:spLocks noChangeShapeType="1"/>
                </p:cNvSpPr>
                <p:nvPr/>
              </p:nvSpPr>
              <p:spPr bwMode="auto">
                <a:xfrm>
                  <a:off x="2016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  <p:sp>
              <p:nvSpPr>
                <p:cNvPr id="66" name="Line 54"/>
                <p:cNvSpPr>
                  <a:spLocks noChangeShapeType="1"/>
                </p:cNvSpPr>
                <p:nvPr/>
              </p:nvSpPr>
              <p:spPr bwMode="auto">
                <a:xfrm>
                  <a:off x="960" y="576"/>
                  <a:ext cx="0" cy="120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solidFill>
                      <a:schemeClr val="tx1"/>
                    </a:solidFill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54" name="Line 59"/>
              <p:cNvSpPr>
                <a:spLocks noChangeShapeType="1"/>
              </p:cNvSpPr>
              <p:nvPr/>
            </p:nvSpPr>
            <p:spPr bwMode="auto">
              <a:xfrm>
                <a:off x="5148" y="2251"/>
                <a:ext cx="0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5" name="Line 60"/>
              <p:cNvSpPr>
                <a:spLocks noChangeShapeType="1"/>
              </p:cNvSpPr>
              <p:nvPr/>
            </p:nvSpPr>
            <p:spPr bwMode="auto">
              <a:xfrm>
                <a:off x="4422" y="2251"/>
                <a:ext cx="0" cy="18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6" name="Line 61"/>
              <p:cNvSpPr>
                <a:spLocks noChangeShapeType="1"/>
              </p:cNvSpPr>
              <p:nvPr/>
            </p:nvSpPr>
            <p:spPr bwMode="auto">
              <a:xfrm flipV="1">
                <a:off x="4921" y="2387"/>
                <a:ext cx="2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7" name="Line 62"/>
              <p:cNvSpPr>
                <a:spLocks noChangeShapeType="1"/>
              </p:cNvSpPr>
              <p:nvPr/>
            </p:nvSpPr>
            <p:spPr bwMode="auto">
              <a:xfrm flipH="1">
                <a:off x="4422" y="2387"/>
                <a:ext cx="2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8" name="Line 63"/>
              <p:cNvSpPr>
                <a:spLocks noChangeShapeType="1"/>
              </p:cNvSpPr>
              <p:nvPr/>
            </p:nvSpPr>
            <p:spPr bwMode="auto">
              <a:xfrm>
                <a:off x="4196" y="1343"/>
                <a:ext cx="1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9" name="Line 65"/>
              <p:cNvSpPr>
                <a:spLocks noChangeShapeType="1"/>
              </p:cNvSpPr>
              <p:nvPr/>
            </p:nvSpPr>
            <p:spPr bwMode="auto">
              <a:xfrm>
                <a:off x="4242" y="1933"/>
                <a:ext cx="0" cy="3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0" name="Line 66"/>
              <p:cNvSpPr>
                <a:spLocks noChangeShapeType="1"/>
              </p:cNvSpPr>
              <p:nvPr/>
            </p:nvSpPr>
            <p:spPr bwMode="auto">
              <a:xfrm flipV="1">
                <a:off x="4242" y="1343"/>
                <a:ext cx="0" cy="3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>
                  <a:solidFill>
                    <a:schemeClr val="tx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1" name="Text Box 68"/>
              <p:cNvSpPr txBox="1">
                <a:spLocks noChangeArrowheads="1"/>
              </p:cNvSpPr>
              <p:nvPr/>
            </p:nvSpPr>
            <p:spPr bwMode="auto">
              <a:xfrm>
                <a:off x="4740" y="2292"/>
                <a:ext cx="181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chemeClr val="tx1"/>
                    </a:solidFill>
                    <a:latin typeface="+mj-ea"/>
                    <a:ea typeface="+mj-ea"/>
                  </a:rPr>
                  <a:t>8</a:t>
                </a:r>
              </a:p>
            </p:txBody>
          </p:sp>
          <p:sp>
            <p:nvSpPr>
              <p:cNvPr id="62" name="Text Box 69"/>
              <p:cNvSpPr txBox="1">
                <a:spLocks noChangeArrowheads="1"/>
              </p:cNvSpPr>
              <p:nvPr/>
            </p:nvSpPr>
            <p:spPr bwMode="auto">
              <a:xfrm>
                <a:off x="4104" y="1661"/>
                <a:ext cx="318" cy="2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>
                    <a:solidFill>
                      <a:schemeClr val="tx1"/>
                    </a:solidFill>
                    <a:latin typeface="+mj-ea"/>
                    <a:ea typeface="+mj-ea"/>
                  </a:rPr>
                  <a:t>8</a:t>
                </a:r>
              </a:p>
            </p:txBody>
          </p:sp>
        </p:grpSp>
      </p:grpSp>
      <p:sp>
        <p:nvSpPr>
          <p:cNvPr id="71" name="Text Box 79"/>
          <p:cNvSpPr txBox="1">
            <a:spLocks noChangeArrowheads="1"/>
          </p:cNvSpPr>
          <p:nvPr/>
        </p:nvSpPr>
        <p:spPr bwMode="auto">
          <a:xfrm>
            <a:off x="71406" y="1928802"/>
            <a:ext cx="503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solidFill>
                  <a:schemeClr val="tx1"/>
                </a:solidFill>
                <a:latin typeface="+mj-ea"/>
                <a:ea typeface="+mj-ea"/>
              </a:rPr>
              <a:t>(3)</a:t>
            </a:r>
          </a:p>
        </p:txBody>
      </p:sp>
      <p:sp>
        <p:nvSpPr>
          <p:cNvPr id="76" name="Text Box 75"/>
          <p:cNvSpPr txBox="1">
            <a:spLocks noChangeArrowheads="1"/>
          </p:cNvSpPr>
          <p:nvPr/>
        </p:nvSpPr>
        <p:spPr bwMode="auto">
          <a:xfrm>
            <a:off x="3747804" y="2021291"/>
            <a:ext cx="457203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(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8÷2)²×3.14×8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=3.14×128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=401.92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（㎝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）</a:t>
            </a:r>
          </a:p>
        </p:txBody>
      </p:sp>
      <p:sp>
        <p:nvSpPr>
          <p:cNvPr id="77" name="Text Box 76"/>
          <p:cNvSpPr txBox="1">
            <a:spLocks noChangeArrowheads="1"/>
          </p:cNvSpPr>
          <p:nvPr/>
        </p:nvSpPr>
        <p:spPr bwMode="auto">
          <a:xfrm>
            <a:off x="2390482" y="4758243"/>
            <a:ext cx="635798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答：它的体积是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401.92㎝³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785786" y="2071678"/>
            <a:ext cx="7500990" cy="3286148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4"/>
          <p:cNvSpPr txBox="1">
            <a:spLocks noChangeArrowheads="1"/>
          </p:cNvSpPr>
          <p:nvPr/>
        </p:nvSpPr>
        <p:spPr bwMode="auto">
          <a:xfrm>
            <a:off x="323528" y="836712"/>
            <a:ext cx="85689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说说什么叫做物体的体积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写出长方体和正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方体的体积公式。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28662" y="2143116"/>
            <a:ext cx="692948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物体所占空间的大小叫做物体的体积。</a:t>
            </a:r>
            <a:endParaRPr lang="en-US" altLang="zh-CN" sz="3200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长方体体积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Sh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=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endParaRPr lang="en-US" altLang="zh-CN" sz="3200" i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正方体体积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V=a</a:t>
            </a:r>
            <a:r>
              <a:rPr lang="zh-CN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a=a</a:t>
            </a:r>
            <a:r>
              <a:rPr lang="en-US" altLang="zh-CN" sz="3200" i="1" baseline="300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3</a:t>
            </a:r>
            <a:endParaRPr lang="zh-CN" altLang="en-US" sz="3200" i="1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5867400" y="5805488"/>
            <a:ext cx="1684338" cy="877887"/>
            <a:chOff x="2699" y="3612"/>
            <a:chExt cx="1061" cy="553"/>
          </a:xfrm>
        </p:grpSpPr>
        <p:pic>
          <p:nvPicPr>
            <p:cNvPr id="11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12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sp>
        <p:nvSpPr>
          <p:cNvPr id="24" name="Rectangle 22"/>
          <p:cNvSpPr>
            <a:spLocks noChangeArrowheads="1"/>
          </p:cNvSpPr>
          <p:nvPr/>
        </p:nvSpPr>
        <p:spPr bwMode="auto">
          <a:xfrm>
            <a:off x="108520" y="980728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宋体" pitchFamily="2" charset="-122"/>
              </a:rPr>
              <a:t>4.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（难点题）</a:t>
            </a:r>
            <a:r>
              <a:rPr lang="zh-CN" altLang="zh-CN" sz="3200" dirty="0" smtClean="0">
                <a:solidFill>
                  <a:schemeClr val="tx1"/>
                </a:solidFill>
              </a:rPr>
              <a:t>生活中的数学。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19350" y="1484784"/>
            <a:ext cx="8501122" cy="223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一个圆柱形水槽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从里面量底面半径是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水槽中完全浸没着一块铁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当铁块取出时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水面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下降了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厘米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这块铁的体积是多少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965876" y="4284385"/>
            <a:ext cx="539282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14×8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×5=1004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8(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立方厘米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 Box 74"/>
          <p:cNvSpPr txBox="1">
            <a:spLocks noChangeArrowheads="1"/>
          </p:cNvSpPr>
          <p:nvPr/>
        </p:nvSpPr>
        <p:spPr bwMode="auto">
          <a:xfrm>
            <a:off x="1180058" y="4974267"/>
            <a:ext cx="60007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：这块铁的体积是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1004.8 ㎝</a:t>
            </a:r>
            <a:r>
              <a:rPr lang="en-US" altLang="zh-CN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³</a:t>
            </a: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>
            <a:grpSpLocks/>
          </p:cNvGrpSpPr>
          <p:nvPr/>
        </p:nvGrpSpPr>
        <p:grpSpPr bwMode="auto">
          <a:xfrm>
            <a:off x="7667625" y="115888"/>
            <a:ext cx="1295400" cy="1292225"/>
            <a:chOff x="4944" y="210"/>
            <a:chExt cx="816" cy="814"/>
          </a:xfrm>
        </p:grpSpPr>
        <p:pic>
          <p:nvPicPr>
            <p:cNvPr id="26655" name="Picture 8" descr="Pink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56" name="WordArt 27"/>
            <p:cNvSpPr>
              <a:spLocks noChangeArrowheads="1" noChangeShapeType="1"/>
            </p:cNvSpPr>
            <p:nvPr/>
          </p:nvSpPr>
          <p:spPr bwMode="auto">
            <a:xfrm>
              <a:off x="5035" y="528"/>
              <a:ext cx="613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  <a:headEnd/>
                    <a:tailEnd/>
                  </a:ln>
                  <a:solidFill>
                    <a:srgbClr val="FFFF00"/>
                  </a:solidFill>
                  <a:latin typeface="宋体"/>
                  <a:ea typeface="宋体"/>
                </a:rPr>
                <a:t>提升培优</a:t>
              </a: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5508625" y="6165850"/>
            <a:ext cx="1943100" cy="519113"/>
            <a:chOff x="1474" y="3765"/>
            <a:chExt cx="952" cy="327"/>
          </a:xfrm>
        </p:grpSpPr>
        <p:sp>
          <p:nvSpPr>
            <p:cNvPr id="20" name="AutoShape 9">
              <a:hlinkClick r:id="rId3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65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2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65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714356"/>
            <a:ext cx="8858280" cy="149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薯片盒可看成圆柱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其规格如右图所示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大约能装多少立方厘米的薯片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?(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厚度忽略不计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" name="RRT17A.EPS" descr="id:2147502378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20" y="2428868"/>
            <a:ext cx="1838598" cy="36572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2857488" y="2714620"/>
            <a:ext cx="54040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14×(6÷2)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×16=452</a:t>
            </a:r>
            <a:r>
              <a:rPr lang="en-US" altLang="zh-CN" sz="3200" i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16(cm</a:t>
            </a:r>
            <a:r>
              <a:rPr lang="en-US" altLang="zh-CN" sz="3200" baseline="300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 Box 74"/>
          <p:cNvSpPr txBox="1">
            <a:spLocks noChangeArrowheads="1"/>
          </p:cNvSpPr>
          <p:nvPr/>
        </p:nvSpPr>
        <p:spPr bwMode="auto">
          <a:xfrm>
            <a:off x="2357422" y="3857628"/>
            <a:ext cx="6000792" cy="76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：大约能装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452.16 ㎝³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的薯片。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448370"/>
            <a:ext cx="900118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/>
                </a:solidFill>
              </a:rPr>
              <a:t>5.</a:t>
            </a:r>
            <a:r>
              <a:rPr lang="zh-CN" altLang="en-US" sz="2800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（创新题）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有一块正方体形状的木料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它的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棱长为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6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把这块木料加工成一个最大的圆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柱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这个圆柱的体积是多少立方分米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30725" name="Group 14"/>
          <p:cNvGrpSpPr>
            <a:grpSpLocks/>
          </p:cNvGrpSpPr>
          <p:nvPr/>
        </p:nvGrpSpPr>
        <p:grpSpPr bwMode="auto">
          <a:xfrm>
            <a:off x="7743825" y="0"/>
            <a:ext cx="1292225" cy="1292225"/>
            <a:chOff x="4946" y="164"/>
            <a:chExt cx="814" cy="814"/>
          </a:xfrm>
        </p:grpSpPr>
        <p:pic>
          <p:nvPicPr>
            <p:cNvPr id="30728" name="Picture 6" descr="Blue-Green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29" name="WordArt 13"/>
            <p:cNvSpPr>
              <a:spLocks noChangeArrowheads="1" noChangeShapeType="1"/>
            </p:cNvSpPr>
            <p:nvPr/>
          </p:nvSpPr>
          <p:spPr bwMode="auto">
            <a:xfrm>
              <a:off x="4989" y="464"/>
              <a:ext cx="70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3399"/>
                    </a:solidFill>
                    <a:round/>
                    <a:headEnd/>
                    <a:tailEnd/>
                  </a:ln>
                  <a:solidFill>
                    <a:srgbClr val="FF3399"/>
                  </a:solidFill>
                  <a:latin typeface="宋体"/>
                  <a:ea typeface="宋体"/>
                </a:rPr>
                <a:t>思维创新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5292725" y="6149975"/>
            <a:ext cx="1943100" cy="519113"/>
            <a:chOff x="1474" y="3793"/>
            <a:chExt cx="952" cy="327"/>
          </a:xfrm>
        </p:grpSpPr>
        <p:sp>
          <p:nvSpPr>
            <p:cNvPr id="10" name="AutoShape 9">
              <a:hlinkClick r:id="rId4" action="ppaction://hlinksldjump" highlightClick="1"/>
            </p:cNvPr>
            <p:cNvSpPr>
              <a:spLocks noChangeArrowheads="1"/>
            </p:cNvSpPr>
            <p:nvPr/>
          </p:nvSpPr>
          <p:spPr bwMode="auto">
            <a:xfrm>
              <a:off x="1474" y="3793"/>
              <a:ext cx="907" cy="318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buFont typeface="Arial" pitchFamily="34" charset="0"/>
                <a:buNone/>
              </a:pPr>
              <a:endParaRPr lang="zh-CN" altLang="en-US" sz="1800">
                <a:solidFill>
                  <a:srgbClr val="FF0000"/>
                </a:solidFill>
              </a:endParaRPr>
            </a:p>
          </p:txBody>
        </p:sp>
        <p:sp>
          <p:nvSpPr>
            <p:cNvPr id="11" name="Text Box 10">
              <a:hlinkClick r:id="rId4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93"/>
              <a:ext cx="952" cy="32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Calibri" pitchFamily="34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285852" y="3201415"/>
            <a:ext cx="6572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14×(6÷2)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×16=169</a:t>
            </a:r>
            <a:r>
              <a:rPr lang="en-US" altLang="zh-CN" sz="3200" i="1" dirty="0" smtClean="0">
                <a:latin typeface="华文楷体" pitchFamily="2" charset="-122"/>
                <a:ea typeface="华文楷体" pitchFamily="2" charset="-122"/>
              </a:rPr>
              <a:t>.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56(</a:t>
            </a:r>
            <a:r>
              <a:rPr lang="zh-CN" altLang="zh-CN" sz="3200" dirty="0" smtClean="0">
                <a:latin typeface="华文楷体" pitchFamily="2" charset="-122"/>
                <a:ea typeface="华文楷体" pitchFamily="2" charset="-122"/>
              </a:rPr>
              <a:t>立方分米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 Box 74"/>
          <p:cNvSpPr txBox="1">
            <a:spLocks noChangeArrowheads="1"/>
          </p:cNvSpPr>
          <p:nvPr/>
        </p:nvSpPr>
        <p:spPr bwMode="auto">
          <a:xfrm>
            <a:off x="1142976" y="4454293"/>
            <a:ext cx="75009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答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：这个圆柱的体积是</a:t>
            </a:r>
            <a:r>
              <a:rPr lang="en-US" altLang="zh-CN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169.56</a:t>
            </a:r>
            <a:r>
              <a:rPr lang="zh-CN" altLang="en-US" sz="32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立方分米。</a:t>
            </a:r>
            <a:endParaRPr lang="zh-CN" altLang="en-US" sz="3200" b="1" dirty="0">
              <a:solidFill>
                <a:srgbClr val="C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  <p:bldP spid="13" grpId="0"/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9"/>
          <p:cNvSpPr>
            <a:spLocks noChangeArrowheads="1"/>
          </p:cNvSpPr>
          <p:nvPr/>
        </p:nvSpPr>
        <p:spPr bwMode="auto">
          <a:xfrm>
            <a:off x="0" y="609600"/>
            <a:ext cx="91440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indent="228600" algn="ctr" eaLnBrk="0" hangingPunct="0"/>
            <a:r>
              <a:rPr lang="zh-CN" altLang="en-US" sz="900" i="1">
                <a:solidFill>
                  <a:srgbClr val="000000"/>
                </a:solidFill>
                <a:latin typeface="NEU-BZ-S92"/>
                <a:cs typeface="Times New Roman" pitchFamily="18" charset="0"/>
              </a:rPr>
              <a:t>　　</a:t>
            </a:r>
            <a:endParaRPr lang="zh-CN" altLang="en-US" sz="2800">
              <a:latin typeface="Calibri" pitchFamily="34" charset="0"/>
            </a:endParaRPr>
          </a:p>
        </p:txBody>
      </p:sp>
      <p:grpSp>
        <p:nvGrpSpPr>
          <p:cNvPr id="31747" name="Group 16"/>
          <p:cNvGrpSpPr>
            <a:grpSpLocks/>
          </p:cNvGrpSpPr>
          <p:nvPr/>
        </p:nvGrpSpPr>
        <p:grpSpPr bwMode="auto">
          <a:xfrm>
            <a:off x="5867400" y="5980113"/>
            <a:ext cx="1684338" cy="877887"/>
            <a:chOff x="2699" y="3612"/>
            <a:chExt cx="1061" cy="553"/>
          </a:xfrm>
        </p:grpSpPr>
        <p:pic>
          <p:nvPicPr>
            <p:cNvPr id="31750" name="Picture 34">
              <a:hlinkClick r:id="" action="ppaction://hlinkshowjump?jump=firstslide"/>
            </p:cNvPr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99" y="3612"/>
              <a:ext cx="1043" cy="552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</p:pic>
        <p:sp>
          <p:nvSpPr>
            <p:cNvPr id="31751" name="Text Box 18">
              <a:hlinkClick r:id="rId3" action="ppaction://hlinksldjump" highlightClick="1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2744" y="3838"/>
              <a:ext cx="1016" cy="327"/>
            </a:xfrm>
            <a:prstGeom prst="rect">
              <a:avLst/>
            </a:prstGeom>
            <a:noFill/>
            <a:ln w="9525">
              <a:noFill/>
              <a:bevel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楷体_GB2312" pitchFamily="49" charset="-122"/>
                </a:rPr>
                <a:t>返回目录</a:t>
              </a:r>
              <a:endParaRPr lang="zh-CN" altLang="en-US" sz="1800" b="0">
                <a:solidFill>
                  <a:schemeClr val="tx1"/>
                </a:solidFill>
                <a:ea typeface="楷体_GB2312" pitchFamily="49" charset="-122"/>
              </a:endParaRPr>
            </a:p>
          </p:txBody>
        </p:sp>
      </p:grp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692696"/>
            <a:ext cx="7145337" cy="5200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31749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620713"/>
            <a:ext cx="3760787" cy="11826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4" name="Group 8"/>
          <p:cNvGrpSpPr>
            <a:grpSpLocks/>
          </p:cNvGrpSpPr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126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03" tIns="45700" rIns="91403" bIns="45700" anchor="ctr"/>
            <a:lstStyle/>
            <a:p>
              <a:pPr algn="r" defTabSz="923925">
                <a:buFont typeface="Arial" pitchFamily="34" charset="0"/>
                <a:buNone/>
              </a:pPr>
              <a:r>
                <a:rPr lang="zh-CN" altLang="en-US" sz="3200" dirty="0">
                  <a:ea typeface="黑体" pitchFamily="49" charset="-122"/>
                </a:rPr>
                <a:t>学 习 新 知</a:t>
              </a:r>
            </a:p>
          </p:txBody>
        </p:sp>
      </p:grpSp>
      <p:pic>
        <p:nvPicPr>
          <p:cNvPr id="9" name="sy43.jpg" descr="id:2147502293;FounderCES"/>
          <p:cNvPicPr/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472" y="1714488"/>
            <a:ext cx="3500462" cy="1817862"/>
          </a:xfrm>
          <a:prstGeom prst="rect">
            <a:avLst/>
          </a:prstGeom>
        </p:spPr>
      </p:pic>
      <p:pic>
        <p:nvPicPr>
          <p:cNvPr id="10" name="sy44.jpg" descr="id:214750230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4942" y="1214422"/>
            <a:ext cx="3003048" cy="258944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37563" y="4201547"/>
            <a:ext cx="2064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Sh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=</a:t>
            </a:r>
            <a:r>
              <a:rPr lang="en-US" altLang="zh-CN" sz="32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endParaRPr lang="zh-CN" altLang="en-US" sz="3200" i="1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429256" y="4357694"/>
            <a:ext cx="2089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V=a</a:t>
            </a:r>
            <a:r>
              <a:rPr lang="zh-CN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·</a:t>
            </a:r>
            <a:r>
              <a:rPr lang="en-US" altLang="zh-CN" sz="32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a=a</a:t>
            </a:r>
            <a:r>
              <a:rPr lang="en-US" altLang="zh-CN" sz="3200" i="1" baseline="30000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3</a:t>
            </a:r>
            <a:endParaRPr lang="zh-CN" altLang="en-US" sz="3200" i="1" dirty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-214346" y="785794"/>
            <a:ext cx="9144000" cy="4027492"/>
            <a:chOff x="0" y="642918"/>
            <a:chExt cx="9144000" cy="4027492"/>
          </a:xfrm>
        </p:grpSpPr>
        <p:pic>
          <p:nvPicPr>
            <p:cNvPr id="5" name="Picture 14" descr="I:\新建文件夹\14.tif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1357298"/>
              <a:ext cx="9144000" cy="3313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圆角矩形标注 7"/>
            <p:cNvSpPr/>
            <p:nvPr/>
          </p:nvSpPr>
          <p:spPr>
            <a:xfrm>
              <a:off x="1571604" y="642918"/>
              <a:ext cx="2928958" cy="1785950"/>
            </a:xfrm>
            <a:prstGeom prst="wedgeRoundRectCallout">
              <a:avLst>
                <a:gd name="adj1" fmla="val -40586"/>
                <a:gd name="adj2" fmla="val 88164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11"/>
            <p:cNvSpPr txBox="1">
              <a:spLocks noChangeArrowheads="1"/>
            </p:cNvSpPr>
            <p:nvPr/>
          </p:nvSpPr>
          <p:spPr bwMode="auto">
            <a:xfrm>
              <a:off x="1643042" y="714356"/>
              <a:ext cx="2786082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把圆柱的底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面</a:t>
              </a:r>
              <a:endPara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分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成许多相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等</a:t>
              </a:r>
              <a:endPara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扇形。</a:t>
              </a:r>
            </a:p>
          </p:txBody>
        </p:sp>
        <p:sp>
          <p:nvSpPr>
            <p:cNvPr id="9" name="圆角矩形标注 8"/>
            <p:cNvSpPr/>
            <p:nvPr/>
          </p:nvSpPr>
          <p:spPr>
            <a:xfrm>
              <a:off x="4572000" y="785794"/>
              <a:ext cx="4143404" cy="1785950"/>
            </a:xfrm>
            <a:prstGeom prst="wedgeRoundRectCallout">
              <a:avLst>
                <a:gd name="adj1" fmla="val -1984"/>
                <a:gd name="adj2" fmla="val 64597"/>
                <a:gd name="adj3" fmla="val 16667"/>
              </a:avLst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13"/>
            <p:cNvSpPr txBox="1">
              <a:spLocks noChangeArrowheads="1"/>
            </p:cNvSpPr>
            <p:nvPr/>
          </p:nvSpPr>
          <p:spPr bwMode="auto">
            <a:xfrm>
              <a:off x="4500562" y="928670"/>
              <a:ext cx="4357718" cy="1569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把圆柱切开，再像这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样</a:t>
              </a:r>
              <a:endPara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拼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起来，得到一个近</a:t>
              </a:r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似</a:t>
              </a:r>
              <a:endParaRPr lang="en-US" altLang="zh-CN" sz="3200" b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  <a:p>
              <a:r>
                <a:rPr lang="zh-CN" altLang="en-US" sz="3200" b="1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的</a:t>
              </a:r>
              <a:r>
                <a:rPr lang="zh-CN" altLang="en-US" sz="3200" b="1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长方体。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1472" y="5143512"/>
            <a:ext cx="8001056" cy="714380"/>
            <a:chOff x="857224" y="5072074"/>
            <a:chExt cx="8001056" cy="714380"/>
          </a:xfrm>
        </p:grpSpPr>
        <p:sp>
          <p:nvSpPr>
            <p:cNvPr id="12" name="圆角矩形 11"/>
            <p:cNvSpPr/>
            <p:nvPr/>
          </p:nvSpPr>
          <p:spPr>
            <a:xfrm>
              <a:off x="857224" y="5072074"/>
              <a:ext cx="8001056" cy="714380"/>
            </a:xfrm>
            <a:prstGeom prst="round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928662" y="5143512"/>
              <a:ext cx="785818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分的等份越多</a:t>
              </a:r>
              <a:r>
                <a:rPr lang="en-US" altLang="zh-CN" sz="3200" dirty="0" smtClean="0">
                  <a:latin typeface="华文楷体" pitchFamily="2" charset="-122"/>
                  <a:ea typeface="华文楷体" pitchFamily="2" charset="-122"/>
                </a:rPr>
                <a:t>,</a:t>
              </a:r>
              <a:r>
                <a:rPr lang="zh-CN" altLang="zh-CN" sz="3200" dirty="0" smtClean="0">
                  <a:latin typeface="华文楷体" pitchFamily="2" charset="-122"/>
                  <a:ea typeface="华文楷体" pitchFamily="2" charset="-122"/>
                </a:rPr>
                <a:t>得到的图形就越接近长方体。</a:t>
              </a:r>
              <a:endParaRPr lang="zh-CN" altLang="en-US" sz="3200" dirty="0">
                <a:latin typeface="华文楷体" pitchFamily="2" charset="-122"/>
                <a:ea typeface="华文楷体" pitchFamily="2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51520" y="980728"/>
          <a:ext cx="8712968" cy="2808312"/>
        </p:xfrm>
        <a:graphic>
          <a:graphicData uri="http://schemas.openxmlformats.org/drawingml/2006/table">
            <a:tbl>
              <a:tblPr/>
              <a:tblGrid>
                <a:gridCol w="1205041"/>
                <a:gridCol w="2564868"/>
                <a:gridCol w="1209217"/>
                <a:gridCol w="1422607"/>
                <a:gridCol w="2311235"/>
              </a:tblGrid>
              <a:tr h="936105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28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28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长</a:t>
                      </a:r>
                      <a:r>
                        <a:rPr lang="zh-CN" sz="28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方体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2207"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en-US" altLang="zh-CN" sz="3200" kern="100" dirty="0" smtClean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r>
                        <a:rPr lang="zh-CN" sz="3200" kern="100" dirty="0" smtClean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圆</a:t>
                      </a:r>
                      <a:r>
                        <a:rPr lang="zh-CN" sz="3200" kern="100" dirty="0">
                          <a:solidFill>
                            <a:srgbClr val="000000"/>
                          </a:solidFill>
                          <a:latin typeface="+mj-ea"/>
                          <a:ea typeface="+mj-ea"/>
                          <a:cs typeface="Times New Roman"/>
                        </a:rPr>
                        <a:t>柱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5"/>
                        </a:lnSpc>
                        <a:spcAft>
                          <a:spcPts val="0"/>
                        </a:spcAft>
                      </a:pPr>
                      <a:endParaRPr lang="zh-CN" sz="3200" kern="100" dirty="0">
                        <a:solidFill>
                          <a:srgbClr val="000000"/>
                        </a:solidFill>
                        <a:latin typeface="+mj-ea"/>
                        <a:ea typeface="+mj-ea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2123728" y="1196752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长（</a:t>
            </a:r>
            <a:r>
              <a:rPr lang="en-US" altLang="zh-CN" sz="28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403648" y="206084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底面周长的一半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graphicFrame>
        <p:nvGraphicFramePr>
          <p:cNvPr id="26" name="对象 25"/>
          <p:cNvGraphicFramePr>
            <a:graphicFrameLocks noChangeAspect="1"/>
          </p:cNvGraphicFramePr>
          <p:nvPr/>
        </p:nvGraphicFramePr>
        <p:xfrm>
          <a:off x="1691680" y="2492896"/>
          <a:ext cx="2143140" cy="1121027"/>
        </p:xfrm>
        <a:graphic>
          <a:graphicData uri="http://schemas.openxmlformats.org/presentationml/2006/ole">
            <p:oleObj spid="_x0000_s2050" name="Equation" r:id="rId3" imgW="825480" imgH="431640" progId="">
              <p:embed/>
            </p:oleObj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4067944" y="1124744"/>
            <a:ext cx="1441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宽（</a:t>
            </a:r>
            <a:r>
              <a:rPr lang="en-US" altLang="zh-CN" sz="28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283968" y="2204864"/>
            <a:ext cx="104227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半径</a:t>
            </a:r>
            <a:endParaRPr lang="en-US" altLang="zh-CN" sz="2800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8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r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436096" y="1052736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高（</a:t>
            </a:r>
            <a:r>
              <a:rPr lang="en-US" altLang="zh-CN" sz="28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64088" y="2420888"/>
            <a:ext cx="1462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高（</a:t>
            </a:r>
            <a:r>
              <a:rPr lang="en-US" altLang="zh-CN" sz="2800" i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76256" y="1177588"/>
            <a:ext cx="21804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体积（</a:t>
            </a:r>
            <a:r>
              <a:rPr lang="en-US" altLang="zh-CN" sz="2800" i="1" dirty="0" err="1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abh</a:t>
            </a:r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）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380312" y="256490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华文楷体" pitchFamily="2" charset="-122"/>
                <a:ea typeface="华文楷体" pitchFamily="2" charset="-122"/>
              </a:rPr>
              <a:t>体积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5" name="Picture 16" descr="cw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4149080"/>
            <a:ext cx="1766887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5" grpId="0"/>
      <p:bldP spid="27" grpId="0"/>
      <p:bldP spid="28" grpId="0"/>
      <p:bldP spid="30" grpId="0"/>
      <p:bldP spid="32" grpId="0"/>
      <p:bldP spid="33" grpId="0"/>
      <p:bldP spid="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圆角矩形 43"/>
          <p:cNvSpPr/>
          <p:nvPr/>
        </p:nvSpPr>
        <p:spPr>
          <a:xfrm>
            <a:off x="857224" y="928670"/>
            <a:ext cx="7072362" cy="4786346"/>
          </a:xfrm>
          <a:prstGeom prst="round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箭头连接符 6"/>
          <p:cNvCxnSpPr>
            <a:cxnSpLocks noChangeShapeType="1"/>
          </p:cNvCxnSpPr>
          <p:nvPr/>
        </p:nvCxnSpPr>
        <p:spPr bwMode="auto">
          <a:xfrm rot="5400000">
            <a:off x="4921259" y="2214554"/>
            <a:ext cx="571504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cxnSp>
        <p:nvCxnSpPr>
          <p:cNvPr id="25" name="直接箭头连接符 10"/>
          <p:cNvCxnSpPr>
            <a:cxnSpLocks noChangeShapeType="1"/>
          </p:cNvCxnSpPr>
          <p:nvPr/>
        </p:nvCxnSpPr>
        <p:spPr bwMode="auto">
          <a:xfrm rot="5400000">
            <a:off x="6286113" y="2214951"/>
            <a:ext cx="570713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1785918" y="2701349"/>
            <a:ext cx="228601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圆柱的体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1500166" y="1214422"/>
            <a:ext cx="63770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长方体的体积＝ 底面积 </a:t>
            </a:r>
            <a:r>
              <a:rPr lang="en-US" altLang="zh-CN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 </a:t>
            </a:r>
            <a:r>
              <a:rPr lang="zh-CN" altLang="en-US" sz="320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</a:t>
            </a:r>
          </a:p>
        </p:txBody>
      </p:sp>
      <p:sp>
        <p:nvSpPr>
          <p:cNvPr id="28" name="TextBox 44"/>
          <p:cNvSpPr txBox="1">
            <a:spLocks noChangeArrowheads="1"/>
          </p:cNvSpPr>
          <p:nvPr/>
        </p:nvSpPr>
        <p:spPr bwMode="auto">
          <a:xfrm>
            <a:off x="2714612" y="3487167"/>
            <a:ext cx="360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32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V</a:t>
            </a:r>
            <a:endParaRPr lang="zh-CN" altLang="en-US" sz="32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0" name="TextBox 44"/>
          <p:cNvSpPr txBox="1">
            <a:spLocks noChangeArrowheads="1"/>
          </p:cNvSpPr>
          <p:nvPr/>
        </p:nvSpPr>
        <p:spPr bwMode="auto">
          <a:xfrm>
            <a:off x="5072066" y="3487167"/>
            <a:ext cx="4333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32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S</a:t>
            </a:r>
            <a:endParaRPr lang="zh-CN" altLang="en-US" sz="32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sp>
        <p:nvSpPr>
          <p:cNvPr id="31" name="TextBox 44"/>
          <p:cNvSpPr txBox="1">
            <a:spLocks noChangeArrowheads="1"/>
          </p:cNvSpPr>
          <p:nvPr/>
        </p:nvSpPr>
        <p:spPr bwMode="auto">
          <a:xfrm>
            <a:off x="6429388" y="3473896"/>
            <a:ext cx="3603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en-US" altLang="zh-CN" sz="3200" i="1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h</a:t>
            </a:r>
            <a:endParaRPr lang="zh-CN" altLang="en-US" sz="3200" i="1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7" name="直接箭头连接符 6"/>
          <p:cNvCxnSpPr>
            <a:cxnSpLocks noChangeShapeType="1"/>
          </p:cNvCxnSpPr>
          <p:nvPr/>
        </p:nvCxnSpPr>
        <p:spPr bwMode="auto">
          <a:xfrm rot="5400000">
            <a:off x="2501092" y="2142322"/>
            <a:ext cx="571504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</p:spPr>
      </p:cxnSp>
      <p:sp>
        <p:nvSpPr>
          <p:cNvPr id="38" name="TextBox 11"/>
          <p:cNvSpPr txBox="1">
            <a:spLocks noChangeArrowheads="1"/>
          </p:cNvSpPr>
          <p:nvPr/>
        </p:nvSpPr>
        <p:spPr bwMode="auto">
          <a:xfrm>
            <a:off x="4537106" y="2701349"/>
            <a:ext cx="146365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</a:t>
            </a:r>
            <a:r>
              <a: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面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11"/>
          <p:cNvSpPr txBox="1">
            <a:spLocks noChangeArrowheads="1"/>
          </p:cNvSpPr>
          <p:nvPr/>
        </p:nvSpPr>
        <p:spPr bwMode="auto">
          <a:xfrm>
            <a:off x="6286512" y="2701349"/>
            <a:ext cx="57150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4000496" y="2701349"/>
            <a:ext cx="6429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11"/>
          <p:cNvSpPr txBox="1">
            <a:spLocks noChangeArrowheads="1"/>
          </p:cNvSpPr>
          <p:nvPr/>
        </p:nvSpPr>
        <p:spPr bwMode="auto">
          <a:xfrm>
            <a:off x="5857884" y="2759516"/>
            <a:ext cx="6429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×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785918" y="4558737"/>
            <a:ext cx="5694391" cy="584775"/>
            <a:chOff x="1785918" y="3429000"/>
            <a:chExt cx="5694391" cy="584775"/>
          </a:xfrm>
        </p:grpSpPr>
        <p:sp>
          <p:nvSpPr>
            <p:cNvPr id="22" name="TextBox 26"/>
            <p:cNvSpPr txBox="1">
              <a:spLocks noChangeArrowheads="1"/>
            </p:cNvSpPr>
            <p:nvPr/>
          </p:nvSpPr>
          <p:spPr bwMode="auto">
            <a:xfrm>
              <a:off x="1785918" y="3429000"/>
              <a:ext cx="4572032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dirty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圆柱体积计算公式是</a:t>
              </a:r>
              <a:r>
                <a:rPr lang="zh-CN" altLang="en-US" sz="3200" dirty="0" smtClean="0">
                  <a:solidFill>
                    <a:schemeClr val="tx1"/>
                  </a:solidFill>
                  <a:latin typeface="华文楷体" pitchFamily="2" charset="-122"/>
                  <a:ea typeface="华文楷体" pitchFamily="2" charset="-122"/>
                </a:rPr>
                <a:t>：</a:t>
              </a:r>
              <a:endParaRPr lang="zh-CN" altLang="en-US" sz="3200" dirty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  <p:graphicFrame>
          <p:nvGraphicFramePr>
            <p:cNvPr id="58369" name="Object 1"/>
            <p:cNvGraphicFramePr>
              <a:graphicFrameLocks noChangeAspect="1"/>
            </p:cNvGraphicFramePr>
            <p:nvPr/>
          </p:nvGraphicFramePr>
          <p:xfrm>
            <a:off x="5929322" y="3429000"/>
            <a:ext cx="1550987" cy="528637"/>
          </p:xfrm>
          <a:graphic>
            <a:graphicData uri="http://schemas.openxmlformats.org/presentationml/2006/ole">
              <p:oleObj spid="_x0000_s58369" name="Equation" r:id="rId3" imgW="596880" imgH="20304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7" grpId="0"/>
      <p:bldP spid="28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2844" y="785794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圆柱形钢坯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底面积为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25 cm</a:t>
            </a:r>
            <a:r>
              <a:rPr lang="en-US" altLang="zh-CN" sz="3200" baseline="300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高为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60 cm,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它的体</a:t>
            </a:r>
            <a:endParaRPr lang="en-US" altLang="zh-CN" sz="3200" dirty="0" smtClean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积是多少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28860" y="2000240"/>
            <a:ext cx="3265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25×60=1500(cm</a:t>
            </a:r>
            <a:r>
              <a:rPr lang="en-US" altLang="zh-CN" sz="3200" baseline="30000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3200" dirty="0" smtClean="0">
                <a:latin typeface="华文楷体" pitchFamily="2" charset="-122"/>
                <a:ea typeface="华文楷体" pitchFamily="2" charset="-122"/>
              </a:rPr>
              <a:t>)</a:t>
            </a:r>
            <a:endParaRPr lang="zh-CN" altLang="en-US" sz="32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2876" y="2857496"/>
            <a:ext cx="90011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给出周长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C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和高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h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表示出圆柱体积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en-US" altLang="zh-CN" sz="3200" i="1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V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285984" y="3786190"/>
            <a:ext cx="3429024" cy="1480086"/>
            <a:chOff x="2285984" y="3786190"/>
            <a:chExt cx="3429024" cy="1480086"/>
          </a:xfrm>
        </p:grpSpPr>
        <p:sp>
          <p:nvSpPr>
            <p:cNvPr id="8" name="圆角矩形 7"/>
            <p:cNvSpPr/>
            <p:nvPr/>
          </p:nvSpPr>
          <p:spPr>
            <a:xfrm>
              <a:off x="2285984" y="3786190"/>
              <a:ext cx="3429024" cy="1428760"/>
            </a:xfrm>
            <a:prstGeom prst="round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7345" name="Object 1"/>
            <p:cNvGraphicFramePr>
              <a:graphicFrameLocks noChangeAspect="1"/>
            </p:cNvGraphicFramePr>
            <p:nvPr/>
          </p:nvGraphicFramePr>
          <p:xfrm>
            <a:off x="2428860" y="3786190"/>
            <a:ext cx="2917830" cy="1480086"/>
          </p:xfrm>
          <a:graphic>
            <a:graphicData uri="http://schemas.openxmlformats.org/presentationml/2006/ole">
              <p:oleObj spid="_x0000_s57345" name="Equation" r:id="rId3" imgW="927000" imgH="469800" progId="">
                <p:embed/>
              </p:oleObj>
            </a:graphicData>
          </a:graphic>
        </p:graphicFrame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24"/>
          <p:cNvSpPr txBox="1">
            <a:spLocks noChangeArrowheads="1"/>
          </p:cNvSpPr>
          <p:nvPr/>
        </p:nvSpPr>
        <p:spPr bwMode="auto">
          <a:xfrm>
            <a:off x="714380" y="759145"/>
            <a:ext cx="8429652" cy="130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下面这个杯子能不能装下这袋牛奶？</a:t>
            </a:r>
            <a:endParaRPr lang="en-US" altLang="zh-CN" sz="3200" dirty="0" smtClean="0">
              <a:solidFill>
                <a:schemeClr val="tx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+mj-ea"/>
                <a:ea typeface="+mj-ea"/>
              </a:rPr>
              <a:t>（数据是从杯子里面测量得到的）</a:t>
            </a:r>
            <a:endParaRPr lang="zh-CN" altLang="en-US" sz="32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9" name="Group 6"/>
          <p:cNvGrpSpPr>
            <a:grpSpLocks/>
          </p:cNvGrpSpPr>
          <p:nvPr/>
        </p:nvGrpSpPr>
        <p:grpSpPr bwMode="auto">
          <a:xfrm>
            <a:off x="1357290" y="2428868"/>
            <a:ext cx="2281413" cy="2406389"/>
            <a:chOff x="89" y="1317"/>
            <a:chExt cx="931" cy="982"/>
          </a:xfrm>
        </p:grpSpPr>
        <p:pic>
          <p:nvPicPr>
            <p:cNvPr id="10" name="Picture 7" descr="6B6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" y="1516"/>
              <a:ext cx="816" cy="7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321" y="1317"/>
              <a:ext cx="518" cy="285"/>
              <a:chOff x="321" y="1317"/>
              <a:chExt cx="518" cy="285"/>
            </a:xfrm>
          </p:grpSpPr>
          <p:sp>
            <p:nvSpPr>
              <p:cNvPr id="18" name="Text Box 9"/>
              <p:cNvSpPr txBox="1">
                <a:spLocks noChangeArrowheads="1"/>
              </p:cNvSpPr>
              <p:nvPr/>
            </p:nvSpPr>
            <p:spPr bwMode="auto">
              <a:xfrm>
                <a:off x="417" y="1317"/>
                <a:ext cx="408" cy="21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8</a:t>
                </a:r>
                <a:r>
                  <a:rPr lang="en-US" altLang="zh-CN" sz="2800" dirty="0">
                    <a:solidFill>
                      <a:srgbClr val="000000"/>
                    </a:solidFill>
                    <a:latin typeface="+mj-ea"/>
                    <a:ea typeface="+mj-ea"/>
                    <a:cs typeface="Times New Roman" pitchFamily="18" charset="0"/>
                  </a:rPr>
                  <a:t>cm</a:t>
                </a:r>
                <a:r>
                  <a:rPr lang="en-US" altLang="zh-CN" sz="2800" dirty="0">
                    <a:solidFill>
                      <a:schemeClr val="tx1"/>
                    </a:solidFill>
                    <a:latin typeface="+mj-ea"/>
                    <a:ea typeface="+mj-ea"/>
                  </a:rPr>
                  <a:t>  </a:t>
                </a:r>
              </a:p>
            </p:txBody>
          </p:sp>
          <p:sp>
            <p:nvSpPr>
              <p:cNvPr id="19" name="Line 10"/>
              <p:cNvSpPr>
                <a:spLocks noChangeShapeType="1"/>
              </p:cNvSpPr>
              <p:nvPr/>
            </p:nvSpPr>
            <p:spPr bwMode="auto">
              <a:xfrm>
                <a:off x="321" y="1367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20" name="Line 11"/>
              <p:cNvSpPr>
                <a:spLocks noChangeShapeType="1"/>
              </p:cNvSpPr>
              <p:nvPr/>
            </p:nvSpPr>
            <p:spPr bwMode="auto">
              <a:xfrm>
                <a:off x="837" y="1375"/>
                <a:ext cx="0" cy="22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grpSp>
            <p:nvGrpSpPr>
              <p:cNvPr id="21" name="Group 12"/>
              <p:cNvGrpSpPr>
                <a:grpSpLocks/>
              </p:cNvGrpSpPr>
              <p:nvPr/>
            </p:nvGrpSpPr>
            <p:grpSpPr bwMode="auto">
              <a:xfrm>
                <a:off x="323" y="1518"/>
                <a:ext cx="516" cy="0"/>
                <a:chOff x="323" y="1518"/>
                <a:chExt cx="516" cy="0"/>
              </a:xfrm>
            </p:grpSpPr>
            <p:sp>
              <p:nvSpPr>
                <p:cNvPr id="22" name="Line 13"/>
                <p:cNvSpPr>
                  <a:spLocks noChangeShapeType="1"/>
                </p:cNvSpPr>
                <p:nvPr/>
              </p:nvSpPr>
              <p:spPr bwMode="auto">
                <a:xfrm>
                  <a:off x="595" y="1518"/>
                  <a:ext cx="244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Line 14"/>
                <p:cNvSpPr>
                  <a:spLocks noChangeShapeType="1"/>
                </p:cNvSpPr>
                <p:nvPr/>
              </p:nvSpPr>
              <p:spPr bwMode="auto">
                <a:xfrm rot="10800000">
                  <a:off x="323" y="1518"/>
                  <a:ext cx="2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 type="triangle" w="med" len="med"/>
                </a:ln>
                <a:effectLst/>
              </p:spPr>
              <p:txBody>
                <a:bodyPr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2" name="Group 15"/>
            <p:cNvGrpSpPr>
              <a:grpSpLocks/>
            </p:cNvGrpSpPr>
            <p:nvPr/>
          </p:nvGrpSpPr>
          <p:grpSpPr bwMode="auto">
            <a:xfrm>
              <a:off x="89" y="1612"/>
              <a:ext cx="235" cy="561"/>
              <a:chOff x="89" y="1612"/>
              <a:chExt cx="235" cy="561"/>
            </a:xfrm>
          </p:grpSpPr>
          <p:sp>
            <p:nvSpPr>
              <p:cNvPr id="13" name="Text Box 16"/>
              <p:cNvSpPr txBox="1">
                <a:spLocks noChangeArrowheads="1"/>
              </p:cNvSpPr>
              <p:nvPr/>
            </p:nvSpPr>
            <p:spPr bwMode="auto">
              <a:xfrm rot="16200000">
                <a:off x="-31" y="1766"/>
                <a:ext cx="453" cy="21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>
                    <a:solidFill>
                      <a:schemeClr val="tx1"/>
                    </a:solidFill>
                    <a:latin typeface="+mj-ea"/>
                    <a:ea typeface="+mj-ea"/>
                  </a:rPr>
                  <a:t>10</a:t>
                </a:r>
                <a:r>
                  <a:rPr lang="en-US" altLang="zh-CN" sz="2800">
                    <a:solidFill>
                      <a:srgbClr val="000000"/>
                    </a:solidFill>
                    <a:latin typeface="+mj-ea"/>
                    <a:ea typeface="+mj-ea"/>
                    <a:cs typeface="Times New Roman" pitchFamily="18" charset="0"/>
                  </a:rPr>
                  <a:t>cm</a:t>
                </a:r>
                <a:r>
                  <a:rPr lang="en-US" altLang="zh-CN" sz="2800">
                    <a:solidFill>
                      <a:schemeClr val="tx1"/>
                    </a:solidFill>
                    <a:latin typeface="+mj-ea"/>
                    <a:ea typeface="+mj-ea"/>
                  </a:rPr>
                  <a:t>  </a:t>
                </a:r>
              </a:p>
            </p:txBody>
          </p:sp>
          <p:sp>
            <p:nvSpPr>
              <p:cNvPr id="14" name="Line 17"/>
              <p:cNvSpPr>
                <a:spLocks noChangeShapeType="1"/>
              </p:cNvSpPr>
              <p:nvPr/>
            </p:nvSpPr>
            <p:spPr bwMode="auto">
              <a:xfrm>
                <a:off x="135" y="1612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" name="Line 18"/>
              <p:cNvSpPr>
                <a:spLocks noChangeShapeType="1"/>
              </p:cNvSpPr>
              <p:nvPr/>
            </p:nvSpPr>
            <p:spPr bwMode="auto">
              <a:xfrm>
                <a:off x="143" y="2173"/>
                <a:ext cx="18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6" name="Line 19"/>
              <p:cNvSpPr>
                <a:spLocks noChangeShapeType="1"/>
              </p:cNvSpPr>
              <p:nvPr/>
            </p:nvSpPr>
            <p:spPr bwMode="auto">
              <a:xfrm rot="5400000">
                <a:off x="157" y="2098"/>
                <a:ext cx="13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7" name="Line 20"/>
              <p:cNvSpPr>
                <a:spLocks noChangeShapeType="1"/>
              </p:cNvSpPr>
              <p:nvPr/>
            </p:nvSpPr>
            <p:spPr bwMode="auto">
              <a:xfrm flipV="1">
                <a:off x="226" y="1613"/>
                <a:ext cx="0" cy="13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4" name="Picture 29" descr="6B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78507" y="2357430"/>
            <a:ext cx="2500330" cy="260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4765</TotalTime>
  <Words>1286</Words>
  <Application>Microsoft Office PowerPoint</Application>
  <PresentationFormat>全屏显示(4:3)</PresentationFormat>
  <Paragraphs>220</Paragraphs>
  <Slides>33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5" baseType="lpstr">
      <vt:lpstr>Office 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人教版数学六年级下册第3单元</dc:title>
  <dc:creator>吉林梓翰教育图书有限公司</dc:creator>
  <cp:lastModifiedBy>lenovop</cp:lastModifiedBy>
  <cp:revision>799</cp:revision>
  <dcterms:created xsi:type="dcterms:W3CDTF">2015-11-21T07:20:00Z</dcterms:created>
  <dcterms:modified xsi:type="dcterms:W3CDTF">2021-11-01T03:16:50Z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2052-10.1.0.5346</vt:lpwstr>
  </property>
</Properties>
</file>