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19"/>
  </p:notesMasterIdLst>
  <p:handoutMasterIdLst>
    <p:handoutMasterId r:id="rId20"/>
  </p:handoutMasterIdLst>
  <p:sldIdLst>
    <p:sldId id="416" r:id="rId3"/>
    <p:sldId id="565" r:id="rId4"/>
    <p:sldId id="523" r:id="rId5"/>
    <p:sldId id="557" r:id="rId6"/>
    <p:sldId id="482" r:id="rId7"/>
    <p:sldId id="547" r:id="rId8"/>
    <p:sldId id="558" r:id="rId9"/>
    <p:sldId id="563" r:id="rId10"/>
    <p:sldId id="562" r:id="rId11"/>
    <p:sldId id="564" r:id="rId12"/>
    <p:sldId id="552" r:id="rId13"/>
    <p:sldId id="489" r:id="rId14"/>
    <p:sldId id="553" r:id="rId15"/>
    <p:sldId id="554" r:id="rId16"/>
    <p:sldId id="555" r:id="rId17"/>
    <p:sldId id="556" r:id="rId1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592" y="-7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423188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169682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317347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313894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38953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05622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7934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64439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13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image" Target="../media/image6.png"/><Relationship Id="rId7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tiff"/><Relationship Id="rId5" Type="http://schemas.openxmlformats.org/officeDocument/2006/relationships/image" Target="../media/image19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tiff"/><Relationship Id="rId3" Type="http://schemas.openxmlformats.org/officeDocument/2006/relationships/tags" Target="../tags/tag8.xml"/><Relationship Id="rId7" Type="http://schemas.openxmlformats.org/officeDocument/2006/relationships/image" Target="../media/image22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7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11.xml"/><Relationship Id="rId7" Type="http://schemas.openxmlformats.org/officeDocument/2006/relationships/image" Target="../media/image2.jpeg"/><Relationship Id="rId12" Type="http://schemas.openxmlformats.org/officeDocument/2006/relationships/image" Target="../media/image38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7.png"/><Relationship Id="rId5" Type="http://schemas.openxmlformats.org/officeDocument/2006/relationships/tags" Target="../tags/tag13.xml"/><Relationship Id="rId10" Type="http://schemas.openxmlformats.org/officeDocument/2006/relationships/image" Target="../media/image41.jpeg"/><Relationship Id="rId4" Type="http://schemas.openxmlformats.org/officeDocument/2006/relationships/tags" Target="../tags/tag12.xml"/><Relationship Id="rId9" Type="http://schemas.openxmlformats.org/officeDocument/2006/relationships/image" Target="../media/image4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1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0.png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1.tif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tiff"/><Relationship Id="rId5" Type="http://schemas.openxmlformats.org/officeDocument/2006/relationships/image" Target="../media/image14.png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解决问题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圆柱与圆锥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689656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解决问题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36607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下箭头标注 7"/>
          <p:cNvSpPr/>
          <p:nvPr/>
        </p:nvSpPr>
        <p:spPr>
          <a:xfrm>
            <a:off x="1212824" y="1266825"/>
            <a:ext cx="8530616" cy="790576"/>
          </a:xfrm>
          <a:prstGeom prst="down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圆柱拼成一个圆柱，体积等于瓶子的容积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42184" y="2057401"/>
            <a:ext cx="7453312" cy="304916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×(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1"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÷2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3200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7+18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=3.14×16×25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=1256 (cm</a:t>
            </a:r>
            <a:r>
              <a:rPr lang="en-US" altLang="zh-CN" sz="3200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=1256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2430916" y="5588419"/>
            <a:ext cx="7758138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答：这个瓶子的容积是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1256mL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345475" y="2057401"/>
            <a:ext cx="1733763" cy="739990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Arial" panose="020B0604020202020204" pitchFamily="34" charset="0"/>
              </a:rPr>
              <a:t>二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10882849" y="3372184"/>
            <a:ext cx="762283" cy="1931336"/>
            <a:chOff x="5128" y="1162"/>
            <a:chExt cx="244" cy="567"/>
          </a:xfrm>
        </p:grpSpPr>
        <p:sp>
          <p:nvSpPr>
            <p:cNvPr id="13" name="Text Box 77"/>
            <p:cNvSpPr txBox="1">
              <a:spLocks noChangeArrowheads="1"/>
            </p:cNvSpPr>
            <p:nvPr/>
          </p:nvSpPr>
          <p:spPr bwMode="auto">
            <a:xfrm rot="16200000">
              <a:off x="5085" y="1332"/>
              <a:ext cx="408" cy="1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cm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14" name="Line 78"/>
            <p:cNvSpPr>
              <a:spLocks noChangeShapeType="1"/>
            </p:cNvSpPr>
            <p:nvPr/>
          </p:nvSpPr>
          <p:spPr bwMode="auto">
            <a:xfrm rot="-5400000">
              <a:off x="5242" y="1048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Line 79"/>
            <p:cNvSpPr>
              <a:spLocks noChangeShapeType="1"/>
            </p:cNvSpPr>
            <p:nvPr/>
          </p:nvSpPr>
          <p:spPr bwMode="auto">
            <a:xfrm rot="16200000">
              <a:off x="5107" y="1294"/>
              <a:ext cx="2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Line 80"/>
            <p:cNvSpPr>
              <a:spLocks noChangeShapeType="1"/>
            </p:cNvSpPr>
            <p:nvPr/>
          </p:nvSpPr>
          <p:spPr bwMode="auto">
            <a:xfrm rot="5400000">
              <a:off x="5063" y="1556"/>
              <a:ext cx="34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Line 81"/>
            <p:cNvSpPr>
              <a:spLocks noChangeShapeType="1"/>
            </p:cNvSpPr>
            <p:nvPr/>
          </p:nvSpPr>
          <p:spPr bwMode="auto">
            <a:xfrm rot="-5400000">
              <a:off x="5242" y="1615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965215" y="3051370"/>
            <a:ext cx="1891448" cy="3758334"/>
            <a:chOff x="7965215" y="3051370"/>
            <a:chExt cx="1891448" cy="3758334"/>
          </a:xfrm>
        </p:grpSpPr>
        <p:grpSp>
          <p:nvGrpSpPr>
            <p:cNvPr id="18" name="Group 82"/>
            <p:cNvGrpSpPr>
              <a:grpSpLocks/>
            </p:cNvGrpSpPr>
            <p:nvPr/>
          </p:nvGrpSpPr>
          <p:grpSpPr bwMode="auto">
            <a:xfrm>
              <a:off x="7965215" y="5323380"/>
              <a:ext cx="918290" cy="1257257"/>
              <a:chOff x="3963" y="1723"/>
              <a:chExt cx="298" cy="408"/>
            </a:xfrm>
          </p:grpSpPr>
          <p:sp>
            <p:nvSpPr>
              <p:cNvPr id="19" name="Line 84"/>
              <p:cNvSpPr>
                <a:spLocks noChangeShapeType="1"/>
              </p:cNvSpPr>
              <p:nvPr/>
            </p:nvSpPr>
            <p:spPr bwMode="auto">
              <a:xfrm rot="-5400000">
                <a:off x="4119" y="1938"/>
                <a:ext cx="10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 b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Line 85"/>
              <p:cNvSpPr>
                <a:spLocks noChangeShapeType="1"/>
              </p:cNvSpPr>
              <p:nvPr/>
            </p:nvSpPr>
            <p:spPr bwMode="auto">
              <a:xfrm rot="-5400000">
                <a:off x="4140" y="1775"/>
                <a:ext cx="0" cy="22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 b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Line 86"/>
              <p:cNvSpPr>
                <a:spLocks noChangeShapeType="1"/>
              </p:cNvSpPr>
              <p:nvPr/>
            </p:nvSpPr>
            <p:spPr bwMode="auto">
              <a:xfrm rot="-5400000">
                <a:off x="4148" y="1999"/>
                <a:ext cx="0" cy="22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endParaRPr lang="zh-CN" altLang="en-US" b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Line 87"/>
              <p:cNvSpPr>
                <a:spLocks noChangeShapeType="1"/>
              </p:cNvSpPr>
              <p:nvPr/>
            </p:nvSpPr>
            <p:spPr bwMode="auto">
              <a:xfrm rot="5400000">
                <a:off x="4113" y="2051"/>
                <a:ext cx="11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</p:spPr>
            <p:txBody>
              <a:bodyPr anchor="ctr"/>
              <a:lstStyle/>
              <a:p>
                <a:endParaRPr lang="zh-CN" altLang="en-US" b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Text Box 88"/>
              <p:cNvSpPr txBox="1">
                <a:spLocks noChangeArrowheads="1"/>
              </p:cNvSpPr>
              <p:nvPr/>
            </p:nvSpPr>
            <p:spPr bwMode="auto">
              <a:xfrm rot="16200000">
                <a:off x="3844" y="1842"/>
                <a:ext cx="408" cy="1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en-US" altLang="zh-CN" sz="2800" b="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7</a:t>
                </a:r>
                <a:r>
                  <a:rPr lang="en-US" altLang="zh-CN" sz="2800" b="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itchFamily="18" charset="0"/>
                  </a:rPr>
                  <a:t>cm</a:t>
                </a:r>
                <a:r>
                  <a:rPr lang="en-US" altLang="zh-CN" sz="2800" b="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</a:t>
                </a:r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FFEFD"/>
                </a:clrFrom>
                <a:clrTo>
                  <a:srgbClr val="FFFE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0993" t="12580" r="58142" b="6273"/>
            <a:stretch/>
          </p:blipFill>
          <p:spPr>
            <a:xfrm>
              <a:off x="8834503" y="3051370"/>
              <a:ext cx="1022160" cy="3758334"/>
            </a:xfrm>
            <a:prstGeom prst="rect">
              <a:avLst/>
            </a:prstGeom>
          </p:spPr>
        </p:pic>
      </p:grpSp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494" t="12799" r="21641" b="6054"/>
          <a:stretch/>
        </p:blipFill>
        <p:spPr>
          <a:xfrm>
            <a:off x="9898302" y="3196019"/>
            <a:ext cx="1022160" cy="3758334"/>
          </a:xfrm>
          <a:prstGeom prst="rect">
            <a:avLst/>
          </a:prstGeom>
        </p:spPr>
      </p:pic>
      <p:sp>
        <p:nvSpPr>
          <p:cNvPr id="27" name="圆柱形 26"/>
          <p:cNvSpPr/>
          <p:nvPr/>
        </p:nvSpPr>
        <p:spPr>
          <a:xfrm>
            <a:off x="9946640" y="2476246"/>
            <a:ext cx="933182" cy="2979674"/>
          </a:xfrm>
          <a:prstGeom prst="can">
            <a:avLst>
              <a:gd name="adj" fmla="val 34799"/>
            </a:avLst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9" name="图片 2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0" name="图片 29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6124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-0.00555 L 0.08997 -0.45972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92" y="-227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28" name="TextBox 17"/>
          <p:cNvSpPr txBox="1">
            <a:spLocks noChangeArrowheads="1"/>
          </p:cNvSpPr>
          <p:nvPr/>
        </p:nvSpPr>
        <p:spPr bwMode="auto">
          <a:xfrm>
            <a:off x="576825" y="1959000"/>
            <a:ext cx="112033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一瓶装满的矿泉水，小明喝了一些，把瓶盖拧紧后倒置放平，无水部分高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10cm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，内直径是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6cm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。小明喝了多少水？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pic>
        <p:nvPicPr>
          <p:cNvPr id="30" name="Picture 2" descr="C:\Users\lenovop\Desktop\图片1.png"/>
          <p:cNvPicPr>
            <a:picLocks noChangeAspect="1" noChangeArrowheads="1"/>
          </p:cNvPicPr>
          <p:nvPr/>
        </p:nvPicPr>
        <p:blipFill rotWithShape="1">
          <a:blip r:embed="rId5" cstate="print"/>
          <a:srcRect l="45219" r="18490"/>
          <a:stretch/>
        </p:blipFill>
        <p:spPr bwMode="auto">
          <a:xfrm>
            <a:off x="10332720" y="3470789"/>
            <a:ext cx="833121" cy="2809638"/>
          </a:xfrm>
          <a:prstGeom prst="rect">
            <a:avLst/>
          </a:prstGeom>
          <a:noFill/>
        </p:spPr>
      </p:pic>
      <p:grpSp>
        <p:nvGrpSpPr>
          <p:cNvPr id="17" name="组合 16"/>
          <p:cNvGrpSpPr/>
          <p:nvPr/>
        </p:nvGrpSpPr>
        <p:grpSpPr>
          <a:xfrm>
            <a:off x="1604206" y="3470788"/>
            <a:ext cx="6809544" cy="1067343"/>
            <a:chOff x="1604206" y="3470788"/>
            <a:chExt cx="6809544" cy="1067343"/>
          </a:xfrm>
        </p:grpSpPr>
        <p:sp>
          <p:nvSpPr>
            <p:cNvPr id="29" name="TextBox 4"/>
            <p:cNvSpPr txBox="1">
              <a:spLocks noChangeArrowheads="1"/>
            </p:cNvSpPr>
            <p:nvPr/>
          </p:nvSpPr>
          <p:spPr bwMode="auto">
            <a:xfrm>
              <a:off x="1604206" y="3573183"/>
              <a:ext cx="6809544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3.14×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（     ）</a:t>
              </a:r>
              <a:r>
                <a:rPr lang="en-US" altLang="zh-CN" sz="3200" b="1" baseline="30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2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×10=282.6(cm</a:t>
              </a:r>
              <a:r>
                <a:rPr lang="en-US" altLang="zh-CN" sz="3200" b="1" baseline="30000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3</a:t>
              </a:r>
              <a:r>
                <a: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)</a:t>
              </a:r>
              <a:r>
                <a:rPr lang="zh-CN" altLang="en-US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Times New Roman" panose="02020603050405020304" pitchFamily="18" charset="0"/>
                </a:rPr>
                <a:t>　</a:t>
              </a:r>
              <a:endPara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endParaRPr>
            </a:p>
          </p:txBody>
        </p:sp>
        <mc:AlternateContent xmlns:mc="http://schemas.openxmlformats.org/markup-compatibility/2006">
          <mc:Choice xmlns:a14="http://schemas.microsoft.com/office/drawing/2010/main" xmlns="" Requires="a14">
            <p:sp>
              <p:nvSpPr>
                <p:cNvPr id="32" name="Rectangle 16"/>
                <p:cNvSpPr/>
                <p:nvPr/>
              </p:nvSpPr>
              <p:spPr>
                <a:xfrm>
                  <a:off x="3262630" y="3470788"/>
                  <a:ext cx="761331" cy="1067343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14:m>
                    <m:oMath xmlns:m="http://schemas.openxmlformats.org/officeDocument/2006/math">
                      <m:f>
                        <m:fPr>
                          <m:ctrlP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</m:ctrlPr>
                        </m:fPr>
                        <m:num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𝟔</m:t>
                          </m:r>
                        </m:num>
                        <m:den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 </m:t>
                          </m:r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𝟐</m:t>
                          </m:r>
                          <m:r>
                            <a:rPr lang="en-US" altLang="zh-CN" sz="4400" b="1" i="1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+mn-ea"/>
                            </a:rPr>
                            <m:t> </m:t>
                          </m:r>
                        </m:den>
                      </m:f>
                    </m:oMath>
                  </a14:m>
                  <a:r>
                    <a:rPr lang="en-US" altLang="zh-CN" sz="3200" b="1" dirty="0" smtClean="0">
                      <a:solidFill>
                        <a:srgbClr val="FF000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 </a:t>
                  </a:r>
                  <a:r>
                    <a:rPr lang="zh-CN" altLang="en-US" sz="3200" b="1" dirty="0"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　         </a:t>
                  </a:r>
                </a:p>
              </p:txBody>
            </p:sp>
          </mc:Choice>
          <mc:Fallback>
            <p:sp>
              <p:nvSpPr>
                <p:cNvPr id="32" name="Rectangle 16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262630" y="3470788"/>
                  <a:ext cx="761331" cy="1067343"/>
                </a:xfrm>
                <a:prstGeom prst="rect">
                  <a:avLst/>
                </a:prstGeom>
                <a:blipFill rotWithShape="0">
                  <a:blip r:embed="rId6" cstate="print"/>
                  <a:stretch>
                    <a:fillRect/>
                  </a:stretch>
                </a:blipFill>
                <a:ln w="9525">
                  <a:noFill/>
                </a:ln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35" name="矩形 34"/>
          <p:cNvSpPr/>
          <p:nvPr/>
        </p:nvSpPr>
        <p:spPr>
          <a:xfrm>
            <a:off x="1604206" y="4577394"/>
            <a:ext cx="4410182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282.6 cm</a:t>
            </a:r>
            <a:r>
              <a:rPr lang="en-US" altLang="zh-CN" sz="3200" b="1" baseline="30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</a:t>
            </a:r>
            <a:r>
              <a:rPr lang="en-US" altLang="zh-CN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=282.6 mL</a:t>
            </a:r>
          </a:p>
        </p:txBody>
      </p:sp>
      <p:sp>
        <p:nvSpPr>
          <p:cNvPr id="37" name="矩形 36"/>
          <p:cNvSpPr/>
          <p:nvPr/>
        </p:nvSpPr>
        <p:spPr>
          <a:xfrm>
            <a:off x="3232150" y="5449429"/>
            <a:ext cx="5181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答：小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明喝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了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282.6mL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水。</a:t>
            </a:r>
            <a:endParaRPr lang="en-US" altLang="zh-CN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grpSp>
        <p:nvGrpSpPr>
          <p:cNvPr id="38" name="Group 75"/>
          <p:cNvGrpSpPr>
            <a:grpSpLocks/>
          </p:cNvGrpSpPr>
          <p:nvPr/>
        </p:nvGrpSpPr>
        <p:grpSpPr bwMode="auto">
          <a:xfrm>
            <a:off x="11099579" y="3527955"/>
            <a:ext cx="594432" cy="1093933"/>
            <a:chOff x="5128" y="1045"/>
            <a:chExt cx="321" cy="713"/>
          </a:xfrm>
        </p:grpSpPr>
        <p:sp>
          <p:nvSpPr>
            <p:cNvPr id="39" name="Text Box 77"/>
            <p:cNvSpPr txBox="1">
              <a:spLocks noChangeArrowheads="1"/>
            </p:cNvSpPr>
            <p:nvPr/>
          </p:nvSpPr>
          <p:spPr bwMode="auto">
            <a:xfrm rot="16200000">
              <a:off x="5009" y="1318"/>
              <a:ext cx="713" cy="1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en-US" altLang="zh-CN" sz="2400" b="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cm</a:t>
              </a:r>
              <a:r>
                <a:rPr lang="en-US" altLang="zh-CN" sz="2400" b="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2800" b="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endParaRPr lang="en-US" altLang="zh-CN" sz="28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Line 78"/>
            <p:cNvSpPr>
              <a:spLocks noChangeShapeType="1"/>
            </p:cNvSpPr>
            <p:nvPr/>
          </p:nvSpPr>
          <p:spPr bwMode="auto">
            <a:xfrm rot="-5400000">
              <a:off x="5242" y="1048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Line 79"/>
            <p:cNvSpPr>
              <a:spLocks noChangeShapeType="1"/>
            </p:cNvSpPr>
            <p:nvPr/>
          </p:nvSpPr>
          <p:spPr bwMode="auto">
            <a:xfrm rot="16200000">
              <a:off x="5107" y="1294"/>
              <a:ext cx="2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Line 80"/>
            <p:cNvSpPr>
              <a:spLocks noChangeShapeType="1"/>
            </p:cNvSpPr>
            <p:nvPr/>
          </p:nvSpPr>
          <p:spPr bwMode="auto">
            <a:xfrm rot="5400000">
              <a:off x="5068" y="1556"/>
              <a:ext cx="34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Line 81"/>
            <p:cNvSpPr>
              <a:spLocks noChangeShapeType="1"/>
            </p:cNvSpPr>
            <p:nvPr/>
          </p:nvSpPr>
          <p:spPr bwMode="auto">
            <a:xfrm rot="-5400000">
              <a:off x="5242" y="1615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44" name="Picture 2" descr="C:\Users\lenovop\Desktop\图片1.png"/>
          <p:cNvPicPr>
            <a:picLocks noChangeAspect="1" noChangeArrowheads="1"/>
          </p:cNvPicPr>
          <p:nvPr/>
        </p:nvPicPr>
        <p:blipFill rotWithShape="1">
          <a:blip r:embed="rId5" cstate="print"/>
          <a:srcRect r="60092"/>
          <a:stretch/>
        </p:blipFill>
        <p:spPr bwMode="auto">
          <a:xfrm>
            <a:off x="9350027" y="3470788"/>
            <a:ext cx="916152" cy="2809638"/>
          </a:xfrm>
          <a:prstGeom prst="rect">
            <a:avLst/>
          </a:prstGeom>
          <a:noFill/>
        </p:spPr>
      </p:pic>
      <p:grpSp>
        <p:nvGrpSpPr>
          <p:cNvPr id="24" name="组合 2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5" name="图片 24" descr="图片11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31" name="图片 30" descr="stlx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28" grpId="0"/>
      <p:bldP spid="35" grpId="0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1325" y="1725482"/>
            <a:ext cx="10740459" cy="3219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978641" y="2297709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利用圆柱的体积的推导公式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可以进一步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解决实际问题。</a:t>
            </a:r>
          </a:p>
        </p:txBody>
      </p:sp>
      <p:sp>
        <p:nvSpPr>
          <p:cNvPr id="5" name="文本框 20482"/>
          <p:cNvSpPr txBox="1"/>
          <p:nvPr/>
        </p:nvSpPr>
        <p:spPr>
          <a:xfrm>
            <a:off x="978641" y="3524248"/>
            <a:ext cx="9985829" cy="94115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求不规则的物体的体积或容积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可以利用转化的方法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将其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转化</a:t>
            </a:r>
            <a:endParaRPr lang="en-US" altLang="zh-CN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规则的图形进行计算。</a:t>
            </a: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10072862" y="351682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572799" y="4191511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解决问题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718974" y="317709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" name="组合 14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6" name="图片 15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7" name="图片 16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5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6" y="1782582"/>
            <a:ext cx="7478633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29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页练习五第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10,11,12,13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6" name="图片 47" descr="小绿人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36793" y="949247"/>
            <a:ext cx="2560638" cy="2435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24"/>
          <p:cNvSpPr txBox="1">
            <a:spLocks noChangeArrowheads="1"/>
          </p:cNvSpPr>
          <p:nvPr/>
        </p:nvSpPr>
        <p:spPr bwMode="auto">
          <a:xfrm>
            <a:off x="246744" y="1166385"/>
            <a:ext cx="842965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写出圆柱表面积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公式及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体积公式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18699" y="1822598"/>
            <a:ext cx="57150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圆柱表面积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S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=2π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r 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+2π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rh</a:t>
            </a:r>
            <a:r>
              <a:rPr lang="zh-CN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endParaRPr lang="en-US" altLang="zh-CN" sz="3200" b="1" i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圆柱体积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V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=π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r 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2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h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46744" y="3803724"/>
            <a:ext cx="116658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底面半径是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 cm,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 cm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的圆柱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表面积是多少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体积是多少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04285" y="4632963"/>
            <a:ext cx="9898146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表面积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:3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14×6×2×1+3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14×3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×2=75.36(cm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04285" y="5437036"/>
            <a:ext cx="8807706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体积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:3</a:t>
            </a:r>
            <a:r>
              <a:rPr lang="en-US" altLang="zh-CN" sz="32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14×3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×1=28.26(cm</a:t>
            </a:r>
            <a:r>
              <a:rPr lang="en-US" altLang="zh-CN" sz="3200" b="1" baseline="30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54894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258" y="739023"/>
            <a:ext cx="6105525" cy="420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8144" y="1720334"/>
            <a:ext cx="101263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超市饮品区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96264" y="5324566"/>
            <a:ext cx="10976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探讨有关饮品的兴趣题</a:t>
            </a:r>
            <a:r>
              <a:rPr lang="en-US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zh-CN" sz="36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解决实际生活中的一些</a:t>
            </a:r>
            <a:r>
              <a:rPr lang="zh-CN" altLang="zh-CN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问题</a:t>
            </a:r>
            <a:r>
              <a:rPr lang="zh-CN" altLang="en-US" sz="36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云形标注 13"/>
          <p:cNvSpPr/>
          <p:nvPr/>
        </p:nvSpPr>
        <p:spPr>
          <a:xfrm>
            <a:off x="1544557" y="1522095"/>
            <a:ext cx="8226107" cy="1632586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" name="Rectangle 16"/>
          <p:cNvSpPr/>
          <p:nvPr/>
        </p:nvSpPr>
        <p:spPr>
          <a:xfrm>
            <a:off x="2519916" y="1970723"/>
            <a:ext cx="6671628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实践生活中利用公式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解决问题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圆柱形 2"/>
          <p:cNvSpPr/>
          <p:nvPr/>
        </p:nvSpPr>
        <p:spPr>
          <a:xfrm>
            <a:off x="3402013" y="3744836"/>
            <a:ext cx="1600200" cy="1127760"/>
          </a:xfrm>
          <a:prstGeom prst="can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柱形 21"/>
          <p:cNvSpPr/>
          <p:nvPr/>
        </p:nvSpPr>
        <p:spPr>
          <a:xfrm>
            <a:off x="6949885" y="3430828"/>
            <a:ext cx="883920" cy="1783080"/>
          </a:xfrm>
          <a:prstGeom prst="can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圆柱形 23"/>
          <p:cNvSpPr/>
          <p:nvPr/>
        </p:nvSpPr>
        <p:spPr>
          <a:xfrm rot="5400000">
            <a:off x="5535001" y="3235606"/>
            <a:ext cx="281940" cy="4825284"/>
          </a:xfrm>
          <a:prstGeom prst="can">
            <a:avLst>
              <a:gd name="adj" fmla="val 53108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7" grpId="0" bldLvl="0" animBg="1"/>
      <p:bldP spid="3" grpId="0" animBg="1"/>
      <p:bldP spid="22" grpId="0" animBg="1"/>
      <p:bldP spid="2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28"/>
          <p:cNvSpPr>
            <a:spLocks noChangeArrowheads="1"/>
          </p:cNvSpPr>
          <p:nvPr/>
        </p:nvSpPr>
        <p:spPr bwMode="auto">
          <a:xfrm>
            <a:off x="439498" y="1601365"/>
            <a:ext cx="6533296" cy="2959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Tx/>
              <a:buNone/>
            </a:pP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sz="3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个内直径是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cm</a:t>
            </a:r>
            <a:r>
              <a:rPr lang="zh-CN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的瓶子里，水的高度是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7cm</a:t>
            </a:r>
            <a:r>
              <a:rPr lang="zh-CN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，把瓶盖拧紧倒置放平，无水部分是圆柱形，高度是</a:t>
            </a:r>
            <a:r>
              <a:rPr lang="en-US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18cm</a:t>
            </a:r>
            <a:r>
              <a:rPr lang="zh-CN" altLang="zh-CN" sz="3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。这个瓶子的容积是多少？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75"/>
          <p:cNvGrpSpPr>
            <a:grpSpLocks/>
          </p:cNvGrpSpPr>
          <p:nvPr/>
        </p:nvGrpSpPr>
        <p:grpSpPr bwMode="auto">
          <a:xfrm>
            <a:off x="10662521" y="1858344"/>
            <a:ext cx="762283" cy="1931336"/>
            <a:chOff x="5128" y="1162"/>
            <a:chExt cx="244" cy="567"/>
          </a:xfrm>
        </p:grpSpPr>
        <p:sp>
          <p:nvSpPr>
            <p:cNvPr id="16" name="Text Box 77"/>
            <p:cNvSpPr txBox="1">
              <a:spLocks noChangeArrowheads="1"/>
            </p:cNvSpPr>
            <p:nvPr/>
          </p:nvSpPr>
          <p:spPr bwMode="auto">
            <a:xfrm rot="16200000">
              <a:off x="5085" y="1332"/>
              <a:ext cx="408" cy="1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cm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17" name="Line 78"/>
            <p:cNvSpPr>
              <a:spLocks noChangeShapeType="1"/>
            </p:cNvSpPr>
            <p:nvPr/>
          </p:nvSpPr>
          <p:spPr bwMode="auto">
            <a:xfrm rot="-5400000">
              <a:off x="5242" y="1048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Line 79"/>
            <p:cNvSpPr>
              <a:spLocks noChangeShapeType="1"/>
            </p:cNvSpPr>
            <p:nvPr/>
          </p:nvSpPr>
          <p:spPr bwMode="auto">
            <a:xfrm rot="16200000">
              <a:off x="5102" y="1294"/>
              <a:ext cx="2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Line 80"/>
            <p:cNvSpPr>
              <a:spLocks noChangeShapeType="1"/>
            </p:cNvSpPr>
            <p:nvPr/>
          </p:nvSpPr>
          <p:spPr bwMode="auto">
            <a:xfrm rot="5400000">
              <a:off x="5063" y="1556"/>
              <a:ext cx="34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Line 81"/>
            <p:cNvSpPr>
              <a:spLocks noChangeShapeType="1"/>
            </p:cNvSpPr>
            <p:nvPr/>
          </p:nvSpPr>
          <p:spPr bwMode="auto">
            <a:xfrm rot="-5400000">
              <a:off x="5242" y="1615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82"/>
          <p:cNvGrpSpPr>
            <a:grpSpLocks/>
          </p:cNvGrpSpPr>
          <p:nvPr/>
        </p:nvGrpSpPr>
        <p:grpSpPr bwMode="auto">
          <a:xfrm>
            <a:off x="6862472" y="3965356"/>
            <a:ext cx="918290" cy="1257257"/>
            <a:chOff x="3963" y="1748"/>
            <a:chExt cx="298" cy="408"/>
          </a:xfrm>
        </p:grpSpPr>
        <p:sp>
          <p:nvSpPr>
            <p:cNvPr id="23" name="Line 84"/>
            <p:cNvSpPr>
              <a:spLocks noChangeShapeType="1"/>
            </p:cNvSpPr>
            <p:nvPr/>
          </p:nvSpPr>
          <p:spPr bwMode="auto">
            <a:xfrm rot="-5400000">
              <a:off x="4119" y="1938"/>
              <a:ext cx="1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Line 85"/>
            <p:cNvSpPr>
              <a:spLocks noChangeShapeType="1"/>
            </p:cNvSpPr>
            <p:nvPr/>
          </p:nvSpPr>
          <p:spPr bwMode="auto">
            <a:xfrm rot="-5400000">
              <a:off x="4140" y="1775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Line 86"/>
            <p:cNvSpPr>
              <a:spLocks noChangeShapeType="1"/>
            </p:cNvSpPr>
            <p:nvPr/>
          </p:nvSpPr>
          <p:spPr bwMode="auto">
            <a:xfrm rot="-5400000">
              <a:off x="4148" y="1999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Line 87"/>
            <p:cNvSpPr>
              <a:spLocks noChangeShapeType="1"/>
            </p:cNvSpPr>
            <p:nvPr/>
          </p:nvSpPr>
          <p:spPr bwMode="auto">
            <a:xfrm rot="5400000">
              <a:off x="4113" y="2051"/>
              <a:ext cx="11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 Box 88"/>
            <p:cNvSpPr txBox="1">
              <a:spLocks noChangeArrowheads="1"/>
            </p:cNvSpPr>
            <p:nvPr/>
          </p:nvSpPr>
          <p:spPr bwMode="auto">
            <a:xfrm rot="16200000">
              <a:off x="3844" y="1867"/>
              <a:ext cx="408" cy="1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cm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93" t="12580" r="58142" b="6273"/>
          <a:stretch/>
        </p:blipFill>
        <p:spPr>
          <a:xfrm>
            <a:off x="7731760" y="1616306"/>
            <a:ext cx="1022160" cy="375833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494" t="12799" r="21641" b="6054"/>
          <a:stretch/>
        </p:blipFill>
        <p:spPr>
          <a:xfrm>
            <a:off x="9677974" y="1682179"/>
            <a:ext cx="1022160" cy="3758334"/>
          </a:xfrm>
          <a:prstGeom prst="rect">
            <a:avLst/>
          </a:prstGeom>
        </p:spPr>
      </p:pic>
      <p:grpSp>
        <p:nvGrpSpPr>
          <p:cNvPr id="32" name="组合 3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3" name="图片 32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4" name="图片 33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80687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8"/>
          <p:cNvSpPr/>
          <p:nvPr/>
        </p:nvSpPr>
        <p:spPr>
          <a:xfrm>
            <a:off x="1122363" y="6176963"/>
            <a:ext cx="1647825" cy="35083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28"/>
          <p:cNvSpPr>
            <a:spLocks noChangeArrowheads="1"/>
          </p:cNvSpPr>
          <p:nvPr/>
        </p:nvSpPr>
        <p:spPr bwMode="auto">
          <a:xfrm>
            <a:off x="497899" y="1218668"/>
            <a:ext cx="790186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观察两个饮品的</a:t>
            </a:r>
            <a:r>
              <a:rPr lang="zh-CN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瓶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你发现了什么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en-US" sz="3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Group 75"/>
          <p:cNvGrpSpPr>
            <a:grpSpLocks/>
          </p:cNvGrpSpPr>
          <p:nvPr/>
        </p:nvGrpSpPr>
        <p:grpSpPr bwMode="auto">
          <a:xfrm>
            <a:off x="10662521" y="1858344"/>
            <a:ext cx="762283" cy="1931336"/>
            <a:chOff x="5128" y="1162"/>
            <a:chExt cx="244" cy="567"/>
          </a:xfrm>
        </p:grpSpPr>
        <p:sp>
          <p:nvSpPr>
            <p:cNvPr id="16" name="Text Box 77"/>
            <p:cNvSpPr txBox="1">
              <a:spLocks noChangeArrowheads="1"/>
            </p:cNvSpPr>
            <p:nvPr/>
          </p:nvSpPr>
          <p:spPr bwMode="auto">
            <a:xfrm rot="16200000">
              <a:off x="5085" y="1332"/>
              <a:ext cx="408" cy="1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cm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17" name="Line 78"/>
            <p:cNvSpPr>
              <a:spLocks noChangeShapeType="1"/>
            </p:cNvSpPr>
            <p:nvPr/>
          </p:nvSpPr>
          <p:spPr bwMode="auto">
            <a:xfrm rot="-5400000">
              <a:off x="5242" y="1048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Line 79"/>
            <p:cNvSpPr>
              <a:spLocks noChangeShapeType="1"/>
            </p:cNvSpPr>
            <p:nvPr/>
          </p:nvSpPr>
          <p:spPr bwMode="auto">
            <a:xfrm rot="16200000">
              <a:off x="5102" y="1294"/>
              <a:ext cx="2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Line 80"/>
            <p:cNvSpPr>
              <a:spLocks noChangeShapeType="1"/>
            </p:cNvSpPr>
            <p:nvPr/>
          </p:nvSpPr>
          <p:spPr bwMode="auto">
            <a:xfrm rot="5400000">
              <a:off x="5063" y="1556"/>
              <a:ext cx="34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Line 81"/>
            <p:cNvSpPr>
              <a:spLocks noChangeShapeType="1"/>
            </p:cNvSpPr>
            <p:nvPr/>
          </p:nvSpPr>
          <p:spPr bwMode="auto">
            <a:xfrm rot="-5400000">
              <a:off x="5242" y="1615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82"/>
          <p:cNvGrpSpPr>
            <a:grpSpLocks/>
          </p:cNvGrpSpPr>
          <p:nvPr/>
        </p:nvGrpSpPr>
        <p:grpSpPr bwMode="auto">
          <a:xfrm>
            <a:off x="7582020" y="3898319"/>
            <a:ext cx="918290" cy="1257257"/>
            <a:chOff x="3963" y="1743"/>
            <a:chExt cx="298" cy="408"/>
          </a:xfrm>
        </p:grpSpPr>
        <p:sp>
          <p:nvSpPr>
            <p:cNvPr id="23" name="Line 84"/>
            <p:cNvSpPr>
              <a:spLocks noChangeShapeType="1"/>
            </p:cNvSpPr>
            <p:nvPr/>
          </p:nvSpPr>
          <p:spPr bwMode="auto">
            <a:xfrm rot="-5400000">
              <a:off x="4119" y="1938"/>
              <a:ext cx="1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Line 85"/>
            <p:cNvSpPr>
              <a:spLocks noChangeShapeType="1"/>
            </p:cNvSpPr>
            <p:nvPr/>
          </p:nvSpPr>
          <p:spPr bwMode="auto">
            <a:xfrm rot="-5400000">
              <a:off x="4140" y="1775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Line 86"/>
            <p:cNvSpPr>
              <a:spLocks noChangeShapeType="1"/>
            </p:cNvSpPr>
            <p:nvPr/>
          </p:nvSpPr>
          <p:spPr bwMode="auto">
            <a:xfrm rot="-5400000">
              <a:off x="4148" y="1999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Line 87"/>
            <p:cNvSpPr>
              <a:spLocks noChangeShapeType="1"/>
            </p:cNvSpPr>
            <p:nvPr/>
          </p:nvSpPr>
          <p:spPr bwMode="auto">
            <a:xfrm rot="5400000">
              <a:off x="4113" y="2051"/>
              <a:ext cx="11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Text Box 88"/>
            <p:cNvSpPr txBox="1">
              <a:spLocks noChangeArrowheads="1"/>
            </p:cNvSpPr>
            <p:nvPr/>
          </p:nvSpPr>
          <p:spPr bwMode="auto">
            <a:xfrm rot="16200000">
              <a:off x="3844" y="1862"/>
              <a:ext cx="408" cy="1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cm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93" t="12580" r="58142" b="6273"/>
          <a:stretch/>
        </p:blipFill>
        <p:spPr>
          <a:xfrm>
            <a:off x="8451308" y="1564677"/>
            <a:ext cx="1022160" cy="3758334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494" t="12799" r="21641" b="6054"/>
          <a:stretch/>
        </p:blipFill>
        <p:spPr>
          <a:xfrm>
            <a:off x="9677974" y="1682179"/>
            <a:ext cx="1022160" cy="3758334"/>
          </a:xfrm>
          <a:prstGeom prst="rect">
            <a:avLst/>
          </a:prstGeom>
        </p:spPr>
      </p:pic>
      <p:sp>
        <p:nvSpPr>
          <p:cNvPr id="28" name="六边形 27"/>
          <p:cNvSpPr/>
          <p:nvPr/>
        </p:nvSpPr>
        <p:spPr>
          <a:xfrm>
            <a:off x="99699" y="2271843"/>
            <a:ext cx="7682604" cy="663288"/>
          </a:xfrm>
          <a:prstGeom prst="hexagon">
            <a:avLst/>
          </a:prstGeom>
          <a:solidFill>
            <a:srgbClr val="FCFE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瓶子正放和倒放容积和体积都没变</a:t>
            </a:r>
          </a:p>
        </p:txBody>
      </p:sp>
      <p:sp>
        <p:nvSpPr>
          <p:cNvPr id="29" name="六边形 28"/>
          <p:cNvSpPr/>
          <p:nvPr/>
        </p:nvSpPr>
        <p:spPr>
          <a:xfrm>
            <a:off x="155307" y="3279482"/>
            <a:ext cx="6927492" cy="671468"/>
          </a:xfrm>
          <a:prstGeom prst="hexagon">
            <a:avLst/>
          </a:prstGeom>
          <a:solidFill>
            <a:srgbClr val="FCFE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瓶子空余无水部分的容积相等</a:t>
            </a:r>
          </a:p>
        </p:txBody>
      </p:sp>
      <p:sp>
        <p:nvSpPr>
          <p:cNvPr id="31" name="六边形 30"/>
          <p:cNvSpPr/>
          <p:nvPr/>
        </p:nvSpPr>
        <p:spPr>
          <a:xfrm>
            <a:off x="287602" y="4127549"/>
            <a:ext cx="2370730" cy="654846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水的体积</a:t>
            </a:r>
          </a:p>
        </p:txBody>
      </p:sp>
      <p:sp>
        <p:nvSpPr>
          <p:cNvPr id="32" name="六边形 31"/>
          <p:cNvSpPr/>
          <p:nvPr/>
        </p:nvSpPr>
        <p:spPr>
          <a:xfrm>
            <a:off x="2770188" y="4127550"/>
            <a:ext cx="4773038" cy="654846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 cm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高圆柱的体积</a:t>
            </a:r>
          </a:p>
        </p:txBody>
      </p:sp>
      <p:sp>
        <p:nvSpPr>
          <p:cNvPr id="33" name="右大括号 32"/>
          <p:cNvSpPr/>
          <p:nvPr/>
        </p:nvSpPr>
        <p:spPr>
          <a:xfrm rot="16200000" flipH="1">
            <a:off x="3192548" y="3243440"/>
            <a:ext cx="424655" cy="3677923"/>
          </a:xfrm>
          <a:prstGeom prst="rightBrace">
            <a:avLst>
              <a:gd name="adj1" fmla="val 84894"/>
              <a:gd name="adj2" fmla="val 50667"/>
            </a:avLst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六边形 33"/>
          <p:cNvSpPr/>
          <p:nvPr/>
        </p:nvSpPr>
        <p:spPr>
          <a:xfrm>
            <a:off x="2005816" y="5573414"/>
            <a:ext cx="3000396" cy="670740"/>
          </a:xfrm>
          <a:prstGeom prst="hexagon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瓶子容积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42" name="图片 41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43" name="图片 42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941334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8" grpId="0" animBg="1"/>
      <p:bldP spid="29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下箭头标注 7"/>
          <p:cNvSpPr/>
          <p:nvPr/>
        </p:nvSpPr>
        <p:spPr>
          <a:xfrm>
            <a:off x="2442184" y="1266825"/>
            <a:ext cx="7429552" cy="790576"/>
          </a:xfrm>
          <a:prstGeom prst="downArrowCallou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瓶子的容积转化成了两个圆柱的体积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442184" y="2057401"/>
            <a:ext cx="7453312" cy="378783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3.14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×(8</a:t>
            </a:r>
            <a:r>
              <a:rPr kumimoji="1"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÷2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32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×7+3.14×(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kumimoji="1"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÷2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3200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×18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3.14×16×7+3.14×16×18</a:t>
            </a:r>
            <a:endParaRPr lang="en-US" altLang="zh-CN" sz="3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=351.68+904.32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=1256 (cm</a:t>
            </a:r>
            <a:r>
              <a:rPr lang="en-US" altLang="zh-CN" sz="3200" b="1" baseline="30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=1256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mL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4068102" y="5731855"/>
            <a:ext cx="7758138" cy="58695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答：这个瓶子的容积是</a:t>
            </a: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1256mL</a:t>
            </a:r>
            <a:r>
              <a:rPr lang="zh-CN" altLang="en-US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27"/>
          <p:cNvSpPr/>
          <p:nvPr/>
        </p:nvSpPr>
        <p:spPr>
          <a:xfrm>
            <a:off x="345475" y="2057401"/>
            <a:ext cx="1733763" cy="837676"/>
          </a:xfrm>
          <a:prstGeom prst="wedgeRoundRectCallout">
            <a:avLst>
              <a:gd name="adj1" fmla="val -49913"/>
              <a:gd name="adj2" fmla="val 26767"/>
              <a:gd name="adj3" fmla="val 16667"/>
            </a:avLst>
          </a:prstGeom>
          <a:ln>
            <a:noFill/>
            <a:headEnd type="none" w="med" len="med"/>
            <a:tailEnd type="none" w="med" len="med"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>
            <a:lvl1pPr marL="342900" lvl="0" indent="-3429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lvl="1" indent="-28575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lvl="2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lvl="3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Arial" panose="020B0604020202020204" pitchFamily="34" charset="0"/>
              </a:rPr>
              <a:t>方法一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2" name="Group 75"/>
          <p:cNvGrpSpPr>
            <a:grpSpLocks/>
          </p:cNvGrpSpPr>
          <p:nvPr/>
        </p:nvGrpSpPr>
        <p:grpSpPr bwMode="auto">
          <a:xfrm>
            <a:off x="11333081" y="2269824"/>
            <a:ext cx="762283" cy="1931336"/>
            <a:chOff x="5128" y="1162"/>
            <a:chExt cx="244" cy="567"/>
          </a:xfrm>
        </p:grpSpPr>
        <p:sp>
          <p:nvSpPr>
            <p:cNvPr id="13" name="Text Box 77"/>
            <p:cNvSpPr txBox="1">
              <a:spLocks noChangeArrowheads="1"/>
            </p:cNvSpPr>
            <p:nvPr/>
          </p:nvSpPr>
          <p:spPr bwMode="auto">
            <a:xfrm rot="16200000">
              <a:off x="5085" y="1332"/>
              <a:ext cx="408" cy="1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cm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  <p:sp>
          <p:nvSpPr>
            <p:cNvPr id="14" name="Line 78"/>
            <p:cNvSpPr>
              <a:spLocks noChangeShapeType="1"/>
            </p:cNvSpPr>
            <p:nvPr/>
          </p:nvSpPr>
          <p:spPr bwMode="auto">
            <a:xfrm rot="-5400000">
              <a:off x="5242" y="1048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Line 79"/>
            <p:cNvSpPr>
              <a:spLocks noChangeShapeType="1"/>
            </p:cNvSpPr>
            <p:nvPr/>
          </p:nvSpPr>
          <p:spPr bwMode="auto">
            <a:xfrm rot="16200000">
              <a:off x="5102" y="1294"/>
              <a:ext cx="26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Line 80"/>
            <p:cNvSpPr>
              <a:spLocks noChangeShapeType="1"/>
            </p:cNvSpPr>
            <p:nvPr/>
          </p:nvSpPr>
          <p:spPr bwMode="auto">
            <a:xfrm rot="5400000">
              <a:off x="5063" y="1556"/>
              <a:ext cx="34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Line 81"/>
            <p:cNvSpPr>
              <a:spLocks noChangeShapeType="1"/>
            </p:cNvSpPr>
            <p:nvPr/>
          </p:nvSpPr>
          <p:spPr bwMode="auto">
            <a:xfrm rot="-5400000">
              <a:off x="5242" y="1615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82"/>
          <p:cNvGrpSpPr>
            <a:grpSpLocks/>
          </p:cNvGrpSpPr>
          <p:nvPr/>
        </p:nvGrpSpPr>
        <p:grpSpPr bwMode="auto">
          <a:xfrm>
            <a:off x="8252580" y="4309799"/>
            <a:ext cx="918290" cy="1257257"/>
            <a:chOff x="3963" y="1743"/>
            <a:chExt cx="298" cy="408"/>
          </a:xfrm>
        </p:grpSpPr>
        <p:sp>
          <p:nvSpPr>
            <p:cNvPr id="19" name="Line 84"/>
            <p:cNvSpPr>
              <a:spLocks noChangeShapeType="1"/>
            </p:cNvSpPr>
            <p:nvPr/>
          </p:nvSpPr>
          <p:spPr bwMode="auto">
            <a:xfrm rot="-5400000">
              <a:off x="4119" y="1938"/>
              <a:ext cx="1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Line 85"/>
            <p:cNvSpPr>
              <a:spLocks noChangeShapeType="1"/>
            </p:cNvSpPr>
            <p:nvPr/>
          </p:nvSpPr>
          <p:spPr bwMode="auto">
            <a:xfrm rot="-5400000">
              <a:off x="4140" y="1775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Line 86"/>
            <p:cNvSpPr>
              <a:spLocks noChangeShapeType="1"/>
            </p:cNvSpPr>
            <p:nvPr/>
          </p:nvSpPr>
          <p:spPr bwMode="auto">
            <a:xfrm rot="-5400000">
              <a:off x="4148" y="1999"/>
              <a:ext cx="0" cy="2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Line 87"/>
            <p:cNvSpPr>
              <a:spLocks noChangeShapeType="1"/>
            </p:cNvSpPr>
            <p:nvPr/>
          </p:nvSpPr>
          <p:spPr bwMode="auto">
            <a:xfrm rot="5400000">
              <a:off x="4113" y="2051"/>
              <a:ext cx="11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 anchor="ctr"/>
            <a:lstStyle/>
            <a:p>
              <a:endPara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Box 88"/>
            <p:cNvSpPr txBox="1">
              <a:spLocks noChangeArrowheads="1"/>
            </p:cNvSpPr>
            <p:nvPr/>
          </p:nvSpPr>
          <p:spPr bwMode="auto">
            <a:xfrm rot="16200000">
              <a:off x="3844" y="1862"/>
              <a:ext cx="408" cy="17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itchFamily="18" charset="0"/>
                </a:rPr>
                <a:t>cm</a:t>
              </a:r>
              <a:r>
                <a:rPr lang="en-US" altLang="zh-CN" sz="2800" b="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</a:p>
          </p:txBody>
        </p:sp>
      </p:grp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93" t="12580" r="58142" b="6273"/>
          <a:stretch/>
        </p:blipFill>
        <p:spPr>
          <a:xfrm>
            <a:off x="9121868" y="1976157"/>
            <a:ext cx="1022160" cy="3758334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EFD"/>
              </a:clrFrom>
              <a:clrTo>
                <a:srgbClr val="FFFE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494" t="12799" r="21641" b="6054"/>
          <a:stretch/>
        </p:blipFill>
        <p:spPr>
          <a:xfrm>
            <a:off x="10348534" y="2093659"/>
            <a:ext cx="1022160" cy="3758334"/>
          </a:xfrm>
          <a:prstGeom prst="rect">
            <a:avLst/>
          </a:prstGeom>
        </p:spPr>
      </p:pic>
      <p:sp>
        <p:nvSpPr>
          <p:cNvPr id="26" name="圆柱形 25"/>
          <p:cNvSpPr/>
          <p:nvPr/>
        </p:nvSpPr>
        <p:spPr>
          <a:xfrm>
            <a:off x="9147758" y="4572000"/>
            <a:ext cx="924807" cy="995056"/>
          </a:xfrm>
          <a:prstGeom prst="can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柱形 26"/>
          <p:cNvSpPr/>
          <p:nvPr/>
        </p:nvSpPr>
        <p:spPr>
          <a:xfrm>
            <a:off x="10395633" y="2138249"/>
            <a:ext cx="924807" cy="2171549"/>
          </a:xfrm>
          <a:prstGeom prst="can">
            <a:avLst/>
          </a:prstGeom>
          <a:gradFill flip="none" rotWithShape="1">
            <a:gsLst>
              <a:gs pos="0">
                <a:srgbClr val="FFFF00">
                  <a:shade val="30000"/>
                  <a:satMod val="115000"/>
                </a:srgbClr>
              </a:gs>
              <a:gs pos="50000">
                <a:srgbClr val="FFFF00">
                  <a:shade val="67500"/>
                  <a:satMod val="115000"/>
                </a:srgbClr>
              </a:gs>
              <a:gs pos="100000">
                <a:srgbClr val="FFFF00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7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9" name="图片 28" descr="图片8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0" name="图片 29" descr="xzg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15537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26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1644</TotalTime>
  <Words>664</Words>
  <Application>Microsoft Office PowerPoint</Application>
  <PresentationFormat>自定义</PresentationFormat>
  <Paragraphs>62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2097</cp:revision>
  <dcterms:created xsi:type="dcterms:W3CDTF">2017-11-13T08:28:00Z</dcterms:created>
  <dcterms:modified xsi:type="dcterms:W3CDTF">2021-11-18T03:40:28Z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