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74" r:id="rId2"/>
    <p:sldId id="309" r:id="rId3"/>
    <p:sldId id="273" r:id="rId4"/>
    <p:sldId id="338" r:id="rId5"/>
    <p:sldId id="326" r:id="rId6"/>
    <p:sldId id="380" r:id="rId7"/>
    <p:sldId id="381" r:id="rId8"/>
    <p:sldId id="391" r:id="rId9"/>
    <p:sldId id="265" r:id="rId10"/>
    <p:sldId id="392" r:id="rId11"/>
    <p:sldId id="292" r:id="rId12"/>
    <p:sldId id="297" r:id="rId13"/>
    <p:sldId id="378" r:id="rId14"/>
    <p:sldId id="394" r:id="rId15"/>
    <p:sldId id="395" r:id="rId16"/>
    <p:sldId id="396" r:id="rId17"/>
    <p:sldId id="397" r:id="rId18"/>
    <p:sldId id="398" r:id="rId19"/>
    <p:sldId id="399" r:id="rId20"/>
    <p:sldId id="400" r:id="rId21"/>
    <p:sldId id="393" r:id="rId22"/>
    <p:sldId id="401" r:id="rId23"/>
    <p:sldId id="402" r:id="rId24"/>
    <p:sldId id="293" r:id="rId25"/>
    <p:sldId id="300" r:id="rId26"/>
    <p:sldId id="363" r:id="rId27"/>
    <p:sldId id="291" r:id="rId28"/>
    <p:sldId id="403" r:id="rId29"/>
    <p:sldId id="389" r:id="rId30"/>
    <p:sldId id="404" r:id="rId31"/>
    <p:sldId id="258" r:id="rId32"/>
    <p:sldId id="282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png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2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emf"/><Relationship Id="rId5" Type="http://schemas.openxmlformats.org/officeDocument/2006/relationships/slide" Target="slide24.xml"/><Relationship Id="rId4" Type="http://schemas.openxmlformats.org/officeDocument/2006/relationships/slide" Target="slide3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jpeg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1.vml"/><Relationship Id="rId5" Type="http://schemas.openxmlformats.org/officeDocument/2006/relationships/slide" Target="slide24.xml"/><Relationship Id="rId4" Type="http://schemas.openxmlformats.org/officeDocument/2006/relationships/oleObject" Target="../embeddings/oleObject1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24.xml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oleObject" Target="../embeddings/oleObject6.bin"/><Relationship Id="rId7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500166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3</a:t>
            </a:r>
            <a:r>
              <a:rPr lang="zh-CN" altLang="en-US" sz="4800" dirty="0" smtClean="0">
                <a:latin typeface="Calibri" panose="020F0502020204030204" pitchFamily="34" charset="0"/>
              </a:rPr>
              <a:t>单</a:t>
            </a:r>
            <a:r>
              <a:rPr lang="zh-CN" altLang="en-US" sz="4800" dirty="0">
                <a:latin typeface="Calibri" panose="020F0502020204030204" pitchFamily="34" charset="0"/>
              </a:rPr>
              <a:t>元   </a:t>
            </a:r>
            <a:r>
              <a:rPr lang="zh-CN" altLang="en-US" sz="4800" dirty="0" smtClean="0">
                <a:latin typeface="Calibri" panose="020F0502020204030204" pitchFamily="34" charset="0"/>
              </a:rPr>
              <a:t>圆柱与圆锥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2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圆  锥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/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214546" y="3857628"/>
            <a:ext cx="4100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圆锥的体积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34958" y="332656"/>
            <a:ext cx="9215470" cy="29315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一个用钢铸造成的圆锥形铅锤，底面直径是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。每立方厘米钢大约重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7.8g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。这个铅锤重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多少克？（得数保留整数）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9" name="Picture 32" descr="6B1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2434407"/>
            <a:ext cx="1500198" cy="2015820"/>
          </a:xfrm>
          <a:prstGeom prst="rect">
            <a:avLst/>
          </a:prstGeom>
          <a:noFill/>
        </p:spPr>
      </p:pic>
      <p:grpSp>
        <p:nvGrpSpPr>
          <p:cNvPr id="10" name="组合 55"/>
          <p:cNvGrpSpPr/>
          <p:nvPr/>
        </p:nvGrpSpPr>
        <p:grpSpPr>
          <a:xfrm>
            <a:off x="211138" y="3544080"/>
            <a:ext cx="7578725" cy="1292225"/>
            <a:chOff x="746138" y="4895863"/>
            <a:chExt cx="7578725" cy="1292225"/>
          </a:xfrm>
        </p:grpSpPr>
        <p:sp>
          <p:nvSpPr>
            <p:cNvPr id="12" name="圆角矩形 11"/>
            <p:cNvSpPr/>
            <p:nvPr/>
          </p:nvSpPr>
          <p:spPr>
            <a:xfrm>
              <a:off x="749282" y="4929198"/>
              <a:ext cx="7500990" cy="114300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46138" y="4895863"/>
            <a:ext cx="7578725" cy="1292225"/>
          </p:xfrm>
          <a:graphic>
            <a:graphicData uri="http://schemas.openxmlformats.org/presentationml/2006/ole">
              <p:oleObj spid="_x0000_s22529" name="Equation" r:id="rId7" imgW="48768000" imgH="11277600" progId="">
                <p:embed/>
              </p:oleObj>
            </a:graphicData>
          </a:graphic>
        </p:graphicFrame>
      </p:grpSp>
      <p:sp>
        <p:nvSpPr>
          <p:cNvPr id="14" name="Text Box 121"/>
          <p:cNvSpPr txBox="1">
            <a:spLocks noChangeArrowheads="1"/>
          </p:cNvSpPr>
          <p:nvPr/>
        </p:nvSpPr>
        <p:spPr bwMode="auto">
          <a:xfrm>
            <a:off x="1000100" y="5220489"/>
            <a:ext cx="445506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：这个铅锤重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克。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572692" cy="11757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7670" y="1214422"/>
            <a:ext cx="9067800" cy="14993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）一个圆柱的体积是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75.36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³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与它等底等高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锥的体积是（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³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171066" y="2129845"/>
            <a:ext cx="104387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25.12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2928934"/>
            <a:ext cx="9144000" cy="14993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）一个圆锥的体积是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141.3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³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与它等底等高的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柱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的体积是（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m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³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786182" y="3857628"/>
            <a:ext cx="104387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423.9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57269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判断对错，对的画“√”，错的画“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×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”。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1643050"/>
            <a:ext cx="90678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）圆锥的体积等于圆柱体积的       。   （        ）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6072198" y="1571612"/>
          <a:ext cx="520700" cy="1082675"/>
        </p:xfrm>
        <a:graphic>
          <a:graphicData uri="http://schemas.openxmlformats.org/presentationml/2006/ole">
            <p:oleObj spid="_x0000_s24577" name="Equation" r:id="rId3" imgW="3352800" imgH="9448800" progId="">
              <p:embed/>
            </p:oleObj>
          </a:graphicData>
        </a:graphic>
      </p:graphicFrame>
      <p:sp>
        <p:nvSpPr>
          <p:cNvPr id="25" name="矩形 24"/>
          <p:cNvSpPr/>
          <p:nvPr/>
        </p:nvSpPr>
        <p:spPr>
          <a:xfrm>
            <a:off x="7929586" y="185736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-32" y="2812317"/>
            <a:ext cx="9067800" cy="14993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）圆柱的体积大于与它等底等高的圆锥的体积。        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）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29586" y="371475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√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-32" y="4430009"/>
            <a:ext cx="9067800" cy="14993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）圆锥的高是圆柱的高的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倍，它们的体积一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定相等。                                              （        ）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586" y="534455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/>
      <p:bldP spid="25" grpId="0"/>
      <p:bldP spid="26" grpId="0"/>
      <p:bldP spid="30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57269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一个圆锥的底面周长是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31.4 cm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，高是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9 cm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。它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的体积是多少？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55"/>
          <p:cNvGrpSpPr/>
          <p:nvPr/>
        </p:nvGrpSpPr>
        <p:grpSpPr>
          <a:xfrm>
            <a:off x="1357290" y="2214554"/>
            <a:ext cx="6357982" cy="1143008"/>
            <a:chOff x="1317642" y="4929198"/>
            <a:chExt cx="6357982" cy="1143008"/>
          </a:xfrm>
        </p:grpSpPr>
        <p:sp>
          <p:nvSpPr>
            <p:cNvPr id="4" name="圆角矩形 3"/>
            <p:cNvSpPr/>
            <p:nvPr/>
          </p:nvSpPr>
          <p:spPr>
            <a:xfrm>
              <a:off x="1317642" y="4929198"/>
              <a:ext cx="6357982" cy="114300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431965" y="5192734"/>
            <a:ext cx="6205537" cy="698500"/>
          </p:xfrm>
          <a:graphic>
            <a:graphicData uri="http://schemas.openxmlformats.org/presentationml/2006/ole">
              <p:oleObj spid="_x0000_s27650" name="Equation" r:id="rId3" imgW="39928800" imgH="6096000" progId="">
                <p:embed/>
              </p:oleObj>
            </a:graphicData>
          </a:graphic>
        </p:graphicFrame>
      </p:grpSp>
      <p:grpSp>
        <p:nvGrpSpPr>
          <p:cNvPr id="6" name="组合 55"/>
          <p:cNvGrpSpPr/>
          <p:nvPr/>
        </p:nvGrpSpPr>
        <p:grpSpPr>
          <a:xfrm>
            <a:off x="1142976" y="3533773"/>
            <a:ext cx="6978674" cy="1154115"/>
            <a:chOff x="966749" y="4929198"/>
            <a:chExt cx="6978674" cy="1154115"/>
          </a:xfrm>
        </p:grpSpPr>
        <p:sp>
          <p:nvSpPr>
            <p:cNvPr id="7" name="圆角矩形 6"/>
            <p:cNvSpPr/>
            <p:nvPr/>
          </p:nvSpPr>
          <p:spPr>
            <a:xfrm>
              <a:off x="966749" y="4929198"/>
              <a:ext cx="6929486" cy="114300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123936" y="5000638"/>
            <a:ext cx="6821487" cy="1082675"/>
          </p:xfrm>
          <a:graphic>
            <a:graphicData uri="http://schemas.openxmlformats.org/presentationml/2006/ole">
              <p:oleObj spid="_x0000_s27649" name="Equation" r:id="rId4" imgW="43891200" imgH="9448800" progId="">
                <p:embed/>
              </p:oleObj>
            </a:graphicData>
          </a:graphic>
        </p:graphicFrame>
      </p:grpSp>
      <p:sp>
        <p:nvSpPr>
          <p:cNvPr id="9" name="Text Box 121"/>
          <p:cNvSpPr txBox="1">
            <a:spLocks noChangeArrowheads="1"/>
          </p:cNvSpPr>
          <p:nvPr/>
        </p:nvSpPr>
        <p:spPr bwMode="auto">
          <a:xfrm>
            <a:off x="1402818" y="5201679"/>
            <a:ext cx="504657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：它的体积是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235.5 cm³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215470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一堆煤成圆锥形，高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，底面周长为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18.84m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。这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堆煤的体积大约是多少？已知每立方米的煤约重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1.4t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，这堆煤大约重多少吨？（得数保留整数。）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73" name="Picture 1" descr="C:\Users\Administrator\AppData\Roaming\Tencent\Users\271766067\QQ\WinTemp\RichOle\3G}H4]EMH)T2_N]1F[[7JGF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2428868"/>
            <a:ext cx="2762250" cy="1323975"/>
          </a:xfrm>
          <a:prstGeom prst="rect">
            <a:avLst/>
          </a:prstGeom>
          <a:noFill/>
        </p:spPr>
      </p:pic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69913" y="3571875"/>
          <a:ext cx="7869237" cy="1143000"/>
        </p:xfrm>
        <a:graphic>
          <a:graphicData uri="http://schemas.openxmlformats.org/presentationml/2006/ole">
            <p:oleObj spid="_x0000_s28673" name="Equation" r:id="rId4" imgW="65227200" imgH="9448800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643174" y="4714884"/>
            <a:ext cx="3084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4×18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84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26(t)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 Box 121"/>
          <p:cNvSpPr txBox="1">
            <a:spLocks noChangeArrowheads="1"/>
          </p:cNvSpPr>
          <p:nvPr/>
        </p:nvSpPr>
        <p:spPr bwMode="auto">
          <a:xfrm>
            <a:off x="235615" y="5500702"/>
            <a:ext cx="87655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：这堆煤的体积大约是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18.84 m³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，大约重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26 t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63196"/>
            <a:ext cx="921547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小明家去年秋季收获的稻谷堆成了圆锥形，高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底面直径是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 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081" name="Picture 1" descr="C:\Users\Administrator\AppData\Roaming\Tencent\Users\271766067\QQ\WinTemp\RichOle\WYLY_NSDF]~5PI[GY3JK%~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04864"/>
            <a:ext cx="5572125" cy="3657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42908" y="714356"/>
            <a:ext cx="90678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）这堆稻谷的体积是多少？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2000232" y="1500174"/>
          <a:ext cx="4708525" cy="1143000"/>
        </p:xfrm>
        <a:graphic>
          <a:graphicData uri="http://schemas.openxmlformats.org/presentationml/2006/ole">
            <p:oleObj spid="_x0000_s29697" name="Equation" r:id="rId3" imgW="39014400" imgH="9448800" progId="">
              <p:embed/>
            </p:oleObj>
          </a:graphicData>
        </a:graphic>
      </p:graphicFrame>
      <p:sp>
        <p:nvSpPr>
          <p:cNvPr id="4" name="Text Box 121"/>
          <p:cNvSpPr txBox="1">
            <a:spLocks noChangeArrowheads="1"/>
          </p:cNvSpPr>
          <p:nvPr/>
        </p:nvSpPr>
        <p:spPr bwMode="auto">
          <a:xfrm>
            <a:off x="1087094" y="2643182"/>
            <a:ext cx="591379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：这堆稻谷的体积是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1.05 m³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42908" y="3415729"/>
            <a:ext cx="90678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）如果每立方米稻谷重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650 kg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，这堆稻谷重多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少千克？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3174" y="4558737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650×1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05=682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5(kg)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 Box 121"/>
          <p:cNvSpPr txBox="1">
            <a:spLocks noChangeArrowheads="1"/>
          </p:cNvSpPr>
          <p:nvPr/>
        </p:nvSpPr>
        <p:spPr bwMode="auto">
          <a:xfrm>
            <a:off x="1924767" y="5415993"/>
            <a:ext cx="51475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：这堆稻谷重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682.5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千克。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42908" y="714356"/>
            <a:ext cx="90678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）小明家有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0.25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公顷稻田，平均每公顷产稻谷 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多少千克？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 Box 121"/>
          <p:cNvSpPr txBox="1">
            <a:spLocks noChangeArrowheads="1"/>
          </p:cNvSpPr>
          <p:nvPr/>
        </p:nvSpPr>
        <p:spPr bwMode="auto">
          <a:xfrm>
            <a:off x="1087094" y="2643182"/>
            <a:ext cx="628890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：平均每公顷产稻谷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2730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千克。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42908" y="3415729"/>
            <a:ext cx="90678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）如果每千克稻谷售价为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元，这些稻谷能卖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多少钱？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3174" y="4558737"/>
            <a:ext cx="3623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8×682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5=1911(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 Box 121"/>
          <p:cNvSpPr txBox="1">
            <a:spLocks noChangeArrowheads="1"/>
          </p:cNvSpPr>
          <p:nvPr/>
        </p:nvSpPr>
        <p:spPr bwMode="auto">
          <a:xfrm>
            <a:off x="1924767" y="5415993"/>
            <a:ext cx="54681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：这些稻谷能卖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1911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元钱。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7422" y="1844093"/>
            <a:ext cx="3781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682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5÷0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25=2730(kg)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215470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9.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一个圆柱与一个圆锥的底面积和体积分别相等。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已知圆柱的高是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dm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，圆锥的高是多少？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0513" y="3058539"/>
            <a:ext cx="2401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4×3=12(dm)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 Box 121"/>
          <p:cNvSpPr txBox="1">
            <a:spLocks noChangeArrowheads="1"/>
          </p:cNvSpPr>
          <p:nvPr/>
        </p:nvSpPr>
        <p:spPr bwMode="auto">
          <a:xfrm>
            <a:off x="1714480" y="4357694"/>
            <a:ext cx="44775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：圆锥的高是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 dm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2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28596" y="3357562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圆柱的体积公式是什么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285984" y="4214818"/>
            <a:ext cx="2500330" cy="656213"/>
            <a:chOff x="1643042" y="4143380"/>
            <a:chExt cx="2500330" cy="656213"/>
          </a:xfrm>
        </p:grpSpPr>
        <p:sp>
          <p:nvSpPr>
            <p:cNvPr id="23" name="圆角矩形 22"/>
            <p:cNvSpPr/>
            <p:nvPr/>
          </p:nvSpPr>
          <p:spPr>
            <a:xfrm>
              <a:off x="1643042" y="4143380"/>
              <a:ext cx="2500330" cy="64294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714480" y="4214818"/>
              <a:ext cx="22860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i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V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=</a:t>
              </a:r>
              <a:r>
                <a:rPr lang="en-US" altLang="zh-CN" sz="3200" i="1" dirty="0" err="1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Sh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=</a:t>
              </a:r>
              <a:r>
                <a:rPr lang="en-US" altLang="zh-CN" sz="3200" dirty="0" err="1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π</a:t>
              </a:r>
              <a:r>
                <a:rPr lang="en-US" altLang="zh-CN" sz="3200" i="1" dirty="0" err="1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r</a:t>
              </a:r>
              <a:r>
                <a:rPr lang="en-US" altLang="zh-CN" sz="3200" i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3200" baseline="30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en-US" altLang="zh-CN" sz="3200" i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h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67544" y="3429000"/>
            <a:ext cx="7047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我们是如何推导圆柱的体积公式的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03648" y="4221088"/>
            <a:ext cx="4714876" cy="642942"/>
            <a:chOff x="5357818" y="2285992"/>
            <a:chExt cx="4714876" cy="642942"/>
          </a:xfrm>
        </p:grpSpPr>
        <p:sp>
          <p:nvSpPr>
            <p:cNvPr id="27" name="圆角矩形 26"/>
            <p:cNvSpPr/>
            <p:nvPr/>
          </p:nvSpPr>
          <p:spPr>
            <a:xfrm>
              <a:off x="5357818" y="2285992"/>
              <a:ext cx="4357718" cy="64294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500694" y="2285992"/>
              <a:ext cx="4572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把圆柱转化成长方体。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39552" y="3284984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你能说出圆锥的各部分的名称吗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63688" y="4221088"/>
            <a:ext cx="3571900" cy="714404"/>
            <a:chOff x="5357818" y="2285992"/>
            <a:chExt cx="3571900" cy="714404"/>
          </a:xfrm>
        </p:grpSpPr>
        <p:sp>
          <p:nvSpPr>
            <p:cNvPr id="31" name="圆角矩形 30"/>
            <p:cNvSpPr/>
            <p:nvPr/>
          </p:nvSpPr>
          <p:spPr>
            <a:xfrm>
              <a:off x="5357818" y="2285992"/>
              <a:ext cx="3571900" cy="7144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429256" y="2344183"/>
              <a:ext cx="35004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dirty="0" smtClean="0"/>
                <a:t>底面、侧面、高。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21" name="sy67.jpg" descr="id:2147503034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642918"/>
            <a:ext cx="3643338" cy="24622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25" grpId="0"/>
      <p:bldP spid="25" grpId="1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215470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10.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一个圆柱与一个圆锥的体积和高分别相等，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已知圆锥的底面积是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28.26 cm²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，圆柱的底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面积是多少？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2411760" y="3717032"/>
          <a:ext cx="4010025" cy="1143000"/>
        </p:xfrm>
        <a:graphic>
          <a:graphicData uri="http://schemas.openxmlformats.org/presentationml/2006/ole">
            <p:oleObj spid="_x0000_s31745" name="Equation" r:id="rId3" imgW="33223200" imgH="9448800" progId="">
              <p:embed/>
            </p:oleObj>
          </a:graphicData>
        </a:graphic>
      </p:graphicFrame>
      <p:sp>
        <p:nvSpPr>
          <p:cNvPr id="4" name="Text Box 121"/>
          <p:cNvSpPr txBox="1">
            <a:spLocks noChangeArrowheads="1"/>
          </p:cNvSpPr>
          <p:nvPr/>
        </p:nvSpPr>
        <p:spPr bwMode="auto">
          <a:xfrm>
            <a:off x="1357290" y="5004465"/>
            <a:ext cx="567495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：圆柱的底面积是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9.42 cm²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538" y="644490"/>
            <a:ext cx="8819934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11.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一定时间内，降落在水平地面上的水，在未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经蒸发、渗漏、流失情况下所积的深度，称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为降水量（通常以毫米为单位）。测定降水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量常用的仪器包括雨量器和量筒。我国气象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上规定，按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24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小时的降水量为标准，降水级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别如下表。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 descr="C:\Users\Administrator\AppData\Roaming\Tencent\Users\271766067\QQ\WinTemp\RichOle\D80~Q1D_~NF3@OHG[O~LA@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428604"/>
            <a:ext cx="5857916" cy="3248025"/>
          </a:xfrm>
          <a:prstGeom prst="rect">
            <a:avLst/>
          </a:prstGeom>
          <a:noFill/>
        </p:spPr>
      </p:pic>
      <p:pic>
        <p:nvPicPr>
          <p:cNvPr id="50178" name="Picture 2" descr="C:\Users\Administrator\AppData\Roaming\Tencent\Users\271766067\QQ\WinTemp\RichOle\1DNBH790VEHASG27F]2I%)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9040398" cy="146208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2" y="714356"/>
            <a:ext cx="9144032" cy="2214578"/>
            <a:chOff x="-32" y="714356"/>
            <a:chExt cx="9144032" cy="2214578"/>
          </a:xfrm>
        </p:grpSpPr>
        <p:sp>
          <p:nvSpPr>
            <p:cNvPr id="7" name="圆角矩形 6"/>
            <p:cNvSpPr/>
            <p:nvPr/>
          </p:nvSpPr>
          <p:spPr>
            <a:xfrm>
              <a:off x="-32" y="785794"/>
              <a:ext cx="9144000" cy="214314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28"/>
            <p:cNvSpPr>
              <a:spLocks noChangeArrowheads="1"/>
            </p:cNvSpPr>
            <p:nvPr/>
          </p:nvSpPr>
          <p:spPr bwMode="auto">
            <a:xfrm>
              <a:off x="-32" y="714356"/>
              <a:ext cx="9144032" cy="2160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某区的土地面积为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1000 km²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，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2012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年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月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23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日平均降水量为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220 mm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，该日该区总降水量为多少亿立方米？该区一年绿化用水为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0.4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亿立方米，这些雨水的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20%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能满足绿化用水吗？</a:t>
              </a:r>
              <a:endParaRPr lang="zh-CN" altLang="zh-CN" sz="28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14348" y="3000372"/>
            <a:ext cx="82153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1000 km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=1000000000 m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220 mm=0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22 m</a:t>
            </a:r>
            <a:r>
              <a:rPr lang="zh-CN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en-US" altLang="zh-CN" sz="3200" i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1000000000×0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22=220000000(m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en-US" altLang="zh-CN" sz="3200" i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220000000 m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=2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亿立方米</a:t>
            </a:r>
            <a:r>
              <a:rPr lang="zh-CN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en-US" altLang="zh-CN" sz="3200" i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2×20%=0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44(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亿立方米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357158" y="5630307"/>
            <a:ext cx="85011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：总降水量为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亿立方米，能满足绿化用水。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anose="02010509060101010101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anose="02010509060101010101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483944"/>
            <a:ext cx="4305987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00562" y="3357562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263.76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02" y="1072423"/>
            <a:ext cx="907249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圆锥的体积是与它等底等高圆柱体积的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圆锥体积公式用字母表示是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06" y="2830954"/>
            <a:ext cx="90725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一个圆柱的底面半径是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 cm,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 cm,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与它等底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等高的圆锥的体积是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502" y="4116838"/>
            <a:ext cx="90724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一个圆锥的底面积是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 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 cm,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与它等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底等高的圆柱的体积是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6314" y="4643446"/>
            <a:ext cx="1043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14.04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628" y="5857892"/>
            <a:ext cx="1043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25.12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502" y="5357826"/>
            <a:ext cx="90724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将一个体积是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75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 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的圆柱削成一个最大的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这个圆锥的体积是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7858148" y="1000108"/>
          <a:ext cx="404813" cy="1143000"/>
        </p:xfrm>
        <a:graphic>
          <a:graphicData uri="http://schemas.openxmlformats.org/presentationml/2006/ole">
            <p:oleObj spid="_x0000_s34818" name="Equation" r:id="rId4" imgW="3352800" imgH="9448800" progId="">
              <p:embed/>
            </p:oleObj>
          </a:graphicData>
        </a:graphic>
      </p:graphicFrame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202386" y="1785934"/>
          <a:ext cx="1655762" cy="1143000"/>
        </p:xfrm>
        <a:graphic>
          <a:graphicData uri="http://schemas.openxmlformats.org/presentationml/2006/ole">
            <p:oleObj spid="_x0000_s34817" name="Equation" r:id="rId5" imgW="13716000" imgH="9448800" progId="">
              <p:embed/>
            </p:oleObj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-32" y="428604"/>
            <a:ext cx="4293163" cy="75103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判断题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1190701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圆柱的体积是圆锥体积的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圆锥的体积小于圆柱的体积。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圆锥的底面半径和高同时扩大到原来的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它的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体积扩大到原来的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如果圆柱的高是圆锥高的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那么它们的体积相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等。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(5)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一个圆锥高不变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半径扩大到原来的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它的体积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也扩大到原来的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5143504" y="3429000"/>
          <a:ext cx="404813" cy="1143000"/>
        </p:xfrm>
        <a:graphic>
          <a:graphicData uri="http://schemas.openxmlformats.org/presentationml/2006/ole">
            <p:oleObj spid="_x0000_s40961" name="Equation" r:id="rId4" imgW="3352800" imgH="9448800" progId="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7834617" y="128586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58148" y="191553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58148" y="31432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√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858148" y="43444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58148" y="555886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7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8" name="AutoShape 9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9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5" grpId="0"/>
      <p:bldP spid="16" grpId="0"/>
      <p:bldP spid="17" grpId="0"/>
      <p:bldP spid="20" grpId="0"/>
      <p:bldP spid="23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71470" y="629647"/>
            <a:ext cx="914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求下面图形的体积。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357158" y="1428736"/>
            <a:ext cx="7572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底面积是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 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 cm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的圆锥。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85984" y="2285992"/>
            <a:ext cx="3945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6×1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2÷3=1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44(cm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7158" y="3201415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71472" y="3286124"/>
            <a:ext cx="2519123" cy="2023418"/>
            <a:chOff x="1142976" y="3286124"/>
            <a:chExt cx="2519123" cy="2023418"/>
          </a:xfrm>
        </p:grpSpPr>
        <p:pic>
          <p:nvPicPr>
            <p:cNvPr id="21" name="rrt22.jpg" descr="id:2147503083;FounderCES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2976" y="3286124"/>
              <a:ext cx="2286016" cy="1917033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2571736" y="3643314"/>
              <a:ext cx="10903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15 cm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000232" y="4786322"/>
              <a:ext cx="7280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9cm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3357554" y="3786190"/>
            <a:ext cx="51635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14×9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×15÷3=1271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7(cm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2" grpId="0"/>
      <p:bldP spid="19" grpId="0"/>
      <p:bldP spid="20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71470" y="629647"/>
            <a:ext cx="914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求下面图形的体积。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357158" y="1428736"/>
            <a:ext cx="7572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底面周长是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 cm,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 cm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的圆锥。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0034" y="2571744"/>
            <a:ext cx="7083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(31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4÷2÷3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14)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×3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14×12÷3=314(cm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3250" name="Picture 2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321468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71470" y="629647"/>
            <a:ext cx="914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解决问题。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214282" y="1285860"/>
            <a:ext cx="821537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一个圆锥的体积是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024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底面直径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这个圆锥的高是多少分米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14414" y="3500438"/>
            <a:ext cx="700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024×3÷3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14÷(4÷2)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2(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分米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8662" y="4572008"/>
            <a:ext cx="700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答：这个圆锥的高是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1.2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分米。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4282" y="1268760"/>
            <a:ext cx="8715404" cy="4752975"/>
            <a:chOff x="214282" y="1989287"/>
            <a:chExt cx="8715404" cy="4752975"/>
          </a:xfrm>
        </p:grpSpPr>
        <p:pic>
          <p:nvPicPr>
            <p:cNvPr id="16" name="Picture 9" descr="I:\新建文件夹\22.t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1520" y="1989287"/>
              <a:ext cx="8569325" cy="475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圆角矩形标注 21"/>
            <p:cNvSpPr/>
            <p:nvPr/>
          </p:nvSpPr>
          <p:spPr>
            <a:xfrm>
              <a:off x="214282" y="4304943"/>
              <a:ext cx="2643206" cy="1428760"/>
            </a:xfrm>
            <a:prstGeom prst="wedgeRoundRectCallout">
              <a:avLst>
                <a:gd name="adj1" fmla="val 58021"/>
                <a:gd name="adj2" fmla="val -36039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>
              <a:spLocks noChangeArrowheads="1"/>
            </p:cNvSpPr>
            <p:nvPr/>
          </p:nvSpPr>
          <p:spPr bwMode="auto">
            <a:xfrm>
              <a:off x="338092" y="4276700"/>
              <a:ext cx="2376488" cy="13849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圆锥的体积和圆柱的体积有没有关系呢</a:t>
              </a:r>
              <a:r>
                <a:rPr lang="en-US" altLang="zh-CN" sz="28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?</a:t>
              </a:r>
              <a:endPara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3" name="圆角矩形标注 22"/>
            <p:cNvSpPr/>
            <p:nvPr/>
          </p:nvSpPr>
          <p:spPr>
            <a:xfrm>
              <a:off x="6072166" y="3513995"/>
              <a:ext cx="2857520" cy="1571636"/>
            </a:xfrm>
            <a:prstGeom prst="wedgeRoundRectCallout">
              <a:avLst>
                <a:gd name="adj1" fmla="val -58420"/>
                <a:gd name="adj2" fmla="val -3652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6215042" y="3628628"/>
              <a:ext cx="2592387" cy="13849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圆柱的底面是圆，圆锥的底面也是圆</a:t>
              </a:r>
              <a:r>
                <a:rPr lang="en-US" altLang="zh-CN" sz="28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……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2812" y="1196752"/>
            <a:ext cx="9001188" cy="2016224"/>
            <a:chOff x="142844" y="642918"/>
            <a:chExt cx="9001188" cy="1865126"/>
          </a:xfrm>
        </p:grpSpPr>
        <p:sp>
          <p:nvSpPr>
            <p:cNvPr id="20" name="圆角矩形 19"/>
            <p:cNvSpPr/>
            <p:nvPr/>
          </p:nvSpPr>
          <p:spPr>
            <a:xfrm>
              <a:off x="142844" y="714356"/>
              <a:ext cx="8858280" cy="10793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8"/>
            <p:cNvSpPr>
              <a:spLocks noChangeArrowheads="1"/>
            </p:cNvSpPr>
            <p:nvPr/>
          </p:nvSpPr>
          <p:spPr bwMode="auto">
            <a:xfrm>
              <a:off x="214314" y="642918"/>
              <a:ext cx="8929718" cy="18651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我们已经会计算圆柱的体积，如何计算圆锥的体积呢？</a:t>
              </a:r>
            </a:p>
            <a:p>
              <a:pPr>
                <a:lnSpc>
                  <a:spcPct val="120000"/>
                </a:lnSpc>
              </a:pP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71470" y="629647"/>
            <a:ext cx="914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解决问题。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9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0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214282" y="1285860"/>
            <a:ext cx="89297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一个圆柱形铁块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底面半径是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将它熔铸成一个底面半径是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分米的圆锥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圆锥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的高是多少分米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14414" y="3844357"/>
            <a:ext cx="700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14×2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×4×3÷3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14÷4</a:t>
            </a:r>
            <a:r>
              <a:rPr lang="en-US" altLang="zh-CN" sz="3200" baseline="30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=3(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分米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8662" y="4915927"/>
            <a:ext cx="700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答：圆锥的高是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分米。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-71470" y="732036"/>
            <a:ext cx="9286876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（竞赛题）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有一个底面直径是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高是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15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厘米的圆柱形钢材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要把它削成一个与它等底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等高的圆锥形零件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要削去钢材多少立方厘米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1214414" y="3289953"/>
          <a:ext cx="6438900" cy="1143000"/>
        </p:xfrm>
        <a:graphic>
          <a:graphicData uri="http://schemas.openxmlformats.org/presentationml/2006/ole">
            <p:oleObj spid="_x0000_s41985" name="Equation" r:id="rId5" imgW="53340000" imgH="9448800" progId="">
              <p:embed/>
            </p:oleObj>
          </a:graphicData>
        </a:graphic>
      </p:graphicFrame>
      <p:sp>
        <p:nvSpPr>
          <p:cNvPr id="10" name="Text Box 121"/>
          <p:cNvSpPr txBox="1">
            <a:spLocks noChangeArrowheads="1"/>
          </p:cNvSpPr>
          <p:nvPr/>
        </p:nvSpPr>
        <p:spPr bwMode="auto">
          <a:xfrm>
            <a:off x="1357290" y="5004465"/>
            <a:ext cx="596830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：要削去钢材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282.6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立方厘米。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3" name="AutoShape 9">
              <a:hlinkClick r:id="rId6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0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706618"/>
            <a:ext cx="1643042" cy="683264"/>
            <a:chOff x="0" y="642918"/>
            <a:chExt cx="1643042" cy="683264"/>
          </a:xfrm>
        </p:grpSpPr>
        <p:sp>
          <p:nvSpPr>
            <p:cNvPr id="15" name="圆角矩形 14"/>
            <p:cNvSpPr/>
            <p:nvPr/>
          </p:nvSpPr>
          <p:spPr>
            <a:xfrm>
              <a:off x="0" y="714356"/>
              <a:ext cx="1643042" cy="57924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28"/>
            <p:cNvSpPr>
              <a:spLocks noChangeArrowheads="1"/>
            </p:cNvSpPr>
            <p:nvPr/>
          </p:nvSpPr>
          <p:spPr bwMode="auto">
            <a:xfrm>
              <a:off x="214314" y="642918"/>
              <a:ext cx="1285852" cy="6832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思考：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1714488"/>
            <a:ext cx="9144000" cy="2571768"/>
            <a:chOff x="0" y="1714488"/>
            <a:chExt cx="9144000" cy="2571768"/>
          </a:xfrm>
        </p:grpSpPr>
        <p:sp>
          <p:nvSpPr>
            <p:cNvPr id="19" name="圆角矩形 18"/>
            <p:cNvSpPr/>
            <p:nvPr/>
          </p:nvSpPr>
          <p:spPr>
            <a:xfrm>
              <a:off x="0" y="1857364"/>
              <a:ext cx="9144000" cy="2428892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1714488"/>
              <a:ext cx="8929718" cy="23610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(1)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等底等高的圆锥和圆柱的体积之间是什么关系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?</a:t>
              </a:r>
              <a:endPara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lnSpc>
                  <a:spcPct val="2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(2)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圆锥的体积可以怎么样来计算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?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公式是怎样的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2914650" y="1852627"/>
            <a:ext cx="46148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zh-CN" altLang="zh-CN" dirty="0"/>
          </a:p>
          <a:p>
            <a:pPr>
              <a:defRPr/>
            </a:pP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214818"/>
            <a:ext cx="9144000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圆锥的体积是与它等底等高的圆柱体积的三分之一。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571472" y="1630382"/>
            <a:ext cx="2776566" cy="581020"/>
          </a:xfrm>
          <a:prstGeom prst="wedgeRoundRectCallout">
            <a:avLst>
              <a:gd name="adj1" fmla="val 16637"/>
              <a:gd name="adj2" fmla="val 8501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三次正好装满。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AutoShape 27"/>
          <p:cNvSpPr>
            <a:spLocks noChangeArrowheads="1"/>
          </p:cNvSpPr>
          <p:nvPr/>
        </p:nvSpPr>
        <p:spPr bwMode="auto">
          <a:xfrm>
            <a:off x="3635375" y="571480"/>
            <a:ext cx="4437087" cy="1273216"/>
          </a:xfrm>
          <a:prstGeom prst="wedgeRoundRectCallout">
            <a:avLst>
              <a:gd name="adj1" fmla="val -19963"/>
              <a:gd name="adj2" fmla="val 6544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我把圆柱装满水，再往圆锥里倒。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6072198" y="1928802"/>
            <a:ext cx="2922613" cy="576242"/>
          </a:xfrm>
          <a:prstGeom prst="wedgeRoundRectCallout">
            <a:avLst>
              <a:gd name="adj1" fmla="val -37200"/>
              <a:gd name="adj2" fmla="val 10012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正好倒了三次。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7" name="Picture 29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6738" y="1201752"/>
            <a:ext cx="4967287" cy="2881312"/>
          </a:xfrm>
          <a:prstGeom prst="rect">
            <a:avLst/>
          </a:prstGeom>
          <a:noFill/>
        </p:spPr>
      </p:pic>
      <p:grpSp>
        <p:nvGrpSpPr>
          <p:cNvPr id="40" name="组合 39"/>
          <p:cNvGrpSpPr/>
          <p:nvPr/>
        </p:nvGrpSpPr>
        <p:grpSpPr>
          <a:xfrm>
            <a:off x="2214546" y="4929198"/>
            <a:ext cx="4714908" cy="1154656"/>
            <a:chOff x="2214546" y="4929198"/>
            <a:chExt cx="4714908" cy="1154656"/>
          </a:xfrm>
        </p:grpSpPr>
        <p:sp>
          <p:nvSpPr>
            <p:cNvPr id="39" name="圆角矩形 38"/>
            <p:cNvSpPr/>
            <p:nvPr/>
          </p:nvSpPr>
          <p:spPr>
            <a:xfrm>
              <a:off x="2214546" y="4929198"/>
              <a:ext cx="4714908" cy="114300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8" name="对象 37"/>
            <p:cNvGraphicFramePr>
              <a:graphicFrameLocks noChangeAspect="1"/>
            </p:cNvGraphicFramePr>
            <p:nvPr/>
          </p:nvGraphicFramePr>
          <p:xfrm>
            <a:off x="2357422" y="5000636"/>
            <a:ext cx="4357718" cy="1083218"/>
          </p:xfrm>
          <a:graphic>
            <a:graphicData uri="http://schemas.openxmlformats.org/presentationml/2006/ole">
              <p:oleObj spid="_x0000_s1025" name="Equation" r:id="rId4" imgW="28041600" imgH="944880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27784" y="116632"/>
            <a:ext cx="1643042" cy="650680"/>
            <a:chOff x="0" y="642918"/>
            <a:chExt cx="1643042" cy="650680"/>
          </a:xfrm>
        </p:grpSpPr>
        <p:sp>
          <p:nvSpPr>
            <p:cNvPr id="6" name="圆角矩形 5"/>
            <p:cNvSpPr/>
            <p:nvPr/>
          </p:nvSpPr>
          <p:spPr>
            <a:xfrm>
              <a:off x="0" y="714356"/>
              <a:ext cx="1643042" cy="57924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28"/>
            <p:cNvSpPr>
              <a:spLocks noChangeArrowheads="1"/>
            </p:cNvSpPr>
            <p:nvPr/>
          </p:nvSpPr>
          <p:spPr bwMode="auto">
            <a:xfrm>
              <a:off x="214314" y="642918"/>
              <a:ext cx="1285852" cy="6047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练习：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548680"/>
            <a:ext cx="90011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等底等高的圆柱和圆锥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圆锥的体积是圆柱体积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圆柱的体积是圆锥体积的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圆锥的体积公式都可以通过哪些已知条件来计算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0100" y="147737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三分之一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10001" y="147737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倍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536" y="2852936"/>
            <a:ext cx="5572164" cy="3530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已知底面积和高来计算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; </a:t>
            </a:r>
          </a:p>
          <a:p>
            <a:pPr>
              <a:lnSpc>
                <a:spcPct val="180000"/>
              </a:lnSpc>
            </a:pP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已知底面半径和高来计算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; </a:t>
            </a:r>
          </a:p>
          <a:p>
            <a:pPr>
              <a:lnSpc>
                <a:spcPct val="180000"/>
              </a:lnSpc>
            </a:pP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已知底面直径和高来计算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; </a:t>
            </a:r>
          </a:p>
          <a:p>
            <a:pPr>
              <a:lnSpc>
                <a:spcPct val="180000"/>
              </a:lnSpc>
            </a:pP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已知底面周长和高来计算。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5292080" y="2636912"/>
          <a:ext cx="2356625" cy="1008112"/>
        </p:xfrm>
        <a:graphic>
          <a:graphicData uri="http://schemas.openxmlformats.org/presentationml/2006/ole">
            <p:oleObj spid="_x0000_s19460" name="Equation" r:id="rId3" imgW="12801600" imgH="9448800" progId="">
              <p:embed/>
            </p:oleObj>
          </a:graphicData>
        </a:graphic>
      </p:graphicFrame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5220072" y="4509120"/>
          <a:ext cx="2959244" cy="1008112"/>
        </p:xfrm>
        <a:graphic>
          <a:graphicData uri="http://schemas.openxmlformats.org/presentationml/2006/ole">
            <p:oleObj spid="_x0000_s19459" name="Equation" r:id="rId4" imgW="26517600" imgH="9448800" progId="">
              <p:embed/>
            </p:oleObj>
          </a:graphicData>
        </a:graphic>
      </p:graphicFrame>
      <p:graphicFrame>
        <p:nvGraphicFramePr>
          <p:cNvPr id="31750" name="Object 6"/>
          <p:cNvGraphicFramePr>
            <a:graphicFrameLocks noChangeAspect="1"/>
          </p:cNvGraphicFramePr>
          <p:nvPr/>
        </p:nvGraphicFramePr>
        <p:xfrm>
          <a:off x="5364088" y="5517232"/>
          <a:ext cx="2520280" cy="1008112"/>
        </p:xfrm>
        <a:graphic>
          <a:graphicData uri="http://schemas.openxmlformats.org/presentationml/2006/ole">
            <p:oleObj spid="_x0000_s19458" name="Equation" r:id="rId5" imgW="29260800" imgH="9448800" progId="">
              <p:embed/>
            </p:oleObj>
          </a:graphicData>
        </a:graphic>
      </p:graphicFrame>
      <p:graphicFrame>
        <p:nvGraphicFramePr>
          <p:cNvPr id="31751" name="Object 7"/>
          <p:cNvGraphicFramePr>
            <a:graphicFrameLocks noChangeAspect="1"/>
          </p:cNvGraphicFramePr>
          <p:nvPr/>
        </p:nvGraphicFramePr>
        <p:xfrm>
          <a:off x="5364088" y="3573016"/>
          <a:ext cx="2304256" cy="1080120"/>
        </p:xfrm>
        <a:graphic>
          <a:graphicData uri="http://schemas.openxmlformats.org/presentationml/2006/ole">
            <p:oleObj spid="_x0000_s19457" name="Equation" r:id="rId6" imgW="17068800" imgH="944880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32" y="714356"/>
            <a:ext cx="9144032" cy="1643074"/>
            <a:chOff x="0" y="642918"/>
            <a:chExt cx="9144032" cy="1643074"/>
          </a:xfrm>
        </p:grpSpPr>
        <p:sp>
          <p:nvSpPr>
            <p:cNvPr id="19" name="圆角矩形 18"/>
            <p:cNvSpPr/>
            <p:nvPr/>
          </p:nvSpPr>
          <p:spPr>
            <a:xfrm>
              <a:off x="0" y="714356"/>
              <a:ext cx="9144000" cy="15716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28"/>
            <p:cNvSpPr>
              <a:spLocks noChangeArrowheads="1"/>
            </p:cNvSpPr>
            <p:nvPr/>
          </p:nvSpPr>
          <p:spPr bwMode="auto">
            <a:xfrm>
              <a:off x="214314" y="642918"/>
              <a:ext cx="8929718" cy="15748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工地上有一堆沙子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近似于一个圆锥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(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如下图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)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。这堆沙子的体积大约是多少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如果每立方米沙子重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</a:t>
              </a:r>
              <a:r>
                <a:rPr lang="en-US" altLang="zh-CN" sz="28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5 t,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这堆沙子大约重多少吨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?(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得数保留两位小数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)</a:t>
              </a:r>
              <a:endParaRPr lang="zh-CN" altLang="zh-CN" sz="28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Group 83"/>
          <p:cNvGrpSpPr/>
          <p:nvPr/>
        </p:nvGrpSpPr>
        <p:grpSpPr bwMode="auto">
          <a:xfrm>
            <a:off x="1857356" y="2715105"/>
            <a:ext cx="4929222" cy="2619996"/>
            <a:chOff x="4057" y="1377"/>
            <a:chExt cx="1527" cy="828"/>
          </a:xfrm>
        </p:grpSpPr>
        <p:grpSp>
          <p:nvGrpSpPr>
            <p:cNvPr id="22" name="Group 77"/>
            <p:cNvGrpSpPr/>
            <p:nvPr/>
          </p:nvGrpSpPr>
          <p:grpSpPr bwMode="auto">
            <a:xfrm>
              <a:off x="4057" y="1484"/>
              <a:ext cx="1489" cy="598"/>
              <a:chOff x="4105" y="1525"/>
              <a:chExt cx="1489" cy="648"/>
            </a:xfrm>
          </p:grpSpPr>
          <p:pic>
            <p:nvPicPr>
              <p:cNvPr id="27" name="Picture 60" descr="6B11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105" y="1525"/>
                <a:ext cx="1383" cy="635"/>
              </a:xfrm>
              <a:prstGeom prst="rect">
                <a:avLst/>
              </a:prstGeom>
              <a:noFill/>
            </p:spPr>
          </p:pic>
          <p:sp>
            <p:nvSpPr>
              <p:cNvPr id="28" name="Line 64"/>
              <p:cNvSpPr>
                <a:spLocks noChangeShapeType="1"/>
              </p:cNvSpPr>
              <p:nvPr/>
            </p:nvSpPr>
            <p:spPr bwMode="auto">
              <a:xfrm>
                <a:off x="4171" y="1946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" name="Line 65"/>
              <p:cNvSpPr>
                <a:spLocks noChangeShapeType="1"/>
              </p:cNvSpPr>
              <p:nvPr/>
            </p:nvSpPr>
            <p:spPr bwMode="auto">
              <a:xfrm>
                <a:off x="5407" y="193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0" name="Line 66"/>
              <p:cNvSpPr>
                <a:spLocks noChangeShapeType="1"/>
              </p:cNvSpPr>
              <p:nvPr/>
            </p:nvSpPr>
            <p:spPr bwMode="auto">
              <a:xfrm>
                <a:off x="4777" y="1582"/>
                <a:ext cx="81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" name="Line 67"/>
              <p:cNvSpPr>
                <a:spLocks noChangeShapeType="1"/>
              </p:cNvSpPr>
              <p:nvPr/>
            </p:nvSpPr>
            <p:spPr bwMode="auto">
              <a:xfrm>
                <a:off x="5408" y="1937"/>
                <a:ext cx="18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32" name="Group 76"/>
              <p:cNvGrpSpPr/>
              <p:nvPr/>
            </p:nvGrpSpPr>
            <p:grpSpPr bwMode="auto">
              <a:xfrm>
                <a:off x="5449" y="1582"/>
                <a:ext cx="0" cy="358"/>
                <a:chOff x="5449" y="1582"/>
                <a:chExt cx="0" cy="358"/>
              </a:xfrm>
            </p:grpSpPr>
            <p:sp>
              <p:nvSpPr>
                <p:cNvPr id="35" name="Line 69"/>
                <p:cNvSpPr>
                  <a:spLocks noChangeShapeType="1"/>
                </p:cNvSpPr>
                <p:nvPr/>
              </p:nvSpPr>
              <p:spPr bwMode="auto">
                <a:xfrm rot="16200000">
                  <a:off x="5344" y="1687"/>
                  <a:ext cx="20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Line 70"/>
                <p:cNvSpPr>
                  <a:spLocks noChangeShapeType="1"/>
                </p:cNvSpPr>
                <p:nvPr/>
              </p:nvSpPr>
              <p:spPr bwMode="auto">
                <a:xfrm rot="27000000">
                  <a:off x="5374" y="1866"/>
                  <a:ext cx="14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Line 71"/>
              <p:cNvSpPr>
                <a:spLocks noChangeShapeType="1"/>
              </p:cNvSpPr>
              <p:nvPr/>
            </p:nvSpPr>
            <p:spPr bwMode="auto">
              <a:xfrm>
                <a:off x="4967" y="2163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4" name="Line 75"/>
              <p:cNvSpPr>
                <a:spLocks noChangeShapeType="1"/>
              </p:cNvSpPr>
              <p:nvPr/>
            </p:nvSpPr>
            <p:spPr bwMode="auto">
              <a:xfrm flipH="1">
                <a:off x="4185" y="2159"/>
                <a:ext cx="4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4" name="Text Box 73"/>
            <p:cNvSpPr txBox="1">
              <a:spLocks noChangeArrowheads="1"/>
            </p:cNvSpPr>
            <p:nvPr/>
          </p:nvSpPr>
          <p:spPr bwMode="auto">
            <a:xfrm>
              <a:off x="4658" y="1986"/>
              <a:ext cx="408" cy="219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m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</a:p>
          </p:txBody>
        </p:sp>
        <p:sp>
          <p:nvSpPr>
            <p:cNvPr id="26" name="Text Box 74"/>
            <p:cNvSpPr txBox="1">
              <a:spLocks noChangeArrowheads="1"/>
            </p:cNvSpPr>
            <p:nvPr/>
          </p:nvSpPr>
          <p:spPr bwMode="auto">
            <a:xfrm rot="16200000">
              <a:off x="5228" y="1522"/>
              <a:ext cx="502" cy="211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1.2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m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142844" y="642918"/>
            <a:ext cx="2736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沙堆的底面积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6" name="组合 55"/>
          <p:cNvGrpSpPr/>
          <p:nvPr/>
        </p:nvGrpSpPr>
        <p:grpSpPr>
          <a:xfrm>
            <a:off x="639790" y="1214422"/>
            <a:ext cx="8004176" cy="1292225"/>
            <a:chOff x="535000" y="4895863"/>
            <a:chExt cx="8004176" cy="1292225"/>
          </a:xfrm>
        </p:grpSpPr>
        <p:sp>
          <p:nvSpPr>
            <p:cNvPr id="57" name="圆角矩形 56"/>
            <p:cNvSpPr/>
            <p:nvPr/>
          </p:nvSpPr>
          <p:spPr>
            <a:xfrm>
              <a:off x="535000" y="4929198"/>
              <a:ext cx="8001024" cy="114300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8" name="对象 57"/>
            <p:cNvGraphicFramePr>
              <a:graphicFrameLocks noChangeAspect="1"/>
            </p:cNvGraphicFramePr>
            <p:nvPr/>
          </p:nvGraphicFramePr>
          <p:xfrm>
            <a:off x="535000" y="4895863"/>
            <a:ext cx="8004176" cy="1292225"/>
          </p:xfrm>
          <a:graphic>
            <a:graphicData uri="http://schemas.openxmlformats.org/presentationml/2006/ole">
              <p:oleObj spid="_x0000_s20483" name="Equation" r:id="rId3" imgW="51511200" imgH="11277600" progId="">
                <p:embed/>
              </p:oleObj>
            </a:graphicData>
          </a:graphic>
        </p:graphicFrame>
      </p:grpSp>
      <p:sp>
        <p:nvSpPr>
          <p:cNvPr id="23" name="矩形 22"/>
          <p:cNvSpPr/>
          <p:nvPr/>
        </p:nvSpPr>
        <p:spPr>
          <a:xfrm>
            <a:off x="142844" y="2428868"/>
            <a:ext cx="2326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沙堆的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体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积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5" name="组合 55"/>
          <p:cNvGrpSpPr/>
          <p:nvPr/>
        </p:nvGrpSpPr>
        <p:grpSpPr>
          <a:xfrm>
            <a:off x="642910" y="3112075"/>
            <a:ext cx="8001024" cy="1154106"/>
            <a:chOff x="535000" y="4929198"/>
            <a:chExt cx="8001024" cy="1154106"/>
          </a:xfrm>
        </p:grpSpPr>
        <p:sp>
          <p:nvSpPr>
            <p:cNvPr id="32" name="圆角矩形 31"/>
            <p:cNvSpPr/>
            <p:nvPr/>
          </p:nvSpPr>
          <p:spPr>
            <a:xfrm>
              <a:off x="535000" y="4929198"/>
              <a:ext cx="8001024" cy="114300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652503" y="5000629"/>
            <a:ext cx="7767637" cy="1082675"/>
          </p:xfrm>
          <a:graphic>
            <a:graphicData uri="http://schemas.openxmlformats.org/presentationml/2006/ole">
              <p:oleObj spid="_x0000_s20482" name="Equation" r:id="rId4" imgW="49987200" imgH="9448800" progId="">
                <p:embed/>
              </p:oleObj>
            </a:graphicData>
          </a:graphic>
        </p:graphicFrame>
      </p:grpSp>
      <p:sp>
        <p:nvSpPr>
          <p:cNvPr id="38" name="矩形 37"/>
          <p:cNvSpPr/>
          <p:nvPr/>
        </p:nvSpPr>
        <p:spPr>
          <a:xfrm>
            <a:off x="428596" y="4585279"/>
            <a:ext cx="1505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沙堆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重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9" name="组合 55"/>
          <p:cNvGrpSpPr/>
          <p:nvPr/>
        </p:nvGrpSpPr>
        <p:grpSpPr>
          <a:xfrm>
            <a:off x="2357422" y="4370965"/>
            <a:ext cx="4583129" cy="1143008"/>
            <a:chOff x="2178074" y="4929198"/>
            <a:chExt cx="4583129" cy="1143008"/>
          </a:xfrm>
        </p:grpSpPr>
        <p:sp>
          <p:nvSpPr>
            <p:cNvPr id="40" name="圆角矩形 39"/>
            <p:cNvSpPr/>
            <p:nvPr/>
          </p:nvSpPr>
          <p:spPr>
            <a:xfrm>
              <a:off x="2178074" y="4929198"/>
              <a:ext cx="4572032" cy="114300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1" name="对象 40"/>
            <p:cNvGraphicFramePr>
              <a:graphicFrameLocks noChangeAspect="1"/>
            </p:cNvGraphicFramePr>
            <p:nvPr/>
          </p:nvGraphicFramePr>
          <p:xfrm>
            <a:off x="2309853" y="5192695"/>
            <a:ext cx="4451350" cy="698500"/>
          </p:xfrm>
          <a:graphic>
            <a:graphicData uri="http://schemas.openxmlformats.org/presentationml/2006/ole">
              <p:oleObj spid="_x0000_s20481" name="Equation" r:id="rId5" imgW="28651200" imgH="6096000" progId="">
                <p:embed/>
              </p:oleObj>
            </a:graphicData>
          </a:graphic>
        </p:graphicFrame>
      </p:grpSp>
      <p:sp>
        <p:nvSpPr>
          <p:cNvPr id="42" name="Text Box 121"/>
          <p:cNvSpPr txBox="1">
            <a:spLocks noChangeArrowheads="1"/>
          </p:cNvSpPr>
          <p:nvPr/>
        </p:nvSpPr>
        <p:spPr bwMode="auto">
          <a:xfrm>
            <a:off x="500034" y="5701745"/>
            <a:ext cx="507542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答：这堆沙子大约重</a:t>
            </a:r>
            <a:r>
              <a:rPr lang="en-US" altLang="zh-CN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7.53t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grpSp>
        <p:nvGrpSpPr>
          <p:cNvPr id="43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4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45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3" grpId="0"/>
      <p:bldP spid="38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一个圆锥形的零件，底面积是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19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，高是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这个零件的体积是多少？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45" name="Group 18"/>
          <p:cNvGrpSpPr/>
          <p:nvPr/>
        </p:nvGrpSpPr>
        <p:grpSpPr bwMode="auto">
          <a:xfrm>
            <a:off x="1857356" y="3225443"/>
            <a:ext cx="5179338" cy="1085851"/>
            <a:chOff x="1519" y="2061"/>
            <a:chExt cx="1951" cy="684"/>
          </a:xfrm>
        </p:grpSpPr>
        <p:sp>
          <p:nvSpPr>
            <p:cNvPr id="46" name="TextBox 45"/>
            <p:cNvSpPr txBox="1"/>
            <p:nvPr/>
          </p:nvSpPr>
          <p:spPr>
            <a:xfrm>
              <a:off x="1701" y="2258"/>
              <a:ext cx="1769" cy="3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×19 ×12</a:t>
              </a:r>
              <a:r>
                <a:rPr lang="zh-CN" altLang="en-US" sz="32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＝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76</a:t>
              </a:r>
              <a:r>
                <a:rPr lang="zh-CN" altLang="en-US" sz="32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（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cm</a:t>
              </a:r>
              <a:r>
                <a:rPr lang="zh-CN" altLang="zh-CN" sz="32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³</a:t>
              </a:r>
              <a:r>
                <a:rPr lang="zh-CN" altLang="en-US" sz="32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）</a:t>
              </a:r>
              <a:r>
                <a:rPr lang="zh-CN" altLang="zh-CN" sz="32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endPara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47" name="Group 14"/>
            <p:cNvGrpSpPr/>
            <p:nvPr/>
          </p:nvGrpSpPr>
          <p:grpSpPr bwMode="auto">
            <a:xfrm>
              <a:off x="1519" y="2061"/>
              <a:ext cx="322" cy="684"/>
              <a:chOff x="3420" y="1293"/>
              <a:chExt cx="322" cy="684"/>
            </a:xfrm>
          </p:grpSpPr>
          <p:sp>
            <p:nvSpPr>
              <p:cNvPr id="48" name="Text Box 15"/>
              <p:cNvSpPr txBox="1">
                <a:spLocks noChangeArrowheads="1"/>
              </p:cNvSpPr>
              <p:nvPr/>
            </p:nvSpPr>
            <p:spPr bwMode="auto">
              <a:xfrm>
                <a:off x="3424" y="1568"/>
                <a:ext cx="318" cy="409"/>
              </a:xfrm>
              <a:prstGeom prst="rect">
                <a:avLst/>
              </a:prstGeom>
              <a:noFill/>
              <a:ln w="12700" algn="ctr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3</a:t>
                </a:r>
              </a:p>
            </p:txBody>
          </p:sp>
          <p:sp>
            <p:nvSpPr>
              <p:cNvPr id="49" name="Text Box 16"/>
              <p:cNvSpPr txBox="1">
                <a:spLocks noChangeArrowheads="1"/>
              </p:cNvSpPr>
              <p:nvPr/>
            </p:nvSpPr>
            <p:spPr bwMode="auto">
              <a:xfrm>
                <a:off x="3420" y="1293"/>
                <a:ext cx="227" cy="409"/>
              </a:xfrm>
              <a:prstGeom prst="rect">
                <a:avLst/>
              </a:prstGeom>
              <a:noFill/>
              <a:ln w="12700" algn="ctr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</a:t>
                </a:r>
              </a:p>
            </p:txBody>
          </p:sp>
          <p:sp>
            <p:nvSpPr>
              <p:cNvPr id="50" name="Line 17"/>
              <p:cNvSpPr>
                <a:spLocks noChangeShapeType="1"/>
              </p:cNvSpPr>
              <p:nvPr/>
            </p:nvSpPr>
            <p:spPr bwMode="auto">
              <a:xfrm>
                <a:off x="3430" y="1653"/>
                <a:ext cx="181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320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51" name="TextBox 50"/>
          <p:cNvSpPr txBox="1"/>
          <p:nvPr/>
        </p:nvSpPr>
        <p:spPr bwMode="auto">
          <a:xfrm>
            <a:off x="928662" y="4511327"/>
            <a:ext cx="6381921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答：这个零件的体积是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76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³ 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1578</Words>
  <Application>WPS 演示</Application>
  <PresentationFormat>全屏显示(4:3)</PresentationFormat>
  <Paragraphs>203</Paragraphs>
  <Slides>32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人教版数学六年级下册第3单元</dc:title>
  <dc:creator>吉林梓翰教育图书有限公司</dc:creator>
  <cp:lastModifiedBy>lenovop</cp:lastModifiedBy>
  <cp:revision>912</cp:revision>
  <dcterms:created xsi:type="dcterms:W3CDTF">2015-11-21T07:20:00Z</dcterms:created>
  <dcterms:modified xsi:type="dcterms:W3CDTF">2021-11-01T03:17:15Z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