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Default Extension="wdp" ContentType="image/vnd.ms-photo"/>
  <Override PartName="/ppt/slideLayouts/slideLayout10.xml" ContentType="application/vnd.openxmlformats-officedocument.presentationml.slideLayout+xml"/>
  <Default Extension="tiff" ContentType="image/tiff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32"/>
  </p:notesMasterIdLst>
  <p:handoutMasterIdLst>
    <p:handoutMasterId r:id="rId33"/>
  </p:handoutMasterIdLst>
  <p:sldIdLst>
    <p:sldId id="416" r:id="rId3"/>
    <p:sldId id="585" r:id="rId4"/>
    <p:sldId id="523" r:id="rId5"/>
    <p:sldId id="571" r:id="rId6"/>
    <p:sldId id="572" r:id="rId7"/>
    <p:sldId id="573" r:id="rId8"/>
    <p:sldId id="557" r:id="rId9"/>
    <p:sldId id="482" r:id="rId10"/>
    <p:sldId id="559" r:id="rId11"/>
    <p:sldId id="561" r:id="rId12"/>
    <p:sldId id="574" r:id="rId13"/>
    <p:sldId id="565" r:id="rId14"/>
    <p:sldId id="576" r:id="rId15"/>
    <p:sldId id="577" r:id="rId16"/>
    <p:sldId id="551" r:id="rId17"/>
    <p:sldId id="567" r:id="rId18"/>
    <p:sldId id="578" r:id="rId19"/>
    <p:sldId id="579" r:id="rId20"/>
    <p:sldId id="584" r:id="rId21"/>
    <p:sldId id="552" r:id="rId22"/>
    <p:sldId id="580" r:id="rId23"/>
    <p:sldId id="581" r:id="rId24"/>
    <p:sldId id="582" r:id="rId25"/>
    <p:sldId id="583" r:id="rId26"/>
    <p:sldId id="489" r:id="rId27"/>
    <p:sldId id="553" r:id="rId28"/>
    <p:sldId id="554" r:id="rId29"/>
    <p:sldId id="555" r:id="rId30"/>
    <p:sldId id="556" r:id="rId3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7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1" autoAdjust="0"/>
    <p:restoredTop sz="94660" autoAdjust="0"/>
  </p:normalViewPr>
  <p:slideViewPr>
    <p:cSldViewPr snapToGrid="0">
      <p:cViewPr varScale="1">
        <p:scale>
          <a:sx n="64" d="100"/>
          <a:sy n="64" d="100"/>
        </p:scale>
        <p:origin x="-60" y="-160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5886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27309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23439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78010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00436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976096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9330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7477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6596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>
                <a:latin typeface="Calibri"/>
              </a:rPr>
              <a:pPr>
                <a:defRPr/>
              </a:pPr>
              <a:t>‹#›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6518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tiff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tiff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10" Type="http://schemas.openxmlformats.org/officeDocument/2006/relationships/image" Target="../media/image15.tiff"/><Relationship Id="rId4" Type="http://schemas.openxmlformats.org/officeDocument/2006/relationships/image" Target="../media/image17.png"/><Relationship Id="rId9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13.xml"/><Relationship Id="rId7" Type="http://schemas.openxmlformats.org/officeDocument/2006/relationships/image" Target="../media/image6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1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5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15.tiff"/><Relationship Id="rId4" Type="http://schemas.microsoft.com/office/2007/relationships/hdphoto" Target="../media/hdphoto1.wdp"/><Relationship Id="rId9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16.xml"/><Relationship Id="rId7" Type="http://schemas.openxmlformats.org/officeDocument/2006/relationships/image" Target="../media/image6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21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5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0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0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31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0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32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tiff"/><Relationship Id="rId3" Type="http://schemas.openxmlformats.org/officeDocument/2006/relationships/image" Target="../media/image6.png"/><Relationship Id="rId7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6.png"/><Relationship Id="rId7" Type="http://schemas.openxmlformats.org/officeDocument/2006/relationships/audio" Target="../media/audio1.wav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5" Type="http://schemas.openxmlformats.org/officeDocument/2006/relationships/image" Target="../media/image35.emf"/><Relationship Id="rId10" Type="http://schemas.openxmlformats.org/officeDocument/2006/relationships/image" Target="../media/image30.tiff"/><Relationship Id="rId4" Type="http://schemas.openxmlformats.org/officeDocument/2006/relationships/image" Target="../media/image27.png"/><Relationship Id="rId9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tiff"/><Relationship Id="rId5" Type="http://schemas.openxmlformats.org/officeDocument/2006/relationships/image" Target="../media/image29.png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tiff"/><Relationship Id="rId3" Type="http://schemas.openxmlformats.org/officeDocument/2006/relationships/tags" Target="../tags/tag19.xml"/><Relationship Id="rId7" Type="http://schemas.openxmlformats.org/officeDocument/2006/relationships/image" Target="../media/image38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3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6.png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4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tags" Target="../tags/tag22.xml"/><Relationship Id="rId7" Type="http://schemas.openxmlformats.org/officeDocument/2006/relationships/image" Target="../media/image2.jpeg"/><Relationship Id="rId12" Type="http://schemas.openxmlformats.org/officeDocument/2006/relationships/image" Target="../media/image54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53.png"/><Relationship Id="rId5" Type="http://schemas.openxmlformats.org/officeDocument/2006/relationships/tags" Target="../tags/tag24.xml"/><Relationship Id="rId10" Type="http://schemas.openxmlformats.org/officeDocument/2006/relationships/image" Target="../media/image57.jpeg"/><Relationship Id="rId4" Type="http://schemas.openxmlformats.org/officeDocument/2006/relationships/tags" Target="../tags/tag23.xml"/><Relationship Id="rId9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人教版六年级下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632201" y="3528773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370595" y="1643063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  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比例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的应用</a:t>
            </a:r>
            <a:endParaRPr lang="en-US" altLang="zh-CN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比例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550988" y="3643001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课时  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用比例解决问题</a:t>
            </a:r>
            <a:endParaRPr lang="en-US" altLang="zh-CN" sz="4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969363" y="1404873"/>
            <a:ext cx="819842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下面每题中的两种量成什么比例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路程一定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速度和时间。</a:t>
            </a: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单价一定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总价和数量。</a:t>
            </a: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(3)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长方形的面积一定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长和宽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0649" y="1948826"/>
            <a:ext cx="29669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成反比例</a:t>
            </a:r>
            <a:endParaRPr lang="zh-CN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50649" y="2836034"/>
            <a:ext cx="2966967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成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</a:t>
            </a: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比例</a:t>
            </a:r>
            <a:endParaRPr lang="zh-CN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50648" y="3551614"/>
            <a:ext cx="29669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成反比例</a:t>
            </a:r>
            <a:endParaRPr lang="zh-CN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2541262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云形标注 12"/>
          <p:cNvSpPr/>
          <p:nvPr/>
        </p:nvSpPr>
        <p:spPr>
          <a:xfrm>
            <a:off x="106363" y="1887854"/>
            <a:ext cx="11978957" cy="2714625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用比例知识解决问题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4" name="图片 1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5" name="图片 1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6906597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885" t="2956" r="25266" b="17134"/>
          <a:stretch/>
        </p:blipFill>
        <p:spPr>
          <a:xfrm>
            <a:off x="4182495" y="1161845"/>
            <a:ext cx="5035955" cy="3046137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3316601" y="299856"/>
            <a:ext cx="6077603" cy="5869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李奶奶家上个月的水费是多少钱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4283287" y="4203273"/>
            <a:ext cx="1258976" cy="5254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张大妈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7248565" y="4231769"/>
            <a:ext cx="1258976" cy="5254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李奶奶</a:t>
            </a:r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auto">
          <a:xfrm>
            <a:off x="732712" y="2136749"/>
            <a:ext cx="3449783" cy="1248941"/>
          </a:xfrm>
          <a:prstGeom prst="wedgeRoundRectCallout">
            <a:avLst>
              <a:gd name="adj1" fmla="val 65259"/>
              <a:gd name="adj2" fmla="val -33282"/>
              <a:gd name="adj3" fmla="val 16667"/>
            </a:avLst>
          </a:prstGeom>
          <a:solidFill>
            <a:srgbClr val="FFFFCC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我们家上个月用了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8t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水费是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8406797" y="2458051"/>
            <a:ext cx="2527619" cy="1390516"/>
          </a:xfrm>
          <a:prstGeom prst="wedgeRoundRectCallout">
            <a:avLst>
              <a:gd name="adj1" fmla="val -57904"/>
              <a:gd name="adj2" fmla="val -54509"/>
              <a:gd name="adj3" fmla="val 16667"/>
            </a:avLst>
          </a:prstGeom>
          <a:solidFill>
            <a:srgbClr val="FFFFCC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我们家用了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10t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水。</a:t>
            </a: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2069957" y="4995848"/>
            <a:ext cx="4285445" cy="5869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你找到哪些数学信息？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151239" y="2224743"/>
            <a:ext cx="1412864" cy="586957"/>
          </a:xfrm>
          <a:prstGeom prst="rect">
            <a:avLst/>
          </a:prstGeom>
          <a:solidFill>
            <a:srgbClr val="00B0F0"/>
          </a:solidFill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张大妈</a:t>
            </a: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7957137" y="2634492"/>
            <a:ext cx="1412864" cy="586957"/>
          </a:xfrm>
          <a:prstGeom prst="rect">
            <a:avLst/>
          </a:prstGeom>
          <a:solidFill>
            <a:srgbClr val="00B0F0"/>
          </a:solidFill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李奶奶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9" name="图片 18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0" name="图片 19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320873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2" grpId="0"/>
      <p:bldP spid="13" grpId="0" animBg="1"/>
      <p:bldP spid="14" grpId="0" animBg="1"/>
      <p:bldP spid="15" grpId="0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AutoShape 27"/>
          <p:cNvSpPr/>
          <p:nvPr/>
        </p:nvSpPr>
        <p:spPr>
          <a:xfrm>
            <a:off x="1339427" y="1477299"/>
            <a:ext cx="1733763" cy="837676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方法一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11" name="图片 47" descr="小绿人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71425" y="2856329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3787570" y="1266825"/>
            <a:ext cx="64294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28÷8×10</a:t>
            </a:r>
            <a:endParaRPr lang="zh-CN" altLang="zh-CN" sz="4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40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=3</a:t>
            </a:r>
            <a:r>
              <a:rPr lang="en-US" altLang="zh-CN" sz="40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5×10</a:t>
            </a:r>
            <a:endParaRPr lang="zh-CN" altLang="zh-CN" sz="4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40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=35(</a:t>
            </a:r>
            <a:r>
              <a:rPr lang="zh-CN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4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10755" y="5530632"/>
            <a:ext cx="72866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李奶奶家上个月的水费是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zh-CN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5" name="图片 14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6" name="图片 15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17304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AutoShape 27"/>
          <p:cNvSpPr/>
          <p:nvPr/>
        </p:nvSpPr>
        <p:spPr>
          <a:xfrm>
            <a:off x="1339427" y="1477299"/>
            <a:ext cx="1733763" cy="837676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方法二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矩形 13"/>
              <p:cNvSpPr/>
              <p:nvPr/>
            </p:nvSpPr>
            <p:spPr>
              <a:xfrm>
                <a:off x="3508208" y="892524"/>
                <a:ext cx="817117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3600" b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解</a:t>
                </a:r>
                <a:r>
                  <a:rPr lang="en-US" altLang="zh-CN" sz="3600" b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</a:t>
                </a:r>
                <a:r>
                  <a:rPr lang="zh-CN" altLang="zh-CN" sz="3600" b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设李奶奶家上个月的水费是</a:t>
                </a:r>
                <a14:m>
                  <m:oMath xmlns:m="http://schemas.openxmlformats.org/officeDocument/2006/math">
                    <m:r>
                      <a:rPr lang="en-US" altLang="zh-CN" sz="36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</m:oMath>
                </a14:m>
                <a:r>
                  <a:rPr lang="zh-CN" altLang="zh-CN" sz="3600" b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元。</a:t>
                </a:r>
                <a:endParaRPr lang="zh-CN" altLang="en-US" sz="36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8208" y="892524"/>
                <a:ext cx="8171174" cy="646331"/>
              </a:xfrm>
              <a:prstGeom prst="rect">
                <a:avLst/>
              </a:prstGeom>
              <a:blipFill rotWithShape="0">
                <a:blip r:embed="rId3" cstate="print"/>
                <a:stretch>
                  <a:fillRect l="-2237" t="-14151" b="-34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矩形 15"/>
              <p:cNvSpPr/>
              <p:nvPr/>
            </p:nvSpPr>
            <p:spPr>
              <a:xfrm>
                <a:off x="5429755" y="2723028"/>
                <a:ext cx="2784737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</a:t>
                </a:r>
                <a:r>
                  <a:rPr lang="en-US" altLang="zh-CN" sz="3600" b="1" dirty="0" smtClean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6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altLang="zh-CN" sz="36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600" b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=28×10</a:t>
                </a:r>
                <a:endParaRPr lang="zh-CN" altLang="zh-CN" sz="36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9755" y="2723028"/>
                <a:ext cx="2784737" cy="646331"/>
              </a:xfrm>
              <a:prstGeom prst="rect">
                <a:avLst/>
              </a:prstGeom>
              <a:blipFill rotWithShape="0">
                <a:blip r:embed="rId4" cstate="print"/>
                <a:stretch>
                  <a:fillRect l="-6783" t="-16038" r="-5252" b="-33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矩形 18"/>
          <p:cNvSpPr/>
          <p:nvPr/>
        </p:nvSpPr>
        <p:spPr>
          <a:xfrm>
            <a:off x="3601724" y="5199865"/>
            <a:ext cx="72866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李奶奶家上个月的水费是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zh-CN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47" descr="小绿人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71425" y="2856329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140088" y="1284031"/>
                <a:ext cx="2257349" cy="14262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4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4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𝟖</m:t>
                        </m:r>
                        <m:r>
                          <a:rPr lang="en-US" altLang="zh-CN" sz="4000" b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4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4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4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𝟏𝟎</m:t>
                        </m:r>
                        <m:r>
                          <a:rPr lang="en-US" altLang="zh-CN" sz="4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0088" y="1284031"/>
                <a:ext cx="2257349" cy="1426288"/>
              </a:xfrm>
              <a:prstGeom prst="rect">
                <a:avLst/>
              </a:prstGeom>
              <a:blipFill rotWithShape="0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1" name="矩形 20"/>
              <p:cNvSpPr/>
              <p:nvPr/>
            </p:nvSpPr>
            <p:spPr>
              <a:xfrm>
                <a:off x="5679136" y="2990513"/>
                <a:ext cx="2536272" cy="15596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36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</m:oMath>
                </a14:m>
                <a:r>
                  <a:rPr lang="en-US" altLang="zh-CN" sz="3600" b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4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𝟐𝟖</m:t>
                        </m:r>
                        <m:r>
                          <a:rPr lang="en-US" altLang="zh-CN" sz="4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4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𝟏𝟎</m:t>
                        </m:r>
                        <m:r>
                          <a:rPr lang="en-US" altLang="zh-CN" sz="4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4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4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9136" y="2990513"/>
                <a:ext cx="2536272" cy="1559658"/>
              </a:xfrm>
              <a:prstGeom prst="rect">
                <a:avLst/>
              </a:prstGeom>
              <a:blipFill rotWithShape="0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3" name="矩形 22"/>
              <p:cNvSpPr/>
              <p:nvPr/>
            </p:nvSpPr>
            <p:spPr>
              <a:xfrm>
                <a:off x="5808450" y="4427701"/>
                <a:ext cx="1473480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36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altLang="zh-CN" sz="36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600" b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=35</a:t>
                </a:r>
                <a:endParaRPr lang="zh-CN" altLang="zh-CN" sz="36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23" name="矩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8450" y="4427701"/>
                <a:ext cx="1473480" cy="646331"/>
              </a:xfrm>
              <a:prstGeom prst="rect">
                <a:avLst/>
              </a:prstGeom>
              <a:blipFill rotWithShape="0">
                <a:blip r:embed="rId8" cstate="print"/>
                <a:stretch>
                  <a:fillRect t="-14151" r="-11157" b="-34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" name="组合 16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2" name="图片 21" descr="xzgj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816349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9" grpId="0" build="p"/>
      <p:bldP spid="2" grpId="0" build="p"/>
      <p:bldP spid="21" grpId="0" build="p"/>
      <p:bldP spid="2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 rot="10800000" flipH="1">
            <a:off x="1631349" y="2663282"/>
            <a:ext cx="7053399" cy="298886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 rot="10800000" flipH="1">
            <a:off x="1617062" y="2629944"/>
            <a:ext cx="7104492" cy="3085056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1671032" y="2563272"/>
            <a:ext cx="7013715" cy="3046988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1)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理解题意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找出两种相关联的量。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判断两种量是否成正比例关系。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如果成正比例关系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那么根据正比例知识列出方程。</a:t>
            </a: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591675" y="183356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036050" y="250348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lvl="0" algn="ctr" eaLnBrk="1" hangingPunct="1">
              <a:defRPr/>
            </a:pPr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用正比例解决问题的方法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237788" y="149383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图片 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</a:t>
            </a:r>
          </a:p>
        </p:txBody>
      </p:sp>
      <p:pic>
        <p:nvPicPr>
          <p:cNvPr id="16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uild="p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463462" y="1789045"/>
            <a:ext cx="6601073" cy="2959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个办公楼原来平均每天照明用电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千瓦时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改用节能灯以后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平均每天只用电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千瓦时。原来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天的用电量现在可以用多少天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https://gimg2.baidu.com/image_search/src=http%3A%2F%2Fbpic.588ku.com%2Felement_origin_min_pic%2F18%2F03%2F02%2F76cb3d54d41ba7dd0d3ff17f651e0be5.jpg%21rw400&amp;refer=http%3A%2F%2Fbpic.588ku.com&amp;app=2002&amp;size=f9999,10000&amp;q=a80&amp;n=0&amp;g=0n&amp;fmt=jpeg?sec=1638358163&amp;t=5ec8714cbf9aa19716d2d026e5a8bad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100000" l="0" r="995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39200" y="173038"/>
            <a:ext cx="1978343" cy="6191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1" name="图片 10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2" name="图片 11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8257232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AutoShape 27"/>
          <p:cNvSpPr/>
          <p:nvPr/>
        </p:nvSpPr>
        <p:spPr>
          <a:xfrm>
            <a:off x="1339427" y="1477299"/>
            <a:ext cx="1733763" cy="837676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方法一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98948" y="1555890"/>
            <a:ext cx="30860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100×5÷25</a:t>
            </a:r>
            <a:endParaRPr lang="zh-CN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=500÷25</a:t>
            </a:r>
            <a:endParaRPr lang="zh-CN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=20(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77028" y="4706779"/>
            <a:ext cx="40107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现在可以用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2" descr="https://gimg2.baidu.com/image_search/src=http%3A%2F%2Fbpic.588ku.com%2Felement_origin_min_pic%2F18%2F03%2F02%2F76cb3d54d41ba7dd0d3ff17f651e0be5.jpg%21rw400&amp;refer=http%3A%2F%2Fbpic.588ku.com&amp;app=2002&amp;size=f9999,10000&amp;q=a80&amp;n=0&amp;g=0n&amp;fmt=jpeg?sec=1638358163&amp;t=5ec8714cbf9aa19716d2d026e5a8bad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100000" l="0" r="995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39200" y="173038"/>
            <a:ext cx="1978343" cy="6191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7" name="图片 16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8" name="图片 17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3478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AutoShape 27"/>
          <p:cNvSpPr/>
          <p:nvPr/>
        </p:nvSpPr>
        <p:spPr>
          <a:xfrm>
            <a:off x="1339427" y="1477299"/>
            <a:ext cx="1733763" cy="837676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方法二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17" name="Picture 2" descr="https://gimg2.baidu.com/image_search/src=http%3A%2F%2Fbpic.588ku.com%2Felement_origin_min_pic%2F18%2F03%2F02%2F76cb3d54d41ba7dd0d3ff17f651e0be5.jpg%21rw400&amp;refer=http%3A%2F%2Fbpic.588ku.com&amp;app=2002&amp;size=f9999,10000&amp;q=a80&amp;n=0&amp;g=0n&amp;fmt=jpeg?sec=1638358163&amp;t=5ec8714cbf9aa19716d2d026e5a8bad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995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5618" y="2398711"/>
            <a:ext cx="1242981" cy="389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18" name="矩形 17"/>
              <p:cNvSpPr/>
              <p:nvPr/>
            </p:nvSpPr>
            <p:spPr>
              <a:xfrm>
                <a:off x="3216066" y="974437"/>
                <a:ext cx="8092400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3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解：</a:t>
                </a:r>
                <a:r>
                  <a:rPr lang="zh-CN" altLang="zh-CN" sz="3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设原来</a:t>
                </a:r>
                <a:r>
                  <a:rPr lang="en-US" altLang="zh-CN" sz="3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r>
                  <a:rPr lang="zh-CN" altLang="zh-CN" sz="3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天的用电量现在可以用</a:t>
                </a:r>
                <a14:m>
                  <m:oMath xmlns:m="http://schemas.openxmlformats.org/officeDocument/2006/math">
                    <m:r>
                      <a:rPr lang="en-US" altLang="zh-CN" sz="3200" b="1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</m:oMath>
                </a14:m>
                <a:r>
                  <a:rPr lang="zh-CN" altLang="zh-CN" sz="3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天。</a:t>
                </a:r>
                <a:endParaRPr lang="zh-CN" altLang="en-US" sz="32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6066" y="974437"/>
                <a:ext cx="8092400" cy="584775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l="-1959" t="-13542" b="-3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2" name="矩形 21"/>
              <p:cNvSpPr/>
              <p:nvPr/>
            </p:nvSpPr>
            <p:spPr>
              <a:xfrm>
                <a:off x="5787834" y="1933879"/>
                <a:ext cx="2749471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25</a:t>
                </a:r>
                <a:r>
                  <a:rPr lang="en-US" altLang="zh-CN" sz="3200" b="1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altLang="zh-CN" sz="32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200" b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=100×5</a:t>
                </a:r>
                <a:endParaRPr lang="zh-CN" altLang="zh-CN" sz="32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7834" y="1933879"/>
                <a:ext cx="2749471" cy="584775"/>
              </a:xfrm>
              <a:prstGeom prst="rect">
                <a:avLst/>
              </a:prstGeom>
              <a:blipFill rotWithShape="0">
                <a:blip r:embed="rId6" cstate="print"/>
                <a:stretch>
                  <a:fillRect l="-5543" t="-14583" r="-4656" b="-322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矩形 25"/>
          <p:cNvSpPr/>
          <p:nvPr/>
        </p:nvSpPr>
        <p:spPr>
          <a:xfrm>
            <a:off x="3352687" y="5231234"/>
            <a:ext cx="7286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原来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天的用电量现在可以用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  <a:endParaRPr lang="zh-CN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7" name="矩形 26"/>
              <p:cNvSpPr/>
              <p:nvPr/>
            </p:nvSpPr>
            <p:spPr>
              <a:xfrm>
                <a:off x="6175127" y="2316951"/>
                <a:ext cx="2536272" cy="14512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36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</m:oMath>
                </a14:m>
                <a:r>
                  <a:rPr lang="en-US" altLang="zh-CN" sz="3600" b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4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𝟏𝟎𝟎</m:t>
                        </m:r>
                        <m:r>
                          <a:rPr lang="en-US" altLang="zh-CN" sz="4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4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4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4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4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𝟐𝟓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" name="矩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5127" y="2316951"/>
                <a:ext cx="2536272" cy="1451295"/>
              </a:xfrm>
              <a:prstGeom prst="rect">
                <a:avLst/>
              </a:prstGeom>
              <a:blipFill rotWithShape="0">
                <a:blip r:embed="rId7" cstate="print"/>
                <a:stretch>
                  <a:fillRect b="-2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8" name="矩形 27"/>
              <p:cNvSpPr/>
              <p:nvPr/>
            </p:nvSpPr>
            <p:spPr>
              <a:xfrm>
                <a:off x="6175127" y="3738608"/>
                <a:ext cx="1641796" cy="8254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36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</m:oMath>
                </a14:m>
                <a:r>
                  <a:rPr lang="en-US" altLang="zh-CN" sz="3600" b="1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=20</a:t>
                </a:r>
                <a:endParaRPr lang="zh-CN" altLang="zh-CN" sz="36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8" name="矩形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5127" y="3738608"/>
                <a:ext cx="1641796" cy="825419"/>
              </a:xfrm>
              <a:prstGeom prst="rect">
                <a:avLst/>
              </a:prstGeom>
              <a:blipFill rotWithShape="0">
                <a:blip r:embed="rId8" cstate="print"/>
                <a:stretch>
                  <a:fillRect r="-10037" b="-26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组合 1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36559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26" grpId="0"/>
      <p:bldP spid="27" grpId="0" build="p"/>
      <p:bldP spid="2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 rot="10800000" flipH="1">
            <a:off x="1631349" y="2663282"/>
            <a:ext cx="7053399" cy="298886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 rot="10800000" flipH="1">
            <a:off x="1617062" y="2629944"/>
            <a:ext cx="7104492" cy="3085056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1671032" y="2563272"/>
            <a:ext cx="7013715" cy="3046988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1)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理解题意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找出两种相关联的量。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判断两种量是否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成反比例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成反比例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根据反比例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知识列出方程。</a:t>
            </a: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591675" y="183356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036050" y="250348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lvl="0" algn="ctr" eaLnBrk="1" hangingPunct="1"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用反比例</a:t>
            </a:r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解决问题的方法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237788" y="149383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图片 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</a:t>
            </a:r>
          </a:p>
        </p:txBody>
      </p:sp>
      <p:pic>
        <p:nvPicPr>
          <p:cNvPr id="16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761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uild="p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3" name="图片 12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4" name="图片 13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6" name="图片 47" descr="小绿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1944" y="2527178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624840" y="1088314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填空。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9122" y="1802694"/>
            <a:ext cx="1024035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速度一定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路程和时间成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比例。</a:t>
            </a: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路程一定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速度和时间成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比例。</a:t>
            </a: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单价一定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总价和购买数量成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比例。</a:t>
            </a: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路程一定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已行的路程和未行的路程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比例。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59127" y="215848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55022" y="316001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91322" y="411442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32889" y="506908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不成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37158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3" y="1159623"/>
            <a:ext cx="6665897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“做一做”第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1,2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001095" y="1914477"/>
            <a:ext cx="8858280" cy="127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小明买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支圆珠笔用了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元，小刚想买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支同样的圆珠笔，要用多少钱？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矩形 10"/>
              <p:cNvSpPr/>
              <p:nvPr/>
            </p:nvSpPr>
            <p:spPr>
              <a:xfrm>
                <a:off x="4289069" y="3158393"/>
                <a:ext cx="6093422" cy="30469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解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</a:t>
                </a:r>
                <a:r>
                  <a:rPr lang="zh-CN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设要用</a:t>
                </a:r>
                <a14:m>
                  <m:oMath xmlns:m="http://schemas.openxmlformats.org/officeDocument/2006/math"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</m:oMath>
                </a14:m>
                <a:r>
                  <a:rPr lang="zh-CN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元</a:t>
                </a:r>
                <a:r>
                  <a:rPr lang="zh-CN" altLang="en-US" sz="3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钱</a:t>
                </a:r>
                <a:r>
                  <a:rPr lang="zh-CN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6∶4=</a:t>
                </a:r>
                <a:r>
                  <a:rPr lang="en-US" altLang="zh-CN" sz="3200" b="1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∶3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200" i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</a:t>
                </a:r>
                <a14:m>
                  <m:oMath xmlns:m="http://schemas.openxmlformats.org/officeDocument/2006/math"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=4</a:t>
                </a:r>
                <a:r>
                  <a:rPr lang="en-US" altLang="zh-CN" sz="3200" i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答：要用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4.5</a:t>
                </a:r>
                <a:r>
                  <a:rPr lang="zh-CN" altLang="en-US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元钱。</a:t>
                </a:r>
                <a:endPara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9069" y="3158393"/>
                <a:ext cx="6093422" cy="3046988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l="-2603" b="-2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组合 1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3" name="图片 12" descr="图片11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4" name="图片 13" descr="stlx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3" y="1159623"/>
            <a:ext cx="6665897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“做一做”第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122744" y="1914477"/>
            <a:ext cx="9736631" cy="1865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学校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小商店有两种圆珠笔。小明带的钱刚好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买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支单价是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元的，如果他只买单价是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的，可以买多少支？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矩形 11"/>
              <p:cNvSpPr/>
              <p:nvPr/>
            </p:nvSpPr>
            <p:spPr>
              <a:xfrm>
                <a:off x="3991356" y="3283769"/>
                <a:ext cx="4572000" cy="304698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解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</a:t>
                </a:r>
                <a:r>
                  <a:rPr lang="zh-CN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设可以买</a:t>
                </a:r>
                <a14:m>
                  <m:oMath xmlns:m="http://schemas.openxmlformats.org/officeDocument/2006/math"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</m:oMath>
                </a14:m>
                <a:r>
                  <a:rPr lang="zh-CN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支。</a:t>
                </a:r>
                <a:endParaRPr lang="en-US" altLang="zh-CN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2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altLang="zh-CN" sz="3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lang="en-US" altLang="zh-CN" sz="3200" b="1" i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5×4</a:t>
                </a:r>
                <a:endParaRPr lang="en-US" altLang="zh-CN" sz="3200" b="1" i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200" b="1" i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      </m:t>
                    </m:r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=3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答：可以买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r>
                  <a:rPr lang="zh-CN" altLang="en-US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支。</a:t>
                </a:r>
                <a:endPara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1356" y="3283769"/>
                <a:ext cx="4572000" cy="3046988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l="-3467" b="-2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组合 1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4" name="图片 13" descr="图片11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5" name="图片 14" descr="stlx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7620312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2" y="1159623"/>
            <a:ext cx="7337230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页练习十一的第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3,4,5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71252" y="1914477"/>
            <a:ext cx="10564535" cy="1224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小兰的身高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1.5m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，她的影长是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2.4m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，如果同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一时间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、同一地点测得一棵树的影子长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4m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，这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棵树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有多高？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矩形 12"/>
              <p:cNvSpPr/>
              <p:nvPr/>
            </p:nvSpPr>
            <p:spPr>
              <a:xfrm>
                <a:off x="3453568" y="3301944"/>
                <a:ext cx="6766878" cy="30469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解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</a:t>
                </a:r>
                <a:r>
                  <a:rPr lang="zh-CN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设这棵树高</a:t>
                </a:r>
                <a14:m>
                  <m:oMath xmlns:m="http://schemas.openxmlformats.org/officeDocument/2006/math"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itchFamily="18" charset="0"/>
                  </a:rPr>
                  <a:t>m</a:t>
                </a:r>
                <a:r>
                  <a:rPr lang="zh-CN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1</a:t>
                </a:r>
                <a:r>
                  <a:rPr lang="en-US" altLang="zh-CN" sz="3200" b="1" i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5∶2</a:t>
                </a:r>
                <a:r>
                  <a:rPr lang="en-US" altLang="zh-CN" sz="3200" b="1" i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4=</a:t>
                </a:r>
                <a:r>
                  <a:rPr lang="en-US" altLang="zh-CN" sz="3200" b="1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∶4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200" b="1" i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 </a:t>
                </a:r>
                <a14:m>
                  <m:oMath xmlns:m="http://schemas.openxmlformats.org/officeDocument/2006/math"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=2</a:t>
                </a:r>
                <a:r>
                  <a:rPr lang="en-US" altLang="zh-CN" sz="3200" b="1" i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     答：这棵树高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2.5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itchFamily="18" charset="0"/>
                  </a:rPr>
                  <a:t>m</a:t>
                </a:r>
                <a:r>
                  <a:rPr lang="zh-CN" altLang="en-US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3568" y="3301944"/>
                <a:ext cx="6766878" cy="3046988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l="-2342" r="-1351" b="-30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组合 1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4" name="图片 13" descr="图片11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5" name="图片 14" descr="stlx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0379410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2" y="1159623"/>
            <a:ext cx="7672895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页练习十一的第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3,4,5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矩形 13"/>
              <p:cNvSpPr/>
              <p:nvPr/>
            </p:nvSpPr>
            <p:spPr>
              <a:xfrm>
                <a:off x="1582333" y="3074043"/>
                <a:ext cx="7857252" cy="30469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解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</a:t>
                </a:r>
                <a:r>
                  <a:rPr lang="zh-CN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设运行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15</a:t>
                </a:r>
                <a:r>
                  <a:rPr lang="zh-CN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周要用</a:t>
                </a:r>
                <a14:m>
                  <m:oMath xmlns:m="http://schemas.openxmlformats.org/officeDocument/2006/math"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</m:oMath>
                </a14:m>
                <a:r>
                  <a:rPr lang="zh-CN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小时。</a:t>
                </a:r>
                <a:endParaRPr lang="en-US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10</a:t>
                </a:r>
                <a:r>
                  <a:rPr lang="en-US" altLang="zh-CN" sz="3200" i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6∶6=</a:t>
                </a:r>
                <a:r>
                  <a:rPr lang="en-US" altLang="zh-CN" sz="3200" b="1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∶15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200" i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  </a:t>
                </a:r>
                <a14:m>
                  <m:oMath xmlns:m="http://schemas.openxmlformats.org/officeDocument/2006/math"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=26</a:t>
                </a:r>
                <a:r>
                  <a:rPr lang="en-US" altLang="zh-CN" sz="3200" i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  答：运行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15</a:t>
                </a:r>
                <a:r>
                  <a:rPr lang="zh-CN" altLang="en-US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周要用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26.5</a:t>
                </a:r>
                <a:r>
                  <a:rPr lang="zh-CN" altLang="en-US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小时。</a:t>
                </a:r>
                <a:endPara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2333" y="3074043"/>
                <a:ext cx="7857252" cy="3046988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l="-2019" r="-311" b="-2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862745" y="1833439"/>
            <a:ext cx="10121630" cy="127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4.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我国发射的人造地球卫星在空中绕地球运行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周需要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10.6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小时，运行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周要用多少时间？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1" descr="C:\Users\Administrator\AppData\Roaming\Tencent\Users\271766067\QQ\WinTemp\RichOle\PIN9WCCK)ZRW7F}P[`CN48Y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01487" y="3005616"/>
            <a:ext cx="4400550" cy="2400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grpSp>
        <p:nvGrpSpPr>
          <p:cNvPr id="13" name="组合 1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7" name="图片 16" descr="图片11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8" name="图片 17" descr="stlx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2510290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2" y="1159623"/>
            <a:ext cx="7047862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页练习十一的第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3,4,5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13" name="Group 16"/>
          <p:cNvGrpSpPr>
            <a:grpSpLocks/>
          </p:cNvGrpSpPr>
          <p:nvPr/>
        </p:nvGrpSpPr>
        <p:grpSpPr bwMode="auto">
          <a:xfrm>
            <a:off x="6747076" y="7319519"/>
            <a:ext cx="1897063" cy="942974"/>
            <a:chOff x="2699" y="3612"/>
            <a:chExt cx="1195" cy="594"/>
          </a:xfrm>
        </p:grpSpPr>
        <p:pic>
          <p:nvPicPr>
            <p:cNvPr id="17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" name="Text Box 18">
              <a:hlinkClick r:id="rId6" action="ppaction://hlinksldjump" highlightClick="1">
                <a:snd r:embed="rId7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150" cy="368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返回目录</a:t>
              </a:r>
              <a:endPara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879676" y="1890513"/>
            <a:ext cx="11032924" cy="127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5.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工程队修一条水渠，每天工作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小时，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天可以完成。如果工作效率不变，每天工作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小时，多少天可以完成任务？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0" name="矩形 19"/>
              <p:cNvSpPr/>
              <p:nvPr/>
            </p:nvSpPr>
            <p:spPr>
              <a:xfrm>
                <a:off x="3408363" y="3258371"/>
                <a:ext cx="8085297" cy="30469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解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</a:t>
                </a:r>
                <a:r>
                  <a:rPr lang="zh-CN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</a:t>
                </a:r>
                <a14:m>
                  <m:oMath xmlns:m="http://schemas.openxmlformats.org/officeDocument/2006/math"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</m:oMath>
                </a14:m>
                <a:r>
                  <a:rPr lang="zh-CN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天可以完成任务。</a:t>
                </a:r>
                <a:endParaRPr lang="en-US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6×12=8</a:t>
                </a:r>
                <a:r>
                  <a:rPr lang="en-US" altLang="zh-CN" sz="3200" b="1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</m:oMath>
                </a14:m>
                <a:r>
                  <a:rPr lang="en-US" altLang="zh-CN" sz="3200" i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en-US" altLang="zh-CN" sz="3200" b="1" i="1" dirty="0" smtClean="0">
                  <a:solidFill>
                    <a:srgbClr val="FF0000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                 </m:t>
                    </m:r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=9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          答：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</a:t>
                </a:r>
                <a:r>
                  <a:rPr lang="zh-CN" altLang="en-US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天可以完成任务。</a:t>
                </a:r>
                <a:endPara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8363" y="3258371"/>
                <a:ext cx="8085297" cy="3046988"/>
              </a:xfrm>
              <a:prstGeom prst="rect">
                <a:avLst/>
              </a:prstGeom>
              <a:blipFill rotWithShape="0">
                <a:blip r:embed="rId8" cstate="print"/>
                <a:stretch>
                  <a:fillRect l="-1885" b="-30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组合 14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6" name="图片 15" descr="图片11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1" name="图片 20" descr="stlx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334349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4" name="图片 13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5" name="图片 14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40" y="1425575"/>
            <a:ext cx="9308344" cy="39798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1644388" y="2008188"/>
            <a:ext cx="8654336" cy="978729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正比例解决问题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找出两种相关联的量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判断它们是否成正比例关系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若成正比例关系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则根据比值相等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列出方程解答。</a:t>
            </a:r>
          </a:p>
        </p:txBody>
      </p:sp>
      <p:sp>
        <p:nvSpPr>
          <p:cNvPr id="5" name="文本框 20482"/>
          <p:cNvSpPr txBox="1"/>
          <p:nvPr/>
        </p:nvSpPr>
        <p:spPr>
          <a:xfrm>
            <a:off x="1644388" y="3509213"/>
            <a:ext cx="8654336" cy="1421928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lvl="2" indent="454025" eaLnBrk="1" hangingPunct="1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应用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反比例解决问题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找出两种相关联的量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判断它们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是否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成反比例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若成反比例关系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则根据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乘积相等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列出</a:t>
            </a:r>
            <a:endParaRPr lang="en-US" altLang="zh-CN" sz="2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2" eaLnBrk="1" hangingPunct="1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方程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解答。</a:t>
            </a: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24253" y="350921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424190" y="4183901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lnSpcReduction="1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用比例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解决问题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70365" y="316948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6" name="图片 15" descr="图片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7" name="图片 16" descr="ktx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6" y="1782582"/>
            <a:ext cx="7039181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64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页练习十一第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6,7,8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228600" y="6350"/>
            <a:ext cx="3195320" cy="1609090"/>
            <a:chOff x="120" y="-71"/>
            <a:chExt cx="5032" cy="2534"/>
          </a:xfrm>
        </p:grpSpPr>
        <p:pic>
          <p:nvPicPr>
            <p:cNvPr id="13" name="图片 12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4" name="图片 13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472440" y="1144588"/>
            <a:ext cx="1153159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佳佳去文具店购买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00</a:t>
            </a:r>
            <a:r>
              <a:rPr lang="zh-CN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元一个的笔记本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,10</a:t>
            </a:r>
            <a:r>
              <a:rPr lang="zh-CN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元钱能买几个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zh-CN" sz="3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看上面的题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回答下面的问题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(1)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有哪三种量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(2)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其中哪一种量是固定不变的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2" name="矩形 11"/>
          <p:cNvSpPr/>
          <p:nvPr/>
        </p:nvSpPr>
        <p:spPr>
          <a:xfrm>
            <a:off x="1489585" y="3222080"/>
            <a:ext cx="603897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单价</a:t>
            </a:r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、数量和总价三种量</a:t>
            </a: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 indent="266700">
              <a:lnSpc>
                <a:spcPct val="150000"/>
              </a:lnSpc>
              <a:spcAft>
                <a:spcPts val="0"/>
              </a:spcAft>
            </a:pP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单价</a:t>
            </a:r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是固定不变的</a:t>
            </a: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gimg2.baidu.com/image_search/src=http%3A%2F%2Fimg1.99114.com%2Fgroup1%2FM00%2F42%2F21%2FwKgGTFkXdJWAYs2lAAIX9NFHCTs091_600_600.jpg&amp;refer=http%3A%2F%2Fimg1.99114.com&amp;app=2002&amp;size=f9999,10000&amp;q=a80&amp;n=0&amp;g=0n&amp;fmt=jpeg?sec=1638277717&amp;t=d5fe6e80f1eb9082569ba35e790d09d0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D0D1D5"/>
              </a:clrFrom>
              <a:clrTo>
                <a:srgbClr val="D0D1D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774" b="16146"/>
          <a:stretch/>
        </p:blipFill>
        <p:spPr bwMode="auto">
          <a:xfrm>
            <a:off x="7748959" y="3399573"/>
            <a:ext cx="4034681" cy="2545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4" name="图片 1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5" name="图片 14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771307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472440" y="1144588"/>
            <a:ext cx="1153159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佳佳去文具店购买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00</a:t>
            </a:r>
            <a:r>
              <a:rPr lang="zh-CN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元一个的笔记本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,10</a:t>
            </a:r>
            <a:r>
              <a:rPr lang="zh-CN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元钱能买几个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zh-CN" sz="3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看上面的题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回答下面的问题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(3)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哪两种量是变化的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这两种量是按怎样的规律变化的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 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它们成什么关系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 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1880" y="3995594"/>
            <a:ext cx="11120120" cy="2335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>
              <a:lnSpc>
                <a:spcPct val="140000"/>
              </a:lnSpc>
              <a:spcAft>
                <a:spcPts val="0"/>
              </a:spcAft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数量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和总价这两种量是变化的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 indent="266700">
              <a:lnSpc>
                <a:spcPct val="140000"/>
              </a:lnSpc>
              <a:spcAft>
                <a:spcPts val="0"/>
              </a:spcAft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总价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随着数量的增加而增加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随着数量的减少而减少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 indent="266700">
              <a:lnSpc>
                <a:spcPct val="140000"/>
              </a:lnSpc>
              <a:spcAft>
                <a:spcPts val="0"/>
              </a:spcAft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总价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和数量成正比例关系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4" name="图片 1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5" name="图片 1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6475281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472440" y="1144588"/>
            <a:ext cx="115315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佳佳去文具店购买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00</a:t>
            </a:r>
            <a:r>
              <a:rPr lang="zh-CN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元一个的笔记本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,10</a:t>
            </a:r>
            <a:r>
              <a:rPr lang="zh-CN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元钱能买几个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zh-CN" sz="3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看上面的题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回答下面的问题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(4)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佳佳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元去购买钢笔呢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75036" y="3934634"/>
            <a:ext cx="10068323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>
              <a:lnSpc>
                <a:spcPct val="140000"/>
              </a:lnSpc>
              <a:spcAft>
                <a:spcPts val="0"/>
              </a:spcAft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如果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元去购买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就是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总价一定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数量和单价成反比例的关系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4" name="图片 1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5" name="图片 1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4325885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云形标注 12"/>
          <p:cNvSpPr/>
          <p:nvPr/>
        </p:nvSpPr>
        <p:spPr>
          <a:xfrm>
            <a:off x="106363" y="1887854"/>
            <a:ext cx="11978957" cy="2714625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用比例知识解决问题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4" name="图片 1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5" name="图片 1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786033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234440" y="1189038"/>
            <a:ext cx="10195559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我们已经学习了哪两种比例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zh-CN" sz="3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正比例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反比例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怎样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判断两种量之间的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关系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2611" y="4291399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两种量</a:t>
            </a: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是相关</a:t>
            </a:r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联的</a:t>
            </a: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量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5855881" y="371073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比值一定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9166106" y="371962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成正比例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6031513" y="499884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积一定</a:t>
            </a:r>
            <a:endParaRPr lang="zh-CN" altLang="en-US" sz="3600" dirty="0"/>
          </a:p>
        </p:txBody>
      </p:sp>
      <p:sp>
        <p:nvSpPr>
          <p:cNvPr id="14" name="矩形 13"/>
          <p:cNvSpPr/>
          <p:nvPr/>
        </p:nvSpPr>
        <p:spPr>
          <a:xfrm>
            <a:off x="9166105" y="498659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成正比例</a:t>
            </a:r>
            <a:endParaRPr lang="zh-CN" altLang="en-US" sz="3600" dirty="0"/>
          </a:p>
        </p:txBody>
      </p:sp>
      <p:cxnSp>
        <p:nvCxnSpPr>
          <p:cNvPr id="16" name="直接箭头连接符 15"/>
          <p:cNvCxnSpPr>
            <a:stCxn id="5" idx="3"/>
          </p:cNvCxnSpPr>
          <p:nvPr/>
        </p:nvCxnSpPr>
        <p:spPr>
          <a:xfrm flipV="1">
            <a:off x="5012261" y="4099560"/>
            <a:ext cx="733219" cy="51500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>
            <a:stCxn id="6" idx="3"/>
          </p:cNvCxnSpPr>
          <p:nvPr/>
        </p:nvCxnSpPr>
        <p:spPr>
          <a:xfrm flipV="1">
            <a:off x="7887206" y="4033896"/>
            <a:ext cx="1012954" cy="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>
            <a:stCxn id="5" idx="3"/>
          </p:cNvCxnSpPr>
          <p:nvPr/>
        </p:nvCxnSpPr>
        <p:spPr>
          <a:xfrm>
            <a:off x="5012261" y="4614565"/>
            <a:ext cx="733219" cy="64323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V="1">
            <a:off x="7887206" y="5306437"/>
            <a:ext cx="1012954" cy="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1448289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3060</TotalTime>
  <Words>1445</Words>
  <Application>Microsoft Office PowerPoint</Application>
  <PresentationFormat>自定义</PresentationFormat>
  <Paragraphs>119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2_Office 主题</vt:lpstr>
      <vt:lpstr>3_Office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2131</cp:revision>
  <dcterms:created xsi:type="dcterms:W3CDTF">2017-11-13T08:28:00Z</dcterms:created>
  <dcterms:modified xsi:type="dcterms:W3CDTF">2021-11-23T00:35:31Z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1607044B1AB04E548CD13AD1CD86572E</vt:lpwstr>
  </property>
</Properties>
</file>