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274" r:id="rId2"/>
    <p:sldId id="309" r:id="rId3"/>
    <p:sldId id="273" r:id="rId4"/>
    <p:sldId id="473" r:id="rId5"/>
    <p:sldId id="474" r:id="rId6"/>
    <p:sldId id="475" r:id="rId7"/>
    <p:sldId id="488" r:id="rId8"/>
    <p:sldId id="487" r:id="rId9"/>
    <p:sldId id="449" r:id="rId10"/>
    <p:sldId id="450" r:id="rId11"/>
    <p:sldId id="451" r:id="rId12"/>
    <p:sldId id="418" r:id="rId13"/>
    <p:sldId id="489" r:id="rId14"/>
    <p:sldId id="490" r:id="rId15"/>
    <p:sldId id="476" r:id="rId16"/>
    <p:sldId id="265" r:id="rId17"/>
    <p:sldId id="491" r:id="rId18"/>
    <p:sldId id="477" r:id="rId19"/>
    <p:sldId id="478" r:id="rId20"/>
    <p:sldId id="292" r:id="rId21"/>
    <p:sldId id="297" r:id="rId22"/>
    <p:sldId id="293" r:id="rId23"/>
    <p:sldId id="300" r:id="rId24"/>
    <p:sldId id="291" r:id="rId25"/>
    <p:sldId id="258" r:id="rId26"/>
    <p:sldId id="282" r:id="rId27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400" b="1" kern="1200">
        <a:solidFill>
          <a:srgbClr val="CC0000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b="1" kern="1200">
        <a:solidFill>
          <a:srgbClr val="CC0000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b="1" kern="1200">
        <a:solidFill>
          <a:srgbClr val="CC0000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b="1" kern="1200">
        <a:solidFill>
          <a:srgbClr val="CC0000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b="1" kern="1200">
        <a:solidFill>
          <a:srgbClr val="CC0000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2400" b="1" kern="1200">
        <a:solidFill>
          <a:srgbClr val="CC0000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sz="2400" b="1" kern="1200">
        <a:solidFill>
          <a:srgbClr val="CC0000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sz="2400" b="1" kern="1200">
        <a:solidFill>
          <a:srgbClr val="CC0000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sz="2400" b="1" kern="1200">
        <a:solidFill>
          <a:srgbClr val="CC0000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FF3399"/>
    <a:srgbClr val="FF0000"/>
    <a:srgbClr val="000000"/>
    <a:srgbClr val="E4DF21"/>
    <a:srgbClr val="C8D927"/>
    <a:srgbClr val="DEEC22"/>
    <a:srgbClr val="E6E61A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2" autoAdjust="0"/>
    <p:restoredTop sz="94480" autoAdjust="0"/>
  </p:normalViewPr>
  <p:slideViewPr>
    <p:cSldViewPr>
      <p:cViewPr varScale="1">
        <p:scale>
          <a:sx n="84" d="100"/>
          <a:sy n="84" d="100"/>
        </p:scale>
        <p:origin x="-1152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8" d="100"/>
          <a:sy n="78" d="100"/>
        </p:scale>
        <p:origin x="-3246" y="-10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6D897BCB-E7C2-42CB-9769-8EFA248442E8}" type="datetimeFigureOut">
              <a:rPr lang="zh-CN" altLang="en-US"/>
              <a:pPr>
                <a:defRPr/>
              </a:pPr>
              <a:t>2021/11/1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3099DA10-E2EF-4DBF-9E27-068134BC4B9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Rectangle 3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zh-CN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4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</p:spPr>
        <p:txBody>
          <a:bodyPr anchor="b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040E3783-C077-45EF-9D1F-EF49814DE441}" type="slidenum">
              <a:rPr lang="zh-CN" altLang="en-US" sz="1200" b="0">
                <a:solidFill>
                  <a:schemeClr val="tx1"/>
                </a:solidFill>
                <a:latin typeface="+mn-lt"/>
                <a:ea typeface="+mn-ea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22</a:t>
            </a:fld>
            <a:endParaRPr lang="zh-CN" altLang="en-US" sz="1200" b="0">
              <a:solidFill>
                <a:schemeClr val="tx1"/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7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35FC508-AE59-4B94-888E-B5CE21235850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25</a:t>
            </a:fld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FF5B5B7A-865B-44C2-AD12-F4E7D48C0980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897" r:id="rId1"/>
    <p:sldLayoutId id="2147483898" r:id="rId2"/>
    <p:sldLayoutId id="2147483899" r:id="rId3"/>
    <p:sldLayoutId id="2147483900" r:id="rId4"/>
    <p:sldLayoutId id="2147483901" r:id="rId5"/>
    <p:sldLayoutId id="2147483902" r:id="rId6"/>
    <p:sldLayoutId id="2147483906" r:id="rId7"/>
    <p:sldLayoutId id="2147483903" r:id="rId8"/>
    <p:sldLayoutId id="2147483904" r:id="rId9"/>
    <p:sldLayoutId id="2147483905" r:id="rId10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7" Type="http://schemas.openxmlformats.org/officeDocument/2006/relationships/slide" Target="slide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0.xml"/><Relationship Id="rId5" Type="http://schemas.openxmlformats.org/officeDocument/2006/relationships/slide" Target="slide16.xml"/><Relationship Id="rId4" Type="http://schemas.openxmlformats.org/officeDocument/2006/relationships/slide" Target="slide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.wav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1.wav"/><Relationship Id="rId4" Type="http://schemas.openxmlformats.org/officeDocument/2006/relationships/slide" Target="slide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4.jpeg"/><Relationship Id="rId5" Type="http://schemas.openxmlformats.org/officeDocument/2006/relationships/audio" Target="../media/audio1.wav"/><Relationship Id="rId4" Type="http://schemas.openxmlformats.org/officeDocument/2006/relationships/slide" Target="slide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audio" Target="../media/audio1.wav"/><Relationship Id="rId3" Type="http://schemas.openxmlformats.org/officeDocument/2006/relationships/slide" Target="slide21.xml"/><Relationship Id="rId7" Type="http://schemas.openxmlformats.org/officeDocument/2006/relationships/slide" Target="slide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1.emf"/><Relationship Id="rId5" Type="http://schemas.openxmlformats.org/officeDocument/2006/relationships/slide" Target="slide22.xml"/><Relationship Id="rId4" Type="http://schemas.openxmlformats.org/officeDocument/2006/relationships/slide" Target="slide2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7" Type="http://schemas.openxmlformats.org/officeDocument/2006/relationships/slide" Target="slide20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Relationship Id="rId6" Type="http://schemas.openxmlformats.org/officeDocument/2006/relationships/slide" Target="slide25.xml"/><Relationship Id="rId5" Type="http://schemas.openxmlformats.org/officeDocument/2006/relationships/slide" Target="slide24.xml"/><Relationship Id="rId4" Type="http://schemas.openxmlformats.org/officeDocument/2006/relationships/audio" Target="../media/audio2.wav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0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0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png"/><Relationship Id="rId4" Type="http://schemas.openxmlformats.org/officeDocument/2006/relationships/slide" Target="slide2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27.emf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audio" Target="../media/audio1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Box 16"/>
          <p:cNvSpPr txBox="1">
            <a:spLocks noChangeArrowheads="1"/>
          </p:cNvSpPr>
          <p:nvPr/>
        </p:nvSpPr>
        <p:spPr bwMode="auto">
          <a:xfrm>
            <a:off x="285720" y="1526433"/>
            <a:ext cx="885828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4800" dirty="0" smtClean="0">
                <a:latin typeface="Calibri" pitchFamily="34" charset="0"/>
              </a:rPr>
              <a:t>第</a:t>
            </a:r>
            <a:r>
              <a:rPr lang="en-US" altLang="zh-CN" sz="4800" dirty="0" smtClean="0">
                <a:latin typeface="Calibri" pitchFamily="34" charset="0"/>
              </a:rPr>
              <a:t>5</a:t>
            </a:r>
            <a:r>
              <a:rPr lang="zh-CN" altLang="en-US" sz="4800" dirty="0" smtClean="0">
                <a:latin typeface="Calibri" pitchFamily="34" charset="0"/>
              </a:rPr>
              <a:t>单</a:t>
            </a:r>
            <a:r>
              <a:rPr lang="zh-CN" altLang="en-US" sz="4800" dirty="0">
                <a:latin typeface="Calibri" pitchFamily="34" charset="0"/>
              </a:rPr>
              <a:t>元 </a:t>
            </a:r>
            <a:r>
              <a:rPr lang="zh-CN" altLang="en-US" sz="4800" dirty="0" smtClean="0">
                <a:latin typeface="Calibri" pitchFamily="34" charset="0"/>
              </a:rPr>
              <a:t>  数学广角</a:t>
            </a:r>
            <a:r>
              <a:rPr lang="en-US" altLang="zh-CN" sz="4800" dirty="0" smtClean="0">
                <a:latin typeface="Calibri" pitchFamily="34" charset="0"/>
              </a:rPr>
              <a:t>——</a:t>
            </a:r>
            <a:r>
              <a:rPr lang="zh-CN" altLang="en-US" sz="4800" dirty="0" smtClean="0">
                <a:latin typeface="Calibri" pitchFamily="34" charset="0"/>
              </a:rPr>
              <a:t>鸽巢问题</a:t>
            </a:r>
            <a:endParaRPr lang="zh-CN" altLang="en-US" sz="4800" dirty="0">
              <a:latin typeface="Calibri" pitchFamily="34" charset="0"/>
            </a:endParaRPr>
          </a:p>
        </p:txBody>
      </p:sp>
      <p:sp>
        <p:nvSpPr>
          <p:cNvPr id="3079" name="Text Box 3"/>
          <p:cNvSpPr txBox="1">
            <a:spLocks noChangeArrowheads="1"/>
          </p:cNvSpPr>
          <p:nvPr/>
        </p:nvSpPr>
        <p:spPr bwMode="auto">
          <a:xfrm>
            <a:off x="1185863" y="385763"/>
            <a:ext cx="54737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六年</a:t>
            </a:r>
            <a:r>
              <a:rPr lang="zh-CN" altLang="en-US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级数</a:t>
            </a:r>
            <a:r>
              <a:rPr lang="zh-CN" altLang="en-US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学</a:t>
            </a:r>
            <a:r>
              <a:rPr lang="en-US" altLang="zh-CN" dirty="0" smtClean="0">
                <a:solidFill>
                  <a:schemeClr val="tx1"/>
                </a:solidFill>
                <a:latin typeface="新宋体"/>
                <a:ea typeface="新宋体"/>
              </a:rPr>
              <a:t>·</a:t>
            </a:r>
            <a:r>
              <a:rPr lang="zh-CN" altLang="en-US" smtClean="0">
                <a:solidFill>
                  <a:schemeClr val="tx1"/>
                </a:solidFill>
                <a:latin typeface="新宋体"/>
                <a:ea typeface="新宋体"/>
              </a:rPr>
              <a:t>下</a:t>
            </a:r>
            <a:endParaRPr lang="zh-CN" altLang="en-US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28596" y="3088187"/>
            <a:ext cx="767968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44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j-ea"/>
                <a:ea typeface="+mj-ea"/>
              </a:rPr>
              <a:t>1</a:t>
            </a:r>
            <a:r>
              <a:rPr lang="zh-CN" altLang="en-US" sz="4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+mj-ea"/>
                <a:ea typeface="+mj-ea"/>
              </a:rPr>
              <a:t>  鸽巢问题</a:t>
            </a:r>
            <a:endParaRPr lang="zh-CN" altLang="en-US" sz="4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+mj-ea"/>
              <a:ea typeface="+mj-ea"/>
            </a:endParaRPr>
          </a:p>
        </p:txBody>
      </p:sp>
      <p:grpSp>
        <p:nvGrpSpPr>
          <p:cNvPr id="15" name="Group 42"/>
          <p:cNvGrpSpPr>
            <a:grpSpLocks/>
          </p:cNvGrpSpPr>
          <p:nvPr/>
        </p:nvGrpSpPr>
        <p:grpSpPr bwMode="auto">
          <a:xfrm>
            <a:off x="2571736" y="4929198"/>
            <a:ext cx="2159001" cy="1009650"/>
            <a:chOff x="340" y="3022"/>
            <a:chExt cx="1360" cy="636"/>
          </a:xfrm>
        </p:grpSpPr>
        <p:sp>
          <p:nvSpPr>
            <p:cNvPr id="16" name="Oval 23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40" y="3022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itchFamily="34" charset="0"/>
              </a:endParaRPr>
            </a:p>
          </p:txBody>
        </p:sp>
        <p:sp>
          <p:nvSpPr>
            <p:cNvPr id="17" name="Rectangle 18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30" y="3149"/>
              <a:ext cx="1270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itchFamily="2" charset="-122"/>
                </a:rPr>
                <a:t>学习新知</a:t>
              </a:r>
            </a:p>
          </p:txBody>
        </p:sp>
      </p:grpSp>
      <p:grpSp>
        <p:nvGrpSpPr>
          <p:cNvPr id="18" name="Group 43"/>
          <p:cNvGrpSpPr>
            <a:grpSpLocks/>
          </p:cNvGrpSpPr>
          <p:nvPr/>
        </p:nvGrpSpPr>
        <p:grpSpPr bwMode="auto">
          <a:xfrm>
            <a:off x="4857752" y="4919680"/>
            <a:ext cx="2160587" cy="1009650"/>
            <a:chOff x="2018" y="2976"/>
            <a:chExt cx="1361" cy="636"/>
          </a:xfrm>
        </p:grpSpPr>
        <p:sp>
          <p:nvSpPr>
            <p:cNvPr id="19" name="Oval 30">
              <a:hlinkClick r:id="rId5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2018" y="2976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itchFamily="34" charset="0"/>
              </a:endParaRPr>
            </a:p>
          </p:txBody>
        </p:sp>
        <p:sp>
          <p:nvSpPr>
            <p:cNvPr id="20" name="Rectangle 31">
              <a:hlinkClick r:id="rId5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2109" y="3113"/>
              <a:ext cx="1270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itchFamily="2" charset="-122"/>
                </a:rPr>
                <a:t>随堂练习</a:t>
              </a:r>
            </a:p>
          </p:txBody>
        </p:sp>
      </p:grpSp>
      <p:grpSp>
        <p:nvGrpSpPr>
          <p:cNvPr id="21" name="Group 44"/>
          <p:cNvGrpSpPr>
            <a:grpSpLocks/>
          </p:cNvGrpSpPr>
          <p:nvPr/>
        </p:nvGrpSpPr>
        <p:grpSpPr bwMode="auto">
          <a:xfrm>
            <a:off x="7072330" y="4919680"/>
            <a:ext cx="2232025" cy="1009650"/>
            <a:chOff x="3696" y="2976"/>
            <a:chExt cx="1406" cy="636"/>
          </a:xfrm>
        </p:grpSpPr>
        <p:sp>
          <p:nvSpPr>
            <p:cNvPr id="22" name="Oval 32">
              <a:hlinkClick r:id="rId6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696" y="2976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itchFamily="34" charset="0"/>
              </a:endParaRPr>
            </a:p>
          </p:txBody>
        </p:sp>
        <p:sp>
          <p:nvSpPr>
            <p:cNvPr id="23" name="Rectangle 33">
              <a:hlinkClick r:id="rId6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832" y="3113"/>
              <a:ext cx="1270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itchFamily="2" charset="-122"/>
                </a:rPr>
                <a:t>作业设计</a:t>
              </a:r>
            </a:p>
          </p:txBody>
        </p:sp>
      </p:grpSp>
      <p:grpSp>
        <p:nvGrpSpPr>
          <p:cNvPr id="24" name="Group 42"/>
          <p:cNvGrpSpPr>
            <a:grpSpLocks/>
          </p:cNvGrpSpPr>
          <p:nvPr/>
        </p:nvGrpSpPr>
        <p:grpSpPr bwMode="auto">
          <a:xfrm>
            <a:off x="357158" y="4929198"/>
            <a:ext cx="2159000" cy="1009650"/>
            <a:chOff x="340" y="3022"/>
            <a:chExt cx="1360" cy="636"/>
          </a:xfrm>
        </p:grpSpPr>
        <p:sp>
          <p:nvSpPr>
            <p:cNvPr id="25" name="Oval 23">
              <a:hlinkClick r:id="rId7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40" y="3022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itchFamily="34" charset="0"/>
              </a:endParaRPr>
            </a:p>
          </p:txBody>
        </p:sp>
        <p:sp>
          <p:nvSpPr>
            <p:cNvPr id="26" name="Rectangle 18">
              <a:hlinkClick r:id="rId7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30" y="3157"/>
              <a:ext cx="1270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800" dirty="0" smtClean="0">
                  <a:latin typeface="宋体" pitchFamily="2" charset="-122"/>
                </a:rPr>
                <a:t>复习准备</a:t>
              </a:r>
              <a:endParaRPr lang="zh-CN" altLang="en-US" sz="2800" dirty="0">
                <a:latin typeface="宋体" pitchFamily="2" charset="-122"/>
              </a:endParaRPr>
            </a:p>
          </p:txBody>
        </p:sp>
      </p:grp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19"/>
          <p:cNvGrpSpPr>
            <a:grpSpLocks/>
          </p:cNvGrpSpPr>
          <p:nvPr/>
        </p:nvGrpSpPr>
        <p:grpSpPr bwMode="auto">
          <a:xfrm>
            <a:off x="114272" y="3409951"/>
            <a:ext cx="2330450" cy="2162176"/>
            <a:chOff x="88" y="3203"/>
            <a:chExt cx="1468" cy="1362"/>
          </a:xfrm>
        </p:grpSpPr>
        <p:sp>
          <p:nvSpPr>
            <p:cNvPr id="11" name="AutoShape 27"/>
            <p:cNvSpPr>
              <a:spLocks noChangeArrowheads="1"/>
            </p:cNvSpPr>
            <p:nvPr/>
          </p:nvSpPr>
          <p:spPr bwMode="auto">
            <a:xfrm>
              <a:off x="88" y="3203"/>
              <a:ext cx="1458" cy="1362"/>
            </a:xfrm>
            <a:prstGeom prst="wedgeRoundRectCallout">
              <a:avLst>
                <a:gd name="adj1" fmla="val 63448"/>
                <a:gd name="adj2" fmla="val -36473"/>
                <a:gd name="adj3" fmla="val 16667"/>
              </a:avLst>
            </a:prstGeom>
            <a:solidFill>
              <a:srgbClr val="FFFFFF"/>
            </a:solidFill>
            <a:ln w="19050">
              <a:solidFill>
                <a:srgbClr val="3399FF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just">
                <a:buFontTx/>
                <a:buNone/>
              </a:pPr>
              <a:endParaRPr lang="en-US" altLang="zh-CN"/>
            </a:p>
            <a:p>
              <a:pPr>
                <a:buFontTx/>
                <a:buNone/>
              </a:pPr>
              <a:endParaRPr lang="en-US" altLang="zh-CN" sz="1800" b="0">
                <a:latin typeface="Arial" charset="0"/>
                <a:ea typeface="宋体" charset="-122"/>
              </a:endParaRPr>
            </a:p>
          </p:txBody>
        </p:sp>
        <p:sp>
          <p:nvSpPr>
            <p:cNvPr id="12" name="Rectangle 16"/>
            <p:cNvSpPr>
              <a:spLocks noChangeArrowheads="1"/>
            </p:cNvSpPr>
            <p:nvPr/>
          </p:nvSpPr>
          <p:spPr bwMode="auto">
            <a:xfrm>
              <a:off x="106" y="3300"/>
              <a:ext cx="1450" cy="117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dirty="0">
                  <a:latin typeface="+mj-ea"/>
                  <a:ea typeface="+mj-ea"/>
                </a:rPr>
                <a:t>我随便放放看，</a:t>
              </a:r>
            </a:p>
            <a:p>
              <a:pPr>
                <a:lnSpc>
                  <a:spcPct val="120000"/>
                </a:lnSpc>
              </a:pPr>
              <a:r>
                <a:rPr lang="zh-CN" altLang="en-US" dirty="0">
                  <a:latin typeface="+mj-ea"/>
                  <a:ea typeface="+mj-ea"/>
                </a:rPr>
                <a:t>一个抽屉</a:t>
              </a:r>
              <a:r>
                <a:rPr lang="en-US" altLang="zh-CN" dirty="0">
                  <a:latin typeface="+mj-ea"/>
                  <a:ea typeface="+mj-ea"/>
                </a:rPr>
                <a:t>1</a:t>
              </a:r>
              <a:r>
                <a:rPr lang="zh-CN" altLang="en-US" dirty="0">
                  <a:latin typeface="+mj-ea"/>
                  <a:ea typeface="+mj-ea"/>
                </a:rPr>
                <a:t>本，</a:t>
              </a:r>
            </a:p>
            <a:p>
              <a:pPr>
                <a:lnSpc>
                  <a:spcPct val="120000"/>
                </a:lnSpc>
              </a:pPr>
              <a:r>
                <a:rPr lang="zh-CN" altLang="en-US" dirty="0">
                  <a:latin typeface="+mj-ea"/>
                  <a:ea typeface="+mj-ea"/>
                </a:rPr>
                <a:t>一个抽屉</a:t>
              </a:r>
              <a:r>
                <a:rPr lang="en-US" altLang="zh-CN" dirty="0">
                  <a:latin typeface="+mj-ea"/>
                  <a:ea typeface="+mj-ea"/>
                </a:rPr>
                <a:t>2</a:t>
              </a:r>
              <a:r>
                <a:rPr lang="zh-CN" altLang="en-US" dirty="0">
                  <a:latin typeface="+mj-ea"/>
                  <a:ea typeface="+mj-ea"/>
                </a:rPr>
                <a:t>本，</a:t>
              </a:r>
            </a:p>
            <a:p>
              <a:pPr>
                <a:lnSpc>
                  <a:spcPct val="120000"/>
                </a:lnSpc>
              </a:pPr>
              <a:r>
                <a:rPr lang="zh-CN" altLang="en-US" dirty="0">
                  <a:latin typeface="+mj-ea"/>
                  <a:ea typeface="+mj-ea"/>
                </a:rPr>
                <a:t>一个抽屉</a:t>
              </a:r>
              <a:r>
                <a:rPr lang="en-US" altLang="zh-CN" dirty="0">
                  <a:latin typeface="+mj-ea"/>
                  <a:ea typeface="+mj-ea"/>
                </a:rPr>
                <a:t>4</a:t>
              </a:r>
              <a:r>
                <a:rPr lang="zh-CN" altLang="en-US" dirty="0">
                  <a:latin typeface="+mj-ea"/>
                  <a:ea typeface="+mj-ea"/>
                </a:rPr>
                <a:t>本。</a:t>
              </a:r>
            </a:p>
          </p:txBody>
        </p:sp>
      </p:grpSp>
      <p:grpSp>
        <p:nvGrpSpPr>
          <p:cNvPr id="13" name="Group 21"/>
          <p:cNvGrpSpPr>
            <a:grpSpLocks/>
          </p:cNvGrpSpPr>
          <p:nvPr/>
        </p:nvGrpSpPr>
        <p:grpSpPr bwMode="auto">
          <a:xfrm>
            <a:off x="499911" y="1785928"/>
            <a:ext cx="8142808" cy="1274763"/>
            <a:chOff x="-9" y="1685"/>
            <a:chExt cx="2719" cy="803"/>
          </a:xfrm>
        </p:grpSpPr>
        <p:sp>
          <p:nvSpPr>
            <p:cNvPr id="19" name="AutoShape 27"/>
            <p:cNvSpPr>
              <a:spLocks noChangeArrowheads="1"/>
            </p:cNvSpPr>
            <p:nvPr/>
          </p:nvSpPr>
          <p:spPr bwMode="auto">
            <a:xfrm>
              <a:off x="-9" y="1752"/>
              <a:ext cx="2696" cy="726"/>
            </a:xfrm>
            <a:prstGeom prst="wedgeRoundRectCallout">
              <a:avLst>
                <a:gd name="adj1" fmla="val 6278"/>
                <a:gd name="adj2" fmla="val 59328"/>
                <a:gd name="adj3" fmla="val 16667"/>
              </a:avLst>
            </a:prstGeom>
            <a:solidFill>
              <a:srgbClr val="FFFFFF"/>
            </a:solidFill>
            <a:ln w="19050">
              <a:solidFill>
                <a:srgbClr val="3399FF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just">
                <a:buFontTx/>
                <a:buNone/>
              </a:pPr>
              <a:endParaRPr lang="en-US" altLang="zh-CN"/>
            </a:p>
            <a:p>
              <a:pPr>
                <a:buFontTx/>
                <a:buNone/>
              </a:pPr>
              <a:endParaRPr lang="en-US" altLang="zh-CN" sz="1800" b="0">
                <a:latin typeface="Arial" charset="0"/>
                <a:ea typeface="宋体" charset="-122"/>
              </a:endParaRPr>
            </a:p>
          </p:txBody>
        </p:sp>
        <p:sp>
          <p:nvSpPr>
            <p:cNvPr id="20" name="Rectangle 20"/>
            <p:cNvSpPr>
              <a:spLocks noChangeArrowheads="1"/>
            </p:cNvSpPr>
            <p:nvPr/>
          </p:nvSpPr>
          <p:spPr bwMode="auto">
            <a:xfrm>
              <a:off x="-9" y="1685"/>
              <a:ext cx="2719" cy="803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  <a:buFontTx/>
                <a:buNone/>
              </a:pPr>
              <a:r>
                <a:rPr lang="zh-CN" altLang="en-US" sz="3200" dirty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rPr>
                <a:t>如果每个抽屉最多放</a:t>
              </a:r>
              <a:r>
                <a:rPr lang="en-US" altLang="zh-CN" sz="3200" dirty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rPr>
                <a:t>2</a:t>
              </a:r>
              <a:r>
                <a:rPr lang="zh-CN" altLang="en-US" sz="3200" dirty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rPr>
                <a:t>本，那么</a:t>
              </a:r>
              <a:r>
                <a:rPr lang="en-US" altLang="zh-CN" sz="3200" dirty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rPr>
                <a:t>3</a:t>
              </a:r>
              <a:r>
                <a:rPr lang="zh-CN" altLang="en-US" sz="3200" dirty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rPr>
                <a:t>个抽屉最多放</a:t>
              </a:r>
              <a:r>
                <a:rPr lang="en-US" altLang="zh-CN" sz="3200" dirty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rPr>
                <a:t>6</a:t>
              </a:r>
              <a:r>
                <a:rPr lang="zh-CN" altLang="en-US" sz="3200" dirty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rPr>
                <a:t>本，可题目要求放的是</a:t>
              </a:r>
              <a:r>
                <a:rPr lang="en-US" altLang="zh-CN" sz="3200" dirty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rPr>
                <a:t>7</a:t>
              </a:r>
              <a:r>
                <a:rPr lang="zh-CN" altLang="en-US" sz="3200" dirty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rPr>
                <a:t>本书。所以</a:t>
              </a:r>
              <a:r>
                <a:rPr lang="en-US" altLang="zh-CN" sz="3200" dirty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rPr>
                <a:t>……</a:t>
              </a:r>
            </a:p>
          </p:txBody>
        </p:sp>
      </p:grpSp>
      <p:grpSp>
        <p:nvGrpSpPr>
          <p:cNvPr id="21" name="Group 25"/>
          <p:cNvGrpSpPr>
            <a:grpSpLocks/>
          </p:cNvGrpSpPr>
          <p:nvPr/>
        </p:nvGrpSpPr>
        <p:grpSpPr bwMode="auto">
          <a:xfrm>
            <a:off x="6429389" y="3935420"/>
            <a:ext cx="2519363" cy="2279652"/>
            <a:chOff x="4059" y="3249"/>
            <a:chExt cx="1587" cy="1436"/>
          </a:xfrm>
        </p:grpSpPr>
        <p:sp>
          <p:nvSpPr>
            <p:cNvPr id="22" name="AutoShape 27"/>
            <p:cNvSpPr>
              <a:spLocks noChangeArrowheads="1"/>
            </p:cNvSpPr>
            <p:nvPr/>
          </p:nvSpPr>
          <p:spPr bwMode="auto">
            <a:xfrm>
              <a:off x="4059" y="3249"/>
              <a:ext cx="1543" cy="1346"/>
            </a:xfrm>
            <a:prstGeom prst="wedgeRoundRectCallout">
              <a:avLst>
                <a:gd name="adj1" fmla="val -42787"/>
                <a:gd name="adj2" fmla="val -60594"/>
                <a:gd name="adj3" fmla="val 16667"/>
              </a:avLst>
            </a:prstGeom>
            <a:solidFill>
              <a:srgbClr val="FFFFFF"/>
            </a:solidFill>
            <a:ln w="19050">
              <a:solidFill>
                <a:srgbClr val="3399FF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just">
                <a:buFontTx/>
                <a:buNone/>
              </a:pPr>
              <a:endParaRPr lang="en-US" altLang="zh-CN"/>
            </a:p>
            <a:p>
              <a:pPr>
                <a:buFontTx/>
                <a:buNone/>
              </a:pPr>
              <a:endParaRPr lang="en-US" altLang="zh-CN" sz="1800" b="0">
                <a:latin typeface="Arial" charset="0"/>
                <a:ea typeface="宋体" charset="-122"/>
              </a:endParaRPr>
            </a:p>
          </p:txBody>
        </p:sp>
        <p:sp>
          <p:nvSpPr>
            <p:cNvPr id="23" name="Rectangle 22"/>
            <p:cNvSpPr>
              <a:spLocks noChangeArrowheads="1"/>
            </p:cNvSpPr>
            <p:nvPr/>
          </p:nvSpPr>
          <p:spPr bwMode="auto">
            <a:xfrm>
              <a:off x="4104" y="3290"/>
              <a:ext cx="1542" cy="139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800" dirty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rPr>
                <a:t>两种放法都有一个抽屉放了</a:t>
              </a:r>
              <a:r>
                <a:rPr lang="en-US" altLang="zh-CN" sz="2800" dirty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rPr>
                <a:t>3</a:t>
              </a:r>
              <a:r>
                <a:rPr lang="zh-CN" altLang="en-US" sz="2800" dirty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rPr>
                <a:t>本或多于</a:t>
              </a:r>
              <a:r>
                <a:rPr lang="en-US" altLang="zh-CN" sz="2800" dirty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rPr>
                <a:t>3</a:t>
              </a:r>
              <a:r>
                <a:rPr lang="zh-CN" altLang="en-US" sz="2800" dirty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rPr>
                <a:t>本，所以</a:t>
              </a:r>
              <a:r>
                <a:rPr lang="en-US" altLang="zh-CN" sz="2800" dirty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rPr>
                <a:t>……</a:t>
              </a:r>
              <a:endParaRPr lang="zh-CN" altLang="en-US" sz="2800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pic>
        <p:nvPicPr>
          <p:cNvPr id="24" name="Picture 26" descr="u5jx01_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71736" y="2786058"/>
            <a:ext cx="4068762" cy="3051175"/>
          </a:xfrm>
          <a:prstGeom prst="rect">
            <a:avLst/>
          </a:prstGeom>
          <a:noFill/>
        </p:spPr>
      </p:pic>
      <p:grpSp>
        <p:nvGrpSpPr>
          <p:cNvPr id="25" name="组合 24"/>
          <p:cNvGrpSpPr/>
          <p:nvPr/>
        </p:nvGrpSpPr>
        <p:grpSpPr>
          <a:xfrm>
            <a:off x="71470" y="772523"/>
            <a:ext cx="9144000" cy="1077218"/>
            <a:chOff x="0" y="1000108"/>
            <a:chExt cx="9144000" cy="1077218"/>
          </a:xfrm>
        </p:grpSpPr>
        <p:sp>
          <p:nvSpPr>
            <p:cNvPr id="26" name="圆角矩形 25"/>
            <p:cNvSpPr/>
            <p:nvPr/>
          </p:nvSpPr>
          <p:spPr>
            <a:xfrm>
              <a:off x="71438" y="1000108"/>
              <a:ext cx="8786842" cy="1071570"/>
            </a:xfrm>
            <a:prstGeom prst="round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矩形 26"/>
            <p:cNvSpPr/>
            <p:nvPr/>
          </p:nvSpPr>
          <p:spPr>
            <a:xfrm>
              <a:off x="0" y="1000108"/>
              <a:ext cx="9144000" cy="10772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200" dirty="0" smtClean="0">
                  <a:solidFill>
                    <a:schemeClr val="tx1"/>
                  </a:solidFill>
                  <a:latin typeface="+mj-ea"/>
                </a:rPr>
                <a:t>  把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+mj-ea"/>
                </a:rPr>
                <a:t>7</a:t>
              </a:r>
              <a:r>
                <a:rPr lang="zh-CN" altLang="en-US" sz="3200" dirty="0" smtClean="0">
                  <a:solidFill>
                    <a:schemeClr val="tx1"/>
                  </a:solidFill>
                  <a:latin typeface="+mj-ea"/>
                </a:rPr>
                <a:t>本书放进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+mj-ea"/>
                </a:rPr>
                <a:t>3</a:t>
              </a:r>
              <a:r>
                <a:rPr lang="zh-CN" altLang="en-US" sz="3200" dirty="0" smtClean="0">
                  <a:solidFill>
                    <a:schemeClr val="tx1"/>
                  </a:solidFill>
                  <a:latin typeface="+mj-ea"/>
                </a:rPr>
                <a:t>个抽屉，不管怎么放，总有一个抽屉里至少放进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+mj-ea"/>
                </a:rPr>
                <a:t>3</a:t>
              </a:r>
              <a:r>
                <a:rPr lang="zh-CN" altLang="en-US" sz="3200" dirty="0" smtClean="0">
                  <a:solidFill>
                    <a:schemeClr val="tx1"/>
                  </a:solidFill>
                  <a:latin typeface="+mj-ea"/>
                </a:rPr>
                <a:t>本书。为什么？                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2428860" y="1000108"/>
            <a:ext cx="3857652" cy="928694"/>
            <a:chOff x="-285784" y="857232"/>
            <a:chExt cx="3857652" cy="928694"/>
          </a:xfrm>
        </p:grpSpPr>
        <p:sp>
          <p:nvSpPr>
            <p:cNvPr id="18" name="圆角矩形 17"/>
            <p:cNvSpPr/>
            <p:nvPr/>
          </p:nvSpPr>
          <p:spPr>
            <a:xfrm>
              <a:off x="-285784" y="857232"/>
              <a:ext cx="3857652" cy="928694"/>
            </a:xfrm>
            <a:prstGeom prst="roundRect">
              <a:avLst/>
            </a:prstGeom>
            <a:solidFill>
              <a:srgbClr val="FFFF00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-214346" y="857232"/>
              <a:ext cx="3663183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zh-CN" altLang="en-US" sz="5400" cap="all" dirty="0" smtClean="0">
                  <a:ln w="9000" cmpd="sng">
                    <a:solidFill>
                      <a:schemeClr val="accent4">
                        <a:shade val="50000"/>
                        <a:satMod val="12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4">
                          <a:shade val="20000"/>
                          <a:satMod val="245000"/>
                        </a:schemeClr>
                      </a:gs>
                      <a:gs pos="43000">
                        <a:schemeClr val="accent4">
                          <a:satMod val="255000"/>
                        </a:schemeClr>
                      </a:gs>
                      <a:gs pos="48000">
                        <a:schemeClr val="accent4">
                          <a:shade val="85000"/>
                          <a:satMod val="255000"/>
                        </a:schemeClr>
                      </a:gs>
                      <a:gs pos="100000">
                        <a:schemeClr val="accent4">
                          <a:shade val="20000"/>
                          <a:satMod val="245000"/>
                        </a:schemeClr>
                      </a:gs>
                    </a:gsLst>
                    <a:lin ang="5400000"/>
                  </a:gradFill>
                  <a:effectLst>
                    <a:reflection blurRad="12700" stA="28000" endPos="45000" dist="1000" dir="5400000" sy="-100000" algn="bl" rotWithShape="0"/>
                  </a:effectLst>
                </a:rPr>
                <a:t>数的分解</a:t>
              </a:r>
              <a:r>
                <a:rPr lang="zh-CN" altLang="en-US" sz="5400" b="1" cap="all" spc="0" dirty="0" smtClean="0">
                  <a:ln w="9000" cmpd="sng">
                    <a:solidFill>
                      <a:schemeClr val="accent4">
                        <a:shade val="50000"/>
                        <a:satMod val="12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4">
                          <a:shade val="20000"/>
                          <a:satMod val="245000"/>
                        </a:schemeClr>
                      </a:gs>
                      <a:gs pos="43000">
                        <a:schemeClr val="accent4">
                          <a:satMod val="255000"/>
                        </a:schemeClr>
                      </a:gs>
                      <a:gs pos="48000">
                        <a:schemeClr val="accent4">
                          <a:shade val="85000"/>
                          <a:satMod val="255000"/>
                        </a:schemeClr>
                      </a:gs>
                      <a:gs pos="100000">
                        <a:schemeClr val="accent4">
                          <a:shade val="20000"/>
                          <a:satMod val="245000"/>
                        </a:schemeClr>
                      </a:gs>
                    </a:gsLst>
                    <a:lin ang="5400000"/>
                  </a:gradFill>
                  <a:effectLst>
                    <a:reflection blurRad="12700" stA="28000" endPos="45000" dist="1000" dir="5400000" sy="-100000" algn="bl" rotWithShape="0"/>
                  </a:effectLst>
                </a:rPr>
                <a:t>法</a:t>
              </a:r>
              <a:endParaRPr lang="zh-CN" altLang="en-US" sz="54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142844" y="2428868"/>
            <a:ext cx="8858280" cy="3143272"/>
            <a:chOff x="142844" y="1285860"/>
            <a:chExt cx="8858280" cy="3143272"/>
          </a:xfrm>
        </p:grpSpPr>
        <p:sp>
          <p:nvSpPr>
            <p:cNvPr id="22" name="圆角矩形 21"/>
            <p:cNvSpPr/>
            <p:nvPr/>
          </p:nvSpPr>
          <p:spPr>
            <a:xfrm>
              <a:off x="142844" y="1285860"/>
              <a:ext cx="8858280" cy="3143272"/>
            </a:xfrm>
            <a:prstGeom prst="round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22"/>
            <p:cNvSpPr/>
            <p:nvPr/>
          </p:nvSpPr>
          <p:spPr>
            <a:xfrm>
              <a:off x="285720" y="1285860"/>
              <a:ext cx="8715404" cy="304698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    </a:t>
              </a:r>
              <a:r>
                <a:rPr lang="zh-CN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把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7</a:t>
              </a:r>
              <a:r>
                <a:rPr lang="zh-CN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分解成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3</a:t>
              </a:r>
              <a:r>
                <a:rPr lang="zh-CN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个数的和。把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7</a:t>
              </a:r>
              <a:r>
                <a:rPr lang="zh-CN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本书放进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3</a:t>
              </a:r>
              <a:r>
                <a:rPr lang="zh-CN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个抽屉里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,</a:t>
              </a:r>
              <a:r>
                <a:rPr lang="zh-CN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共有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8</a:t>
              </a:r>
              <a:r>
                <a:rPr lang="zh-CN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种情况。每种情况分得的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3</a:t>
              </a:r>
              <a:r>
                <a:rPr lang="zh-CN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个数中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,</a:t>
              </a:r>
              <a:r>
                <a:rPr lang="zh-CN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至少有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1</a:t>
              </a:r>
              <a:r>
                <a:rPr lang="zh-CN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个数不小于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3,</a:t>
              </a:r>
              <a:r>
                <a:rPr lang="zh-CN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也就是每种分法中最大的那个数最小是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3,</a:t>
              </a:r>
              <a:r>
                <a:rPr lang="zh-CN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即总有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1</a:t>
              </a:r>
              <a:r>
                <a:rPr lang="zh-CN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个抽屉至少放进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3</a:t>
              </a:r>
              <a:r>
                <a:rPr lang="zh-CN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本书。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2928926" y="500042"/>
            <a:ext cx="2286017" cy="928694"/>
            <a:chOff x="500033" y="857232"/>
            <a:chExt cx="2286017" cy="928694"/>
          </a:xfrm>
        </p:grpSpPr>
        <p:sp>
          <p:nvSpPr>
            <p:cNvPr id="11" name="圆角矩形 10"/>
            <p:cNvSpPr/>
            <p:nvPr/>
          </p:nvSpPr>
          <p:spPr>
            <a:xfrm>
              <a:off x="500034" y="857232"/>
              <a:ext cx="2286016" cy="928694"/>
            </a:xfrm>
            <a:prstGeom prst="roundRect">
              <a:avLst/>
            </a:prstGeom>
            <a:solidFill>
              <a:srgbClr val="FFFF00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500033" y="857232"/>
              <a:ext cx="2271777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zh-CN" altLang="en-US" sz="5400" cap="all" dirty="0" smtClean="0">
                  <a:ln w="9000" cmpd="sng">
                    <a:solidFill>
                      <a:schemeClr val="accent4">
                        <a:shade val="50000"/>
                        <a:satMod val="12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4">
                          <a:shade val="20000"/>
                          <a:satMod val="245000"/>
                        </a:schemeClr>
                      </a:gs>
                      <a:gs pos="43000">
                        <a:schemeClr val="accent4">
                          <a:satMod val="255000"/>
                        </a:schemeClr>
                      </a:gs>
                      <a:gs pos="48000">
                        <a:schemeClr val="accent4">
                          <a:shade val="85000"/>
                          <a:satMod val="255000"/>
                        </a:schemeClr>
                      </a:gs>
                      <a:gs pos="100000">
                        <a:schemeClr val="accent4">
                          <a:shade val="20000"/>
                          <a:satMod val="245000"/>
                        </a:schemeClr>
                      </a:gs>
                    </a:gsLst>
                    <a:lin ang="5400000"/>
                  </a:gradFill>
                  <a:effectLst>
                    <a:reflection blurRad="12700" stA="28000" endPos="45000" dist="1000" dir="5400000" sy="-100000" algn="bl" rotWithShape="0"/>
                  </a:effectLst>
                </a:rPr>
                <a:t>假设</a:t>
              </a:r>
              <a:r>
                <a:rPr lang="zh-CN" altLang="en-US" sz="5400" b="1" cap="all" spc="0" dirty="0" smtClean="0">
                  <a:ln w="9000" cmpd="sng">
                    <a:solidFill>
                      <a:schemeClr val="accent4">
                        <a:shade val="50000"/>
                        <a:satMod val="12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4">
                          <a:shade val="20000"/>
                          <a:satMod val="245000"/>
                        </a:schemeClr>
                      </a:gs>
                      <a:gs pos="43000">
                        <a:schemeClr val="accent4">
                          <a:satMod val="255000"/>
                        </a:schemeClr>
                      </a:gs>
                      <a:gs pos="48000">
                        <a:schemeClr val="accent4">
                          <a:shade val="85000"/>
                          <a:satMod val="255000"/>
                        </a:schemeClr>
                      </a:gs>
                      <a:gs pos="100000">
                        <a:schemeClr val="accent4">
                          <a:shade val="20000"/>
                          <a:satMod val="245000"/>
                        </a:schemeClr>
                      </a:gs>
                    </a:gsLst>
                    <a:lin ang="5400000"/>
                  </a:gradFill>
                  <a:effectLst>
                    <a:reflection blurRad="12700" stA="28000" endPos="45000" dist="1000" dir="5400000" sy="-100000" algn="bl" rotWithShape="0"/>
                  </a:effectLst>
                </a:rPr>
                <a:t>法</a:t>
              </a:r>
              <a:endParaRPr lang="zh-CN" altLang="en-US" sz="54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endParaRPr>
            </a:p>
          </p:txBody>
        </p:sp>
      </p:grpSp>
      <p:sp>
        <p:nvSpPr>
          <p:cNvPr id="15" name="矩形 14"/>
          <p:cNvSpPr/>
          <p:nvPr/>
        </p:nvSpPr>
        <p:spPr>
          <a:xfrm>
            <a:off x="2928926" y="1714488"/>
            <a:ext cx="245932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7÷3=2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……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85720" y="2620874"/>
            <a:ext cx="842968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若每个抽屉放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本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则还剩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本。如果把剩下的这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本书放进任意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个抽屉中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那么这个抽屉里就有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本书。</a:t>
            </a:r>
            <a:endParaRPr lang="zh-CN" altLang="zh-CN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42908" y="772523"/>
            <a:ext cx="9144000" cy="1077218"/>
            <a:chOff x="0" y="1000108"/>
            <a:chExt cx="9144000" cy="1077218"/>
          </a:xfrm>
        </p:grpSpPr>
        <p:sp>
          <p:nvSpPr>
            <p:cNvPr id="6" name="圆角矩形 5"/>
            <p:cNvSpPr/>
            <p:nvPr/>
          </p:nvSpPr>
          <p:spPr>
            <a:xfrm>
              <a:off x="0" y="1000108"/>
              <a:ext cx="8786842" cy="1071570"/>
            </a:xfrm>
            <a:prstGeom prst="round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0" y="1000108"/>
              <a:ext cx="9144000" cy="10772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  </a:t>
              </a:r>
              <a:r>
                <a:rPr lang="zh-CN" altLang="zh-CN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如果把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8</a:t>
              </a:r>
              <a:r>
                <a:rPr lang="zh-CN" altLang="zh-CN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本书放进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3</a:t>
              </a:r>
              <a:r>
                <a:rPr lang="zh-CN" altLang="zh-CN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个抽屉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,</a:t>
              </a:r>
              <a:r>
                <a:rPr lang="zh-CN" altLang="zh-CN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会出现怎样的结论呢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?10</a:t>
              </a:r>
              <a:r>
                <a:rPr lang="zh-CN" altLang="zh-CN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本呢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?11</a:t>
              </a:r>
              <a:r>
                <a:rPr lang="zh-CN" altLang="zh-CN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本呢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?16</a:t>
              </a:r>
              <a:r>
                <a:rPr lang="zh-CN" altLang="zh-CN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本呢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?</a:t>
              </a:r>
              <a:r>
                <a:rPr lang="zh-CN" altLang="en-US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                </a:t>
              </a:r>
            </a:p>
          </p:txBody>
        </p:sp>
      </p:grpSp>
      <p:sp>
        <p:nvSpPr>
          <p:cNvPr id="8" name="矩形 7"/>
          <p:cNvSpPr/>
          <p:nvPr/>
        </p:nvSpPr>
        <p:spPr>
          <a:xfrm>
            <a:off x="571472" y="1928802"/>
            <a:ext cx="785818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8÷3=2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……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zh-CN" sz="3200" i="1" dirty="0" smtClean="0">
                <a:latin typeface="华文楷体" pitchFamily="2" charset="-122"/>
                <a:ea typeface="华文楷体" pitchFamily="2" charset="-122"/>
              </a:rPr>
              <a:t>　</a:t>
            </a:r>
            <a:endParaRPr lang="en-US" altLang="zh-CN" sz="3200" i="1" dirty="0" smtClean="0"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不管怎么放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总有一个抽屉里至少放进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本。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71472" y="3643314"/>
            <a:ext cx="785818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10÷3=3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……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zh-CN" sz="3200" i="1" dirty="0" smtClean="0">
                <a:latin typeface="华文楷体" pitchFamily="2" charset="-122"/>
                <a:ea typeface="华文楷体" pitchFamily="2" charset="-122"/>
              </a:rPr>
              <a:t>　</a:t>
            </a:r>
            <a:endParaRPr lang="en-US" altLang="zh-CN" sz="3200" i="1" dirty="0" smtClean="0"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不管怎么放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总有一个抽屉里至少放进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4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本。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"/>
          <p:cNvGrpSpPr/>
          <p:nvPr/>
        </p:nvGrpSpPr>
        <p:grpSpPr>
          <a:xfrm>
            <a:off x="285784" y="772523"/>
            <a:ext cx="9144000" cy="1077218"/>
            <a:chOff x="0" y="1000108"/>
            <a:chExt cx="9144000" cy="1077218"/>
          </a:xfrm>
        </p:grpSpPr>
        <p:sp>
          <p:nvSpPr>
            <p:cNvPr id="6" name="圆角矩形 5"/>
            <p:cNvSpPr/>
            <p:nvPr/>
          </p:nvSpPr>
          <p:spPr>
            <a:xfrm>
              <a:off x="0" y="1000108"/>
              <a:ext cx="8786842" cy="1071570"/>
            </a:xfrm>
            <a:prstGeom prst="round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0" y="1000108"/>
              <a:ext cx="9144000" cy="10772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  </a:t>
              </a:r>
              <a:r>
                <a:rPr lang="zh-CN" altLang="zh-CN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如果把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8</a:t>
              </a:r>
              <a:r>
                <a:rPr lang="zh-CN" altLang="zh-CN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本书放进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3</a:t>
              </a:r>
              <a:r>
                <a:rPr lang="zh-CN" altLang="zh-CN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个抽屉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,</a:t>
              </a:r>
              <a:r>
                <a:rPr lang="zh-CN" altLang="zh-CN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会出现怎样的结论呢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?10</a:t>
              </a:r>
              <a:r>
                <a:rPr lang="zh-CN" altLang="zh-CN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本呢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?11</a:t>
              </a:r>
              <a:r>
                <a:rPr lang="zh-CN" altLang="zh-CN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本呢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?16</a:t>
              </a:r>
              <a:r>
                <a:rPr lang="zh-CN" altLang="zh-CN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本呢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?</a:t>
              </a:r>
              <a:r>
                <a:rPr lang="zh-CN" altLang="en-US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                </a:t>
              </a:r>
            </a:p>
          </p:txBody>
        </p:sp>
      </p:grpSp>
      <p:sp>
        <p:nvSpPr>
          <p:cNvPr id="8" name="矩形 7"/>
          <p:cNvSpPr/>
          <p:nvPr/>
        </p:nvSpPr>
        <p:spPr>
          <a:xfrm>
            <a:off x="571472" y="1928802"/>
            <a:ext cx="7858180" cy="14897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11÷3=3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……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zh-CN" sz="3200" i="1" dirty="0" smtClean="0">
                <a:latin typeface="华文楷体" pitchFamily="2" charset="-122"/>
                <a:ea typeface="华文楷体" pitchFamily="2" charset="-122"/>
              </a:rPr>
              <a:t>　</a:t>
            </a:r>
            <a:endParaRPr lang="en-US" altLang="zh-CN" sz="3200" i="1" dirty="0" smtClean="0"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不管怎么放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总有一个抽屉里至少放进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4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本。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71472" y="3725247"/>
            <a:ext cx="7858180" cy="14897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16÷3=5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……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zh-CN" sz="3200" i="1" dirty="0" smtClean="0">
                <a:latin typeface="华文楷体" pitchFamily="2" charset="-122"/>
                <a:ea typeface="华文楷体" pitchFamily="2" charset="-122"/>
              </a:rPr>
              <a:t>　</a:t>
            </a:r>
            <a:endParaRPr lang="en-US" altLang="zh-CN" sz="3200" i="1" dirty="0" smtClean="0"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不管怎么放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总有一个抽屉里至少放进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6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本。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6"/>
          <p:cNvGrpSpPr>
            <a:grpSpLocks/>
          </p:cNvGrpSpPr>
          <p:nvPr/>
        </p:nvGrpSpPr>
        <p:grpSpPr bwMode="auto">
          <a:xfrm>
            <a:off x="5867400" y="5805488"/>
            <a:ext cx="1684338" cy="877887"/>
            <a:chOff x="2699" y="3612"/>
            <a:chExt cx="1061" cy="553"/>
          </a:xfrm>
        </p:grpSpPr>
        <p:pic>
          <p:nvPicPr>
            <p:cNvPr id="12" name="Picture 34">
              <a:hlinkClick r:id="" action="ppaction://hlinkshowjump?jump=firstslide"/>
            </p:cNvPr>
            <p:cNvPicPr>
              <a:picLocks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699" y="3612"/>
              <a:ext cx="1043" cy="552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</p:pic>
        <p:sp>
          <p:nvSpPr>
            <p:cNvPr id="18" name="Text Box 18">
              <a:hlinkClick r:id="rId3" action="ppaction://hlinksldjump" highlightClick="1">
                <a:snd r:embed="rId4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2744" y="3838"/>
              <a:ext cx="1016" cy="327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800">
                  <a:solidFill>
                    <a:schemeClr val="tx1"/>
                  </a:solidFill>
                  <a:ea typeface="楷体_GB2312" pitchFamily="49" charset="-122"/>
                </a:rPr>
                <a:t>返回目录</a:t>
              </a:r>
              <a:endParaRPr lang="zh-CN" altLang="en-US" sz="1800" b="0">
                <a:solidFill>
                  <a:schemeClr val="tx1"/>
                </a:solidFill>
                <a:ea typeface="楷体_GB2312" pitchFamily="49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142844" y="857232"/>
            <a:ext cx="8858280" cy="3143272"/>
            <a:chOff x="142844" y="1285860"/>
            <a:chExt cx="8858280" cy="3143272"/>
          </a:xfrm>
        </p:grpSpPr>
        <p:sp>
          <p:nvSpPr>
            <p:cNvPr id="20" name="圆角矩形 19"/>
            <p:cNvSpPr/>
            <p:nvPr/>
          </p:nvSpPr>
          <p:spPr>
            <a:xfrm>
              <a:off x="142844" y="1285860"/>
              <a:ext cx="8858280" cy="3143272"/>
            </a:xfrm>
            <a:prstGeom prst="round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>
              <a:off x="285720" y="1285860"/>
              <a:ext cx="8715404" cy="304698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    </a:t>
              </a:r>
              <a:r>
                <a:rPr lang="zh-CN" altLang="zh-CN" sz="3200" dirty="0" smtClean="0">
                  <a:latin typeface="华文楷体" pitchFamily="2" charset="-122"/>
                  <a:ea typeface="华文楷体" pitchFamily="2" charset="-122"/>
                </a:rPr>
                <a:t>抽屉</a:t>
              </a:r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(</a:t>
              </a:r>
              <a:r>
                <a:rPr lang="zh-CN" altLang="zh-CN" sz="3200" dirty="0" smtClean="0">
                  <a:latin typeface="华文楷体" pitchFamily="2" charset="-122"/>
                  <a:ea typeface="华文楷体" pitchFamily="2" charset="-122"/>
                </a:rPr>
                <a:t>鸽巢</a:t>
              </a:r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)</a:t>
              </a:r>
              <a:r>
                <a:rPr lang="zh-CN" altLang="zh-CN" sz="3200" dirty="0" smtClean="0">
                  <a:latin typeface="华文楷体" pitchFamily="2" charset="-122"/>
                  <a:ea typeface="华文楷体" pitchFamily="2" charset="-122"/>
                </a:rPr>
                <a:t>原理</a:t>
              </a:r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(</a:t>
              </a:r>
              <a:r>
                <a:rPr lang="zh-CN" altLang="zh-CN" sz="3200" dirty="0" smtClean="0">
                  <a:latin typeface="华文楷体" pitchFamily="2" charset="-122"/>
                  <a:ea typeface="华文楷体" pitchFamily="2" charset="-122"/>
                </a:rPr>
                <a:t>二</a:t>
              </a:r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):</a:t>
              </a:r>
              <a:r>
                <a:rPr lang="zh-CN" altLang="zh-CN" sz="3200" dirty="0" smtClean="0">
                  <a:latin typeface="华文楷体" pitchFamily="2" charset="-122"/>
                  <a:ea typeface="华文楷体" pitchFamily="2" charset="-122"/>
                </a:rPr>
                <a:t>把多于</a:t>
              </a:r>
              <a:r>
                <a:rPr lang="en-US" altLang="zh-CN" sz="3200" i="1" dirty="0" err="1" smtClean="0">
                  <a:latin typeface="Times New Roman" pitchFamily="18" charset="0"/>
                  <a:ea typeface="华文楷体" pitchFamily="2" charset="-122"/>
                  <a:cs typeface="Times New Roman" pitchFamily="18" charset="0"/>
                </a:rPr>
                <a:t>kn</a:t>
              </a:r>
              <a:r>
                <a:rPr lang="zh-CN" altLang="zh-CN" sz="3200" dirty="0" smtClean="0">
                  <a:latin typeface="华文楷体" pitchFamily="2" charset="-122"/>
                  <a:ea typeface="华文楷体" pitchFamily="2" charset="-122"/>
                </a:rPr>
                <a:t>个的物体任意分别放进</a:t>
              </a:r>
              <a:r>
                <a:rPr lang="en-US" altLang="zh-CN" sz="3200" i="1" dirty="0" smtClean="0">
                  <a:latin typeface="Times New Roman" pitchFamily="18" charset="0"/>
                  <a:ea typeface="华文楷体" pitchFamily="2" charset="-122"/>
                  <a:cs typeface="Times New Roman" pitchFamily="18" charset="0"/>
                </a:rPr>
                <a:t>n</a:t>
              </a:r>
              <a:r>
                <a:rPr lang="zh-CN" altLang="zh-CN" sz="3200" dirty="0" smtClean="0">
                  <a:latin typeface="华文楷体" pitchFamily="2" charset="-122"/>
                  <a:ea typeface="华文楷体" pitchFamily="2" charset="-122"/>
                </a:rPr>
                <a:t>个空抽屉</a:t>
              </a:r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(</a:t>
              </a:r>
              <a:r>
                <a:rPr lang="zh-CN" altLang="zh-CN" sz="3200" dirty="0" smtClean="0">
                  <a:latin typeface="华文楷体" pitchFamily="2" charset="-122"/>
                  <a:ea typeface="华文楷体" pitchFamily="2" charset="-122"/>
                </a:rPr>
                <a:t>鸽巢</a:t>
              </a:r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)(</a:t>
              </a:r>
              <a:r>
                <a:rPr lang="en-US" altLang="zh-CN" sz="3200" i="1" dirty="0" smtClean="0">
                  <a:latin typeface="Times New Roman" pitchFamily="18" charset="0"/>
                  <a:ea typeface="华文楷体" pitchFamily="2" charset="-122"/>
                  <a:cs typeface="Times New Roman" pitchFamily="18" charset="0"/>
                </a:rPr>
                <a:t>k</a:t>
              </a:r>
              <a:r>
                <a:rPr lang="zh-CN" altLang="zh-CN" sz="3200" dirty="0" smtClean="0">
                  <a:latin typeface="华文楷体" pitchFamily="2" charset="-122"/>
                  <a:ea typeface="华文楷体" pitchFamily="2" charset="-122"/>
                </a:rPr>
                <a:t>是正整数</a:t>
              </a:r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,</a:t>
              </a:r>
              <a:r>
                <a:rPr lang="en-US" altLang="zh-CN" sz="3200" i="1" dirty="0" smtClean="0">
                  <a:latin typeface="Times New Roman" pitchFamily="18" charset="0"/>
                  <a:ea typeface="华文楷体" pitchFamily="2" charset="-122"/>
                  <a:cs typeface="Times New Roman" pitchFamily="18" charset="0"/>
                </a:rPr>
                <a:t>n</a:t>
              </a:r>
              <a:r>
                <a:rPr lang="zh-CN" altLang="zh-CN" sz="3200" dirty="0" smtClean="0">
                  <a:latin typeface="华文楷体" pitchFamily="2" charset="-122"/>
                  <a:ea typeface="华文楷体" pitchFamily="2" charset="-122"/>
                </a:rPr>
                <a:t>是非</a:t>
              </a:r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0</a:t>
              </a:r>
              <a:r>
                <a:rPr lang="zh-CN" altLang="zh-CN" sz="3200" dirty="0" smtClean="0">
                  <a:latin typeface="华文楷体" pitchFamily="2" charset="-122"/>
                  <a:ea typeface="华文楷体" pitchFamily="2" charset="-122"/>
                </a:rPr>
                <a:t>的自然数</a:t>
              </a:r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),</a:t>
              </a:r>
              <a:r>
                <a:rPr lang="zh-CN" altLang="zh-CN" sz="3200" dirty="0" smtClean="0">
                  <a:latin typeface="华文楷体" pitchFamily="2" charset="-122"/>
                  <a:ea typeface="华文楷体" pitchFamily="2" charset="-122"/>
                </a:rPr>
                <a:t>那么一定有一个抽屉</a:t>
              </a:r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(</a:t>
              </a:r>
              <a:r>
                <a:rPr lang="zh-CN" altLang="zh-CN" sz="3200" dirty="0" smtClean="0">
                  <a:latin typeface="华文楷体" pitchFamily="2" charset="-122"/>
                  <a:ea typeface="华文楷体" pitchFamily="2" charset="-122"/>
                </a:rPr>
                <a:t>鸽巢</a:t>
              </a:r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)</a:t>
              </a:r>
              <a:r>
                <a:rPr lang="zh-CN" altLang="zh-CN" sz="3200" dirty="0" smtClean="0">
                  <a:latin typeface="华文楷体" pitchFamily="2" charset="-122"/>
                  <a:ea typeface="华文楷体" pitchFamily="2" charset="-122"/>
                </a:rPr>
                <a:t>中至少放进了</a:t>
              </a:r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(</a:t>
              </a:r>
              <a:r>
                <a:rPr lang="en-US" altLang="zh-CN" sz="3200" i="1" dirty="0" smtClean="0">
                  <a:latin typeface="Times New Roman" pitchFamily="18" charset="0"/>
                  <a:ea typeface="华文楷体" pitchFamily="2" charset="-122"/>
                  <a:cs typeface="Times New Roman" pitchFamily="18" charset="0"/>
                </a:rPr>
                <a:t>k</a:t>
              </a:r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+1)</a:t>
              </a:r>
              <a:r>
                <a:rPr lang="zh-CN" altLang="zh-CN" sz="3200" dirty="0" smtClean="0">
                  <a:latin typeface="华文楷体" pitchFamily="2" charset="-122"/>
                  <a:ea typeface="华文楷体" pitchFamily="2" charset="-122"/>
                </a:rPr>
                <a:t>个物体。</a:t>
              </a:r>
              <a:endParaRPr lang="zh-CN" altLang="en-US" sz="3200" dirty="0"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22" name="矩形 21"/>
          <p:cNvSpPr/>
          <p:nvPr/>
        </p:nvSpPr>
        <p:spPr>
          <a:xfrm>
            <a:off x="1571604" y="4214818"/>
            <a:ext cx="564360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物体数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÷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抽屉数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=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商……余数</a:t>
            </a:r>
            <a:endParaRPr lang="en-US" altLang="zh-CN" sz="3200" dirty="0" smtClean="0"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                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至少数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=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商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+1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63" name="Group 8"/>
          <p:cNvGrpSpPr>
            <a:grpSpLocks/>
          </p:cNvGrpSpPr>
          <p:nvPr/>
        </p:nvGrpSpPr>
        <p:grpSpPr bwMode="auto">
          <a:xfrm>
            <a:off x="6443663" y="188913"/>
            <a:ext cx="2411412" cy="1008062"/>
            <a:chOff x="0" y="0"/>
            <a:chExt cx="1633" cy="635"/>
          </a:xfrm>
        </p:grpSpPr>
        <p:pic>
          <p:nvPicPr>
            <p:cNvPr id="15366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5367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1403" tIns="45700" rIns="91403" bIns="45700" anchor="ctr"/>
            <a:lstStyle/>
            <a:p>
              <a:pPr algn="r" defTabSz="923925">
                <a:buFont typeface="Arial" pitchFamily="34" charset="0"/>
                <a:buNone/>
              </a:pPr>
              <a:r>
                <a:rPr lang="zh-CN" altLang="en-US" sz="3200">
                  <a:ea typeface="黑体" pitchFamily="49" charset="-122"/>
                </a:rPr>
                <a:t>随堂练习</a:t>
              </a:r>
            </a:p>
          </p:txBody>
        </p:sp>
      </p:grpSp>
      <p:sp>
        <p:nvSpPr>
          <p:cNvPr id="11" name="TextBox 9"/>
          <p:cNvSpPr txBox="1">
            <a:spLocks noChangeArrowheads="1"/>
          </p:cNvSpPr>
          <p:nvPr/>
        </p:nvSpPr>
        <p:spPr bwMode="auto">
          <a:xfrm>
            <a:off x="-71438" y="581079"/>
            <a:ext cx="8858280" cy="1766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200" b="1" dirty="0" smtClean="0">
                <a:solidFill>
                  <a:srgbClr val="C00000"/>
                </a:solidFill>
                <a:latin typeface="+mj-ea"/>
                <a:ea typeface="+mj-ea"/>
              </a:rPr>
              <a:t>    </a:t>
            </a:r>
            <a:r>
              <a:rPr lang="en-US" altLang="zh-CN" sz="3200" b="1" dirty="0" smtClean="0">
                <a:solidFill>
                  <a:srgbClr val="C00000"/>
                </a:solidFill>
                <a:latin typeface="+mj-ea"/>
                <a:ea typeface="+mj-ea"/>
              </a:rPr>
              <a:t>1.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68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页“做一做”第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题 。</a:t>
            </a:r>
            <a:endParaRPr lang="en-US" altLang="zh-CN" sz="3200" b="1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  <a:p>
            <a:pPr marL="514350" indent="-514350">
              <a:lnSpc>
                <a:spcPct val="120000"/>
              </a:lnSpc>
              <a:buFontTx/>
              <a:buAutoNum type="arabicPeriod"/>
            </a:pP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5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只鸽子飞进了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3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个鸽笼，总有一个鸽笼至少</a:t>
            </a:r>
            <a:endParaRPr lang="en-US" altLang="zh-CN" sz="3200" dirty="0" smtClean="0">
              <a:solidFill>
                <a:schemeClr val="tx1"/>
              </a:solidFill>
              <a:latin typeface="+mj-ea"/>
              <a:ea typeface="+mj-ea"/>
            </a:endParaRPr>
          </a:p>
          <a:p>
            <a:pPr marL="514350" indent="-514350">
              <a:lnSpc>
                <a:spcPct val="12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  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飞进了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2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只鸽子。为什么？</a:t>
            </a:r>
            <a:endParaRPr lang="zh-CN" altLang="en-US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grpSp>
        <p:nvGrpSpPr>
          <p:cNvPr id="56" name="组合 55"/>
          <p:cNvGrpSpPr/>
          <p:nvPr/>
        </p:nvGrpSpPr>
        <p:grpSpPr>
          <a:xfrm>
            <a:off x="1708150" y="2285992"/>
            <a:ext cx="5456238" cy="2392368"/>
            <a:chOff x="1708150" y="2285992"/>
            <a:chExt cx="5456238" cy="2392368"/>
          </a:xfrm>
        </p:grpSpPr>
        <p:pic>
          <p:nvPicPr>
            <p:cNvPr id="7" name="Picture 4" descr="A3_135"/>
            <p:cNvPicPr>
              <a:picLocks noChangeAspect="1" noChangeArrowheads="1" noCrop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137025" y="2285992"/>
              <a:ext cx="669925" cy="5699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" name="Picture 5" descr="A3_135"/>
            <p:cNvPicPr>
              <a:picLocks noChangeAspect="1" noChangeArrowheads="1" noCrop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351463" y="2285992"/>
              <a:ext cx="669925" cy="5699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" name="Picture 6" descr="A3_135"/>
            <p:cNvPicPr>
              <a:picLocks noChangeAspect="1" noChangeArrowheads="1" noCrop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494463" y="2285992"/>
              <a:ext cx="669925" cy="5699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" name="Picture 7" descr="A3_135"/>
            <p:cNvPicPr>
              <a:picLocks noChangeAspect="1" noChangeArrowheads="1" noCrop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922588" y="2285992"/>
              <a:ext cx="669925" cy="5699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2" name="Picture 8" descr="A3_135"/>
            <p:cNvPicPr>
              <a:picLocks noChangeAspect="1" noChangeArrowheads="1" noCrop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708150" y="2285992"/>
              <a:ext cx="669925" cy="5699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13" name="Group 9"/>
            <p:cNvGrpSpPr>
              <a:grpSpLocks/>
            </p:cNvGrpSpPr>
            <p:nvPr/>
          </p:nvGrpSpPr>
          <p:grpSpPr bwMode="auto">
            <a:xfrm>
              <a:off x="3840178" y="3143248"/>
              <a:ext cx="1003300" cy="1524000"/>
              <a:chOff x="3408" y="1610"/>
              <a:chExt cx="875" cy="1444"/>
            </a:xfrm>
          </p:grpSpPr>
          <p:sp>
            <p:nvSpPr>
              <p:cNvPr id="14" name="Oval 10"/>
              <p:cNvSpPr>
                <a:spLocks noChangeArrowheads="1"/>
              </p:cNvSpPr>
              <p:nvPr/>
            </p:nvSpPr>
            <p:spPr bwMode="auto">
              <a:xfrm>
                <a:off x="3412" y="2182"/>
                <a:ext cx="864" cy="288"/>
              </a:xfrm>
              <a:prstGeom prst="ellipse">
                <a:avLst/>
              </a:prstGeom>
              <a:noFill/>
              <a:ln w="9525">
                <a:solidFill>
                  <a:srgbClr val="8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buFontTx/>
                  <a:buNone/>
                </a:pPr>
                <a:endParaRPr lang="zh-CN" altLang="en-US" sz="2800">
                  <a:latin typeface="Arial" charset="0"/>
                  <a:ea typeface="楷体" pitchFamily="49" charset="-122"/>
                </a:endParaRPr>
              </a:p>
            </p:txBody>
          </p:sp>
          <p:sp>
            <p:nvSpPr>
              <p:cNvPr id="16" name="Oval 11"/>
              <p:cNvSpPr>
                <a:spLocks noChangeArrowheads="1"/>
              </p:cNvSpPr>
              <p:nvPr/>
            </p:nvSpPr>
            <p:spPr bwMode="auto">
              <a:xfrm>
                <a:off x="3412" y="2374"/>
                <a:ext cx="864" cy="288"/>
              </a:xfrm>
              <a:prstGeom prst="ellipse">
                <a:avLst/>
              </a:prstGeom>
              <a:noFill/>
              <a:ln w="9525">
                <a:solidFill>
                  <a:srgbClr val="8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buFontTx/>
                  <a:buNone/>
                </a:pPr>
                <a:endParaRPr lang="zh-CN" altLang="en-US" sz="2800">
                  <a:latin typeface="Arial" charset="0"/>
                  <a:ea typeface="楷体" pitchFamily="49" charset="-122"/>
                </a:endParaRPr>
              </a:p>
            </p:txBody>
          </p:sp>
          <p:sp>
            <p:nvSpPr>
              <p:cNvPr id="17" name="Oval 12"/>
              <p:cNvSpPr>
                <a:spLocks noChangeArrowheads="1"/>
              </p:cNvSpPr>
              <p:nvPr/>
            </p:nvSpPr>
            <p:spPr bwMode="auto">
              <a:xfrm>
                <a:off x="3412" y="2566"/>
                <a:ext cx="864" cy="288"/>
              </a:xfrm>
              <a:prstGeom prst="ellipse">
                <a:avLst/>
              </a:prstGeom>
              <a:noFill/>
              <a:ln w="9525">
                <a:solidFill>
                  <a:srgbClr val="8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buFontTx/>
                  <a:buNone/>
                </a:pPr>
                <a:endParaRPr lang="zh-CN" altLang="en-US" sz="2800">
                  <a:latin typeface="Arial" charset="0"/>
                  <a:ea typeface="楷体" pitchFamily="49" charset="-122"/>
                </a:endParaRPr>
              </a:p>
            </p:txBody>
          </p:sp>
          <p:sp>
            <p:nvSpPr>
              <p:cNvPr id="18" name="Oval 13"/>
              <p:cNvSpPr>
                <a:spLocks noChangeArrowheads="1"/>
              </p:cNvSpPr>
              <p:nvPr/>
            </p:nvSpPr>
            <p:spPr bwMode="auto">
              <a:xfrm>
                <a:off x="3412" y="2758"/>
                <a:ext cx="864" cy="288"/>
              </a:xfrm>
              <a:prstGeom prst="ellipse">
                <a:avLst/>
              </a:prstGeom>
              <a:noFill/>
              <a:ln w="9525">
                <a:solidFill>
                  <a:srgbClr val="8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buFontTx/>
                  <a:buNone/>
                </a:pPr>
                <a:endParaRPr lang="zh-CN" altLang="en-US" sz="2800">
                  <a:latin typeface="Arial" charset="0"/>
                  <a:ea typeface="楷体" pitchFamily="49" charset="-122"/>
                </a:endParaRPr>
              </a:p>
            </p:txBody>
          </p:sp>
          <p:sp>
            <p:nvSpPr>
              <p:cNvPr id="19" name="Oval 14"/>
              <p:cNvSpPr>
                <a:spLocks noChangeArrowheads="1"/>
              </p:cNvSpPr>
              <p:nvPr/>
            </p:nvSpPr>
            <p:spPr bwMode="auto">
              <a:xfrm>
                <a:off x="3460" y="2086"/>
                <a:ext cx="768" cy="192"/>
              </a:xfrm>
              <a:prstGeom prst="ellipse">
                <a:avLst/>
              </a:prstGeom>
              <a:noFill/>
              <a:ln w="9525">
                <a:solidFill>
                  <a:srgbClr val="8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buFontTx/>
                  <a:buNone/>
                </a:pPr>
                <a:endParaRPr lang="zh-CN" altLang="en-US" sz="2800">
                  <a:latin typeface="Arial" charset="0"/>
                  <a:ea typeface="楷体" pitchFamily="49" charset="-122"/>
                </a:endParaRPr>
              </a:p>
            </p:txBody>
          </p:sp>
          <p:sp>
            <p:nvSpPr>
              <p:cNvPr id="20" name="Oval 15"/>
              <p:cNvSpPr>
                <a:spLocks noChangeArrowheads="1"/>
              </p:cNvSpPr>
              <p:nvPr/>
            </p:nvSpPr>
            <p:spPr bwMode="auto">
              <a:xfrm>
                <a:off x="3556" y="1990"/>
                <a:ext cx="576" cy="166"/>
              </a:xfrm>
              <a:prstGeom prst="ellipse">
                <a:avLst/>
              </a:prstGeom>
              <a:noFill/>
              <a:ln w="9525">
                <a:solidFill>
                  <a:srgbClr val="8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buFontTx/>
                  <a:buNone/>
                </a:pPr>
                <a:endParaRPr lang="zh-CN" altLang="en-US" sz="2800">
                  <a:latin typeface="Arial" charset="0"/>
                  <a:ea typeface="楷体" pitchFamily="49" charset="-122"/>
                </a:endParaRPr>
              </a:p>
            </p:txBody>
          </p:sp>
          <p:sp>
            <p:nvSpPr>
              <p:cNvPr id="21" name="Oval 16"/>
              <p:cNvSpPr>
                <a:spLocks noChangeArrowheads="1"/>
              </p:cNvSpPr>
              <p:nvPr/>
            </p:nvSpPr>
            <p:spPr bwMode="auto">
              <a:xfrm>
                <a:off x="3700" y="1920"/>
                <a:ext cx="288" cy="118"/>
              </a:xfrm>
              <a:prstGeom prst="ellipse">
                <a:avLst/>
              </a:prstGeom>
              <a:noFill/>
              <a:ln w="9525">
                <a:solidFill>
                  <a:srgbClr val="8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buFontTx/>
                  <a:buNone/>
                </a:pPr>
                <a:endParaRPr lang="zh-CN" altLang="en-US" sz="2800">
                  <a:latin typeface="Arial" charset="0"/>
                  <a:ea typeface="楷体" pitchFamily="49" charset="-122"/>
                </a:endParaRPr>
              </a:p>
            </p:txBody>
          </p:sp>
          <p:sp>
            <p:nvSpPr>
              <p:cNvPr id="22" name="Freeform 17"/>
              <p:cNvSpPr>
                <a:spLocks/>
              </p:cNvSpPr>
              <p:nvPr/>
            </p:nvSpPr>
            <p:spPr bwMode="auto">
              <a:xfrm>
                <a:off x="3408" y="1951"/>
                <a:ext cx="875" cy="999"/>
              </a:xfrm>
              <a:custGeom>
                <a:avLst/>
                <a:gdLst>
                  <a:gd name="T0" fmla="*/ 4 w 875"/>
                  <a:gd name="T1" fmla="*/ 999 h 999"/>
                  <a:gd name="T2" fmla="*/ 4 w 875"/>
                  <a:gd name="T3" fmla="*/ 375 h 999"/>
                  <a:gd name="T4" fmla="*/ 29 w 875"/>
                  <a:gd name="T5" fmla="*/ 211 h 999"/>
                  <a:gd name="T6" fmla="*/ 148 w 875"/>
                  <a:gd name="T7" fmla="*/ 87 h 999"/>
                  <a:gd name="T8" fmla="*/ 413 w 875"/>
                  <a:gd name="T9" fmla="*/ 8 h 999"/>
                  <a:gd name="T10" fmla="*/ 580 w 875"/>
                  <a:gd name="T11" fmla="*/ 39 h 999"/>
                  <a:gd name="T12" fmla="*/ 714 w 875"/>
                  <a:gd name="T13" fmla="*/ 93 h 999"/>
                  <a:gd name="T14" fmla="*/ 827 w 875"/>
                  <a:gd name="T15" fmla="*/ 206 h 999"/>
                  <a:gd name="T16" fmla="*/ 868 w 875"/>
                  <a:gd name="T17" fmla="*/ 375 h 999"/>
                  <a:gd name="T18" fmla="*/ 868 w 875"/>
                  <a:gd name="T19" fmla="*/ 951 h 999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875"/>
                  <a:gd name="T31" fmla="*/ 0 h 999"/>
                  <a:gd name="T32" fmla="*/ 875 w 875"/>
                  <a:gd name="T33" fmla="*/ 999 h 999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875" h="999">
                    <a:moveTo>
                      <a:pt x="4" y="999"/>
                    </a:moveTo>
                    <a:cubicBezTo>
                      <a:pt x="0" y="751"/>
                      <a:pt x="0" y="506"/>
                      <a:pt x="4" y="375"/>
                    </a:cubicBezTo>
                    <a:cubicBezTo>
                      <a:pt x="8" y="244"/>
                      <a:pt x="5" y="259"/>
                      <a:pt x="29" y="211"/>
                    </a:cubicBezTo>
                    <a:cubicBezTo>
                      <a:pt x="53" y="163"/>
                      <a:pt x="84" y="121"/>
                      <a:pt x="148" y="87"/>
                    </a:cubicBezTo>
                    <a:cubicBezTo>
                      <a:pt x="212" y="53"/>
                      <a:pt x="341" y="16"/>
                      <a:pt x="413" y="8"/>
                    </a:cubicBezTo>
                    <a:cubicBezTo>
                      <a:pt x="485" y="0"/>
                      <a:pt x="530" y="25"/>
                      <a:pt x="580" y="39"/>
                    </a:cubicBezTo>
                    <a:cubicBezTo>
                      <a:pt x="630" y="53"/>
                      <a:pt x="673" y="65"/>
                      <a:pt x="714" y="93"/>
                    </a:cubicBezTo>
                    <a:cubicBezTo>
                      <a:pt x="755" y="121"/>
                      <a:pt x="801" y="159"/>
                      <a:pt x="827" y="206"/>
                    </a:cubicBezTo>
                    <a:cubicBezTo>
                      <a:pt x="853" y="253"/>
                      <a:pt x="861" y="251"/>
                      <a:pt x="868" y="375"/>
                    </a:cubicBezTo>
                    <a:cubicBezTo>
                      <a:pt x="875" y="499"/>
                      <a:pt x="872" y="723"/>
                      <a:pt x="868" y="951"/>
                    </a:cubicBezTo>
                  </a:path>
                </a:pathLst>
              </a:custGeom>
              <a:noFill/>
              <a:ln w="9525">
                <a:solidFill>
                  <a:srgbClr val="8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" name="Freeform 18"/>
              <p:cNvSpPr>
                <a:spLocks/>
              </p:cNvSpPr>
              <p:nvPr/>
            </p:nvSpPr>
            <p:spPr bwMode="auto">
              <a:xfrm>
                <a:off x="3548" y="2038"/>
                <a:ext cx="200" cy="960"/>
              </a:xfrm>
              <a:custGeom>
                <a:avLst/>
                <a:gdLst>
                  <a:gd name="T0" fmla="*/ 200 w 200"/>
                  <a:gd name="T1" fmla="*/ 0 h 960"/>
                  <a:gd name="T2" fmla="*/ 56 w 200"/>
                  <a:gd name="T3" fmla="*/ 96 h 960"/>
                  <a:gd name="T4" fmla="*/ 8 w 200"/>
                  <a:gd name="T5" fmla="*/ 288 h 960"/>
                  <a:gd name="T6" fmla="*/ 8 w 200"/>
                  <a:gd name="T7" fmla="*/ 960 h 96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00"/>
                  <a:gd name="T13" fmla="*/ 0 h 960"/>
                  <a:gd name="T14" fmla="*/ 200 w 200"/>
                  <a:gd name="T15" fmla="*/ 960 h 96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00" h="960">
                    <a:moveTo>
                      <a:pt x="200" y="0"/>
                    </a:moveTo>
                    <a:cubicBezTo>
                      <a:pt x="144" y="24"/>
                      <a:pt x="88" y="48"/>
                      <a:pt x="56" y="96"/>
                    </a:cubicBezTo>
                    <a:cubicBezTo>
                      <a:pt x="24" y="144"/>
                      <a:pt x="16" y="144"/>
                      <a:pt x="8" y="288"/>
                    </a:cubicBezTo>
                    <a:cubicBezTo>
                      <a:pt x="0" y="432"/>
                      <a:pt x="4" y="696"/>
                      <a:pt x="8" y="960"/>
                    </a:cubicBezTo>
                  </a:path>
                </a:pathLst>
              </a:custGeom>
              <a:noFill/>
              <a:ln w="9525">
                <a:solidFill>
                  <a:srgbClr val="8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4" name="Freeform 19"/>
              <p:cNvSpPr>
                <a:spLocks/>
              </p:cNvSpPr>
              <p:nvPr/>
            </p:nvSpPr>
            <p:spPr bwMode="auto">
              <a:xfrm>
                <a:off x="3844" y="1990"/>
                <a:ext cx="295" cy="1042"/>
              </a:xfrm>
              <a:custGeom>
                <a:avLst/>
                <a:gdLst>
                  <a:gd name="T0" fmla="*/ 0 w 295"/>
                  <a:gd name="T1" fmla="*/ 0 h 1042"/>
                  <a:gd name="T2" fmla="*/ 240 w 295"/>
                  <a:gd name="T3" fmla="*/ 144 h 1042"/>
                  <a:gd name="T4" fmla="*/ 288 w 295"/>
                  <a:gd name="T5" fmla="*/ 384 h 1042"/>
                  <a:gd name="T6" fmla="*/ 282 w 295"/>
                  <a:gd name="T7" fmla="*/ 1042 h 104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95"/>
                  <a:gd name="T13" fmla="*/ 0 h 1042"/>
                  <a:gd name="T14" fmla="*/ 295 w 295"/>
                  <a:gd name="T15" fmla="*/ 1042 h 104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95" h="1042">
                    <a:moveTo>
                      <a:pt x="0" y="0"/>
                    </a:moveTo>
                    <a:cubicBezTo>
                      <a:pt x="96" y="40"/>
                      <a:pt x="192" y="80"/>
                      <a:pt x="240" y="144"/>
                    </a:cubicBezTo>
                    <a:cubicBezTo>
                      <a:pt x="288" y="208"/>
                      <a:pt x="281" y="234"/>
                      <a:pt x="288" y="384"/>
                    </a:cubicBezTo>
                    <a:cubicBezTo>
                      <a:pt x="295" y="534"/>
                      <a:pt x="283" y="905"/>
                      <a:pt x="282" y="1042"/>
                    </a:cubicBezTo>
                  </a:path>
                </a:pathLst>
              </a:custGeom>
              <a:noFill/>
              <a:ln w="9525">
                <a:solidFill>
                  <a:srgbClr val="8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" name="Freeform 20"/>
              <p:cNvSpPr>
                <a:spLocks/>
              </p:cNvSpPr>
              <p:nvPr/>
            </p:nvSpPr>
            <p:spPr bwMode="auto">
              <a:xfrm>
                <a:off x="3732" y="2014"/>
                <a:ext cx="112" cy="1032"/>
              </a:xfrm>
              <a:custGeom>
                <a:avLst/>
                <a:gdLst>
                  <a:gd name="T0" fmla="*/ 112 w 112"/>
                  <a:gd name="T1" fmla="*/ 24 h 1032"/>
                  <a:gd name="T2" fmla="*/ 16 w 112"/>
                  <a:gd name="T3" fmla="*/ 168 h 1032"/>
                  <a:gd name="T4" fmla="*/ 16 w 112"/>
                  <a:gd name="T5" fmla="*/ 1032 h 1032"/>
                  <a:gd name="T6" fmla="*/ 0 60000 65536"/>
                  <a:gd name="T7" fmla="*/ 0 60000 65536"/>
                  <a:gd name="T8" fmla="*/ 0 60000 65536"/>
                  <a:gd name="T9" fmla="*/ 0 w 112"/>
                  <a:gd name="T10" fmla="*/ 0 h 1032"/>
                  <a:gd name="T11" fmla="*/ 112 w 112"/>
                  <a:gd name="T12" fmla="*/ 1032 h 103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12" h="1032">
                    <a:moveTo>
                      <a:pt x="112" y="24"/>
                    </a:moveTo>
                    <a:cubicBezTo>
                      <a:pt x="72" y="12"/>
                      <a:pt x="32" y="0"/>
                      <a:pt x="16" y="168"/>
                    </a:cubicBezTo>
                    <a:cubicBezTo>
                      <a:pt x="0" y="336"/>
                      <a:pt x="8" y="684"/>
                      <a:pt x="16" y="1032"/>
                    </a:cubicBezTo>
                  </a:path>
                </a:pathLst>
              </a:custGeom>
              <a:noFill/>
              <a:ln w="9525">
                <a:solidFill>
                  <a:srgbClr val="8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" name="Freeform 21"/>
              <p:cNvSpPr>
                <a:spLocks/>
              </p:cNvSpPr>
              <p:nvPr/>
            </p:nvSpPr>
            <p:spPr bwMode="auto">
              <a:xfrm>
                <a:off x="3844" y="2038"/>
                <a:ext cx="113" cy="1016"/>
              </a:xfrm>
              <a:custGeom>
                <a:avLst/>
                <a:gdLst>
                  <a:gd name="T0" fmla="*/ 0 w 113"/>
                  <a:gd name="T1" fmla="*/ 0 h 1016"/>
                  <a:gd name="T2" fmla="*/ 96 w 113"/>
                  <a:gd name="T3" fmla="*/ 192 h 1016"/>
                  <a:gd name="T4" fmla="*/ 102 w 113"/>
                  <a:gd name="T5" fmla="*/ 1016 h 1016"/>
                  <a:gd name="T6" fmla="*/ 0 60000 65536"/>
                  <a:gd name="T7" fmla="*/ 0 60000 65536"/>
                  <a:gd name="T8" fmla="*/ 0 60000 65536"/>
                  <a:gd name="T9" fmla="*/ 0 w 113"/>
                  <a:gd name="T10" fmla="*/ 0 h 1016"/>
                  <a:gd name="T11" fmla="*/ 113 w 113"/>
                  <a:gd name="T12" fmla="*/ 1016 h 101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13" h="1016">
                    <a:moveTo>
                      <a:pt x="0" y="0"/>
                    </a:moveTo>
                    <a:cubicBezTo>
                      <a:pt x="40" y="12"/>
                      <a:pt x="79" y="23"/>
                      <a:pt x="96" y="192"/>
                    </a:cubicBezTo>
                    <a:cubicBezTo>
                      <a:pt x="113" y="361"/>
                      <a:pt x="101" y="844"/>
                      <a:pt x="102" y="1016"/>
                    </a:cubicBezTo>
                  </a:path>
                </a:pathLst>
              </a:custGeom>
              <a:noFill/>
              <a:ln w="9525">
                <a:solidFill>
                  <a:srgbClr val="8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" name="Freeform 22"/>
              <p:cNvSpPr>
                <a:spLocks/>
              </p:cNvSpPr>
              <p:nvPr/>
            </p:nvSpPr>
            <p:spPr bwMode="auto">
              <a:xfrm>
                <a:off x="3673" y="1610"/>
                <a:ext cx="184" cy="358"/>
              </a:xfrm>
              <a:custGeom>
                <a:avLst/>
                <a:gdLst>
                  <a:gd name="T0" fmla="*/ 167 w 184"/>
                  <a:gd name="T1" fmla="*/ 358 h 358"/>
                  <a:gd name="T2" fmla="*/ 167 w 184"/>
                  <a:gd name="T3" fmla="*/ 214 h 358"/>
                  <a:gd name="T4" fmla="*/ 65 w 184"/>
                  <a:gd name="T5" fmla="*/ 174 h 358"/>
                  <a:gd name="T6" fmla="*/ 9 w 184"/>
                  <a:gd name="T7" fmla="*/ 118 h 358"/>
                  <a:gd name="T8" fmla="*/ 9 w 184"/>
                  <a:gd name="T9" fmla="*/ 50 h 358"/>
                  <a:gd name="T10" fmla="*/ 65 w 184"/>
                  <a:gd name="T11" fmla="*/ 5 h 358"/>
                  <a:gd name="T12" fmla="*/ 167 w 184"/>
                  <a:gd name="T13" fmla="*/ 22 h 35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84"/>
                  <a:gd name="T22" fmla="*/ 0 h 358"/>
                  <a:gd name="T23" fmla="*/ 184 w 184"/>
                  <a:gd name="T24" fmla="*/ 358 h 35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84" h="358">
                    <a:moveTo>
                      <a:pt x="167" y="358"/>
                    </a:moveTo>
                    <a:cubicBezTo>
                      <a:pt x="175" y="302"/>
                      <a:pt x="184" y="245"/>
                      <a:pt x="167" y="214"/>
                    </a:cubicBezTo>
                    <a:cubicBezTo>
                      <a:pt x="150" y="183"/>
                      <a:pt x="91" y="190"/>
                      <a:pt x="65" y="174"/>
                    </a:cubicBezTo>
                    <a:cubicBezTo>
                      <a:pt x="39" y="158"/>
                      <a:pt x="18" y="139"/>
                      <a:pt x="9" y="118"/>
                    </a:cubicBezTo>
                    <a:cubicBezTo>
                      <a:pt x="0" y="97"/>
                      <a:pt x="0" y="69"/>
                      <a:pt x="9" y="50"/>
                    </a:cubicBezTo>
                    <a:cubicBezTo>
                      <a:pt x="18" y="31"/>
                      <a:pt x="39" y="10"/>
                      <a:pt x="65" y="5"/>
                    </a:cubicBezTo>
                    <a:cubicBezTo>
                      <a:pt x="91" y="0"/>
                      <a:pt x="146" y="19"/>
                      <a:pt x="167" y="22"/>
                    </a:cubicBezTo>
                  </a:path>
                </a:pathLst>
              </a:custGeom>
              <a:noFill/>
              <a:ln w="9525">
                <a:solidFill>
                  <a:srgbClr val="8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8" name="Group 23"/>
            <p:cNvGrpSpPr>
              <a:grpSpLocks/>
            </p:cNvGrpSpPr>
            <p:nvPr/>
          </p:nvGrpSpPr>
          <p:grpSpPr bwMode="auto">
            <a:xfrm>
              <a:off x="5711840" y="3154360"/>
              <a:ext cx="1003300" cy="1524000"/>
              <a:chOff x="3408" y="1610"/>
              <a:chExt cx="875" cy="1444"/>
            </a:xfrm>
          </p:grpSpPr>
          <p:sp>
            <p:nvSpPr>
              <p:cNvPr id="29" name="Oval 24"/>
              <p:cNvSpPr>
                <a:spLocks noChangeArrowheads="1"/>
              </p:cNvSpPr>
              <p:nvPr/>
            </p:nvSpPr>
            <p:spPr bwMode="auto">
              <a:xfrm>
                <a:off x="3412" y="2182"/>
                <a:ext cx="864" cy="288"/>
              </a:xfrm>
              <a:prstGeom prst="ellipse">
                <a:avLst/>
              </a:prstGeom>
              <a:noFill/>
              <a:ln w="9525">
                <a:solidFill>
                  <a:srgbClr val="8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buFontTx/>
                  <a:buNone/>
                </a:pPr>
                <a:endParaRPr lang="zh-CN" altLang="en-US" sz="2800">
                  <a:latin typeface="Arial" charset="0"/>
                  <a:ea typeface="楷体" pitchFamily="49" charset="-122"/>
                </a:endParaRPr>
              </a:p>
            </p:txBody>
          </p:sp>
          <p:sp>
            <p:nvSpPr>
              <p:cNvPr id="30" name="Oval 25"/>
              <p:cNvSpPr>
                <a:spLocks noChangeArrowheads="1"/>
              </p:cNvSpPr>
              <p:nvPr/>
            </p:nvSpPr>
            <p:spPr bwMode="auto">
              <a:xfrm>
                <a:off x="3412" y="2374"/>
                <a:ext cx="864" cy="288"/>
              </a:xfrm>
              <a:prstGeom prst="ellipse">
                <a:avLst/>
              </a:prstGeom>
              <a:noFill/>
              <a:ln w="9525">
                <a:solidFill>
                  <a:srgbClr val="8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buFontTx/>
                  <a:buNone/>
                </a:pPr>
                <a:endParaRPr lang="zh-CN" altLang="en-US" sz="2800">
                  <a:latin typeface="Arial" charset="0"/>
                  <a:ea typeface="楷体" pitchFamily="49" charset="-122"/>
                </a:endParaRPr>
              </a:p>
            </p:txBody>
          </p:sp>
          <p:sp>
            <p:nvSpPr>
              <p:cNvPr id="31" name="Oval 26"/>
              <p:cNvSpPr>
                <a:spLocks noChangeArrowheads="1"/>
              </p:cNvSpPr>
              <p:nvPr/>
            </p:nvSpPr>
            <p:spPr bwMode="auto">
              <a:xfrm>
                <a:off x="3412" y="2566"/>
                <a:ext cx="864" cy="288"/>
              </a:xfrm>
              <a:prstGeom prst="ellipse">
                <a:avLst/>
              </a:prstGeom>
              <a:noFill/>
              <a:ln w="9525">
                <a:solidFill>
                  <a:srgbClr val="8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buFontTx/>
                  <a:buNone/>
                </a:pPr>
                <a:endParaRPr lang="zh-CN" altLang="en-US" sz="2800">
                  <a:latin typeface="Arial" charset="0"/>
                  <a:ea typeface="楷体" pitchFamily="49" charset="-122"/>
                </a:endParaRPr>
              </a:p>
            </p:txBody>
          </p:sp>
          <p:sp>
            <p:nvSpPr>
              <p:cNvPr id="32" name="Oval 27"/>
              <p:cNvSpPr>
                <a:spLocks noChangeArrowheads="1"/>
              </p:cNvSpPr>
              <p:nvPr/>
            </p:nvSpPr>
            <p:spPr bwMode="auto">
              <a:xfrm>
                <a:off x="3412" y="2758"/>
                <a:ext cx="864" cy="288"/>
              </a:xfrm>
              <a:prstGeom prst="ellipse">
                <a:avLst/>
              </a:prstGeom>
              <a:noFill/>
              <a:ln w="9525">
                <a:solidFill>
                  <a:srgbClr val="8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buFontTx/>
                  <a:buNone/>
                </a:pPr>
                <a:endParaRPr lang="zh-CN" altLang="en-US" sz="2800">
                  <a:latin typeface="Arial" charset="0"/>
                  <a:ea typeface="楷体" pitchFamily="49" charset="-122"/>
                </a:endParaRPr>
              </a:p>
            </p:txBody>
          </p:sp>
          <p:sp>
            <p:nvSpPr>
              <p:cNvPr id="33" name="Oval 28"/>
              <p:cNvSpPr>
                <a:spLocks noChangeArrowheads="1"/>
              </p:cNvSpPr>
              <p:nvPr/>
            </p:nvSpPr>
            <p:spPr bwMode="auto">
              <a:xfrm>
                <a:off x="3460" y="2086"/>
                <a:ext cx="768" cy="192"/>
              </a:xfrm>
              <a:prstGeom prst="ellipse">
                <a:avLst/>
              </a:prstGeom>
              <a:noFill/>
              <a:ln w="9525">
                <a:solidFill>
                  <a:srgbClr val="8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buFontTx/>
                  <a:buNone/>
                </a:pPr>
                <a:endParaRPr lang="zh-CN" altLang="en-US" sz="2800">
                  <a:latin typeface="Arial" charset="0"/>
                  <a:ea typeface="楷体" pitchFamily="49" charset="-122"/>
                </a:endParaRPr>
              </a:p>
            </p:txBody>
          </p:sp>
          <p:sp>
            <p:nvSpPr>
              <p:cNvPr id="34" name="Oval 29"/>
              <p:cNvSpPr>
                <a:spLocks noChangeArrowheads="1"/>
              </p:cNvSpPr>
              <p:nvPr/>
            </p:nvSpPr>
            <p:spPr bwMode="auto">
              <a:xfrm>
                <a:off x="3556" y="1990"/>
                <a:ext cx="576" cy="166"/>
              </a:xfrm>
              <a:prstGeom prst="ellipse">
                <a:avLst/>
              </a:prstGeom>
              <a:noFill/>
              <a:ln w="9525">
                <a:solidFill>
                  <a:srgbClr val="8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buFontTx/>
                  <a:buNone/>
                </a:pPr>
                <a:endParaRPr lang="zh-CN" altLang="en-US" sz="2800">
                  <a:latin typeface="Arial" charset="0"/>
                  <a:ea typeface="楷体" pitchFamily="49" charset="-122"/>
                </a:endParaRPr>
              </a:p>
            </p:txBody>
          </p:sp>
          <p:sp>
            <p:nvSpPr>
              <p:cNvPr id="35" name="Oval 30"/>
              <p:cNvSpPr>
                <a:spLocks noChangeArrowheads="1"/>
              </p:cNvSpPr>
              <p:nvPr/>
            </p:nvSpPr>
            <p:spPr bwMode="auto">
              <a:xfrm>
                <a:off x="3700" y="1920"/>
                <a:ext cx="288" cy="118"/>
              </a:xfrm>
              <a:prstGeom prst="ellipse">
                <a:avLst/>
              </a:prstGeom>
              <a:noFill/>
              <a:ln w="9525">
                <a:solidFill>
                  <a:srgbClr val="8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buFontTx/>
                  <a:buNone/>
                </a:pPr>
                <a:endParaRPr lang="zh-CN" altLang="en-US" sz="2800">
                  <a:latin typeface="Arial" charset="0"/>
                  <a:ea typeface="楷体" pitchFamily="49" charset="-122"/>
                </a:endParaRPr>
              </a:p>
            </p:txBody>
          </p:sp>
          <p:sp>
            <p:nvSpPr>
              <p:cNvPr id="36" name="Freeform 31"/>
              <p:cNvSpPr>
                <a:spLocks/>
              </p:cNvSpPr>
              <p:nvPr/>
            </p:nvSpPr>
            <p:spPr bwMode="auto">
              <a:xfrm>
                <a:off x="3408" y="1951"/>
                <a:ext cx="875" cy="999"/>
              </a:xfrm>
              <a:custGeom>
                <a:avLst/>
                <a:gdLst>
                  <a:gd name="T0" fmla="*/ 4 w 875"/>
                  <a:gd name="T1" fmla="*/ 999 h 999"/>
                  <a:gd name="T2" fmla="*/ 4 w 875"/>
                  <a:gd name="T3" fmla="*/ 375 h 999"/>
                  <a:gd name="T4" fmla="*/ 29 w 875"/>
                  <a:gd name="T5" fmla="*/ 211 h 999"/>
                  <a:gd name="T6" fmla="*/ 148 w 875"/>
                  <a:gd name="T7" fmla="*/ 87 h 999"/>
                  <a:gd name="T8" fmla="*/ 413 w 875"/>
                  <a:gd name="T9" fmla="*/ 8 h 999"/>
                  <a:gd name="T10" fmla="*/ 580 w 875"/>
                  <a:gd name="T11" fmla="*/ 39 h 999"/>
                  <a:gd name="T12" fmla="*/ 714 w 875"/>
                  <a:gd name="T13" fmla="*/ 93 h 999"/>
                  <a:gd name="T14" fmla="*/ 827 w 875"/>
                  <a:gd name="T15" fmla="*/ 206 h 999"/>
                  <a:gd name="T16" fmla="*/ 868 w 875"/>
                  <a:gd name="T17" fmla="*/ 375 h 999"/>
                  <a:gd name="T18" fmla="*/ 868 w 875"/>
                  <a:gd name="T19" fmla="*/ 951 h 999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875"/>
                  <a:gd name="T31" fmla="*/ 0 h 999"/>
                  <a:gd name="T32" fmla="*/ 875 w 875"/>
                  <a:gd name="T33" fmla="*/ 999 h 999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875" h="999">
                    <a:moveTo>
                      <a:pt x="4" y="999"/>
                    </a:moveTo>
                    <a:cubicBezTo>
                      <a:pt x="0" y="751"/>
                      <a:pt x="0" y="506"/>
                      <a:pt x="4" y="375"/>
                    </a:cubicBezTo>
                    <a:cubicBezTo>
                      <a:pt x="8" y="244"/>
                      <a:pt x="5" y="259"/>
                      <a:pt x="29" y="211"/>
                    </a:cubicBezTo>
                    <a:cubicBezTo>
                      <a:pt x="53" y="163"/>
                      <a:pt x="84" y="121"/>
                      <a:pt x="148" y="87"/>
                    </a:cubicBezTo>
                    <a:cubicBezTo>
                      <a:pt x="212" y="53"/>
                      <a:pt x="341" y="16"/>
                      <a:pt x="413" y="8"/>
                    </a:cubicBezTo>
                    <a:cubicBezTo>
                      <a:pt x="485" y="0"/>
                      <a:pt x="530" y="25"/>
                      <a:pt x="580" y="39"/>
                    </a:cubicBezTo>
                    <a:cubicBezTo>
                      <a:pt x="630" y="53"/>
                      <a:pt x="673" y="65"/>
                      <a:pt x="714" y="93"/>
                    </a:cubicBezTo>
                    <a:cubicBezTo>
                      <a:pt x="755" y="121"/>
                      <a:pt x="801" y="159"/>
                      <a:pt x="827" y="206"/>
                    </a:cubicBezTo>
                    <a:cubicBezTo>
                      <a:pt x="853" y="253"/>
                      <a:pt x="861" y="251"/>
                      <a:pt x="868" y="375"/>
                    </a:cubicBezTo>
                    <a:cubicBezTo>
                      <a:pt x="875" y="499"/>
                      <a:pt x="872" y="723"/>
                      <a:pt x="868" y="951"/>
                    </a:cubicBezTo>
                  </a:path>
                </a:pathLst>
              </a:custGeom>
              <a:noFill/>
              <a:ln w="9525">
                <a:solidFill>
                  <a:srgbClr val="8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" name="Freeform 32"/>
              <p:cNvSpPr>
                <a:spLocks/>
              </p:cNvSpPr>
              <p:nvPr/>
            </p:nvSpPr>
            <p:spPr bwMode="auto">
              <a:xfrm>
                <a:off x="3548" y="2038"/>
                <a:ext cx="200" cy="960"/>
              </a:xfrm>
              <a:custGeom>
                <a:avLst/>
                <a:gdLst>
                  <a:gd name="T0" fmla="*/ 200 w 200"/>
                  <a:gd name="T1" fmla="*/ 0 h 960"/>
                  <a:gd name="T2" fmla="*/ 56 w 200"/>
                  <a:gd name="T3" fmla="*/ 96 h 960"/>
                  <a:gd name="T4" fmla="*/ 8 w 200"/>
                  <a:gd name="T5" fmla="*/ 288 h 960"/>
                  <a:gd name="T6" fmla="*/ 8 w 200"/>
                  <a:gd name="T7" fmla="*/ 960 h 96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00"/>
                  <a:gd name="T13" fmla="*/ 0 h 960"/>
                  <a:gd name="T14" fmla="*/ 200 w 200"/>
                  <a:gd name="T15" fmla="*/ 960 h 96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00" h="960">
                    <a:moveTo>
                      <a:pt x="200" y="0"/>
                    </a:moveTo>
                    <a:cubicBezTo>
                      <a:pt x="144" y="24"/>
                      <a:pt x="88" y="48"/>
                      <a:pt x="56" y="96"/>
                    </a:cubicBezTo>
                    <a:cubicBezTo>
                      <a:pt x="24" y="144"/>
                      <a:pt x="16" y="144"/>
                      <a:pt x="8" y="288"/>
                    </a:cubicBezTo>
                    <a:cubicBezTo>
                      <a:pt x="0" y="432"/>
                      <a:pt x="4" y="696"/>
                      <a:pt x="8" y="960"/>
                    </a:cubicBezTo>
                  </a:path>
                </a:pathLst>
              </a:custGeom>
              <a:noFill/>
              <a:ln w="9525">
                <a:solidFill>
                  <a:srgbClr val="8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8" name="Freeform 33"/>
              <p:cNvSpPr>
                <a:spLocks/>
              </p:cNvSpPr>
              <p:nvPr/>
            </p:nvSpPr>
            <p:spPr bwMode="auto">
              <a:xfrm>
                <a:off x="3844" y="1990"/>
                <a:ext cx="295" cy="1042"/>
              </a:xfrm>
              <a:custGeom>
                <a:avLst/>
                <a:gdLst>
                  <a:gd name="T0" fmla="*/ 0 w 295"/>
                  <a:gd name="T1" fmla="*/ 0 h 1042"/>
                  <a:gd name="T2" fmla="*/ 240 w 295"/>
                  <a:gd name="T3" fmla="*/ 144 h 1042"/>
                  <a:gd name="T4" fmla="*/ 288 w 295"/>
                  <a:gd name="T5" fmla="*/ 384 h 1042"/>
                  <a:gd name="T6" fmla="*/ 282 w 295"/>
                  <a:gd name="T7" fmla="*/ 1042 h 104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95"/>
                  <a:gd name="T13" fmla="*/ 0 h 1042"/>
                  <a:gd name="T14" fmla="*/ 295 w 295"/>
                  <a:gd name="T15" fmla="*/ 1042 h 104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95" h="1042">
                    <a:moveTo>
                      <a:pt x="0" y="0"/>
                    </a:moveTo>
                    <a:cubicBezTo>
                      <a:pt x="96" y="40"/>
                      <a:pt x="192" y="80"/>
                      <a:pt x="240" y="144"/>
                    </a:cubicBezTo>
                    <a:cubicBezTo>
                      <a:pt x="288" y="208"/>
                      <a:pt x="281" y="234"/>
                      <a:pt x="288" y="384"/>
                    </a:cubicBezTo>
                    <a:cubicBezTo>
                      <a:pt x="295" y="534"/>
                      <a:pt x="283" y="905"/>
                      <a:pt x="282" y="1042"/>
                    </a:cubicBezTo>
                  </a:path>
                </a:pathLst>
              </a:custGeom>
              <a:noFill/>
              <a:ln w="9525">
                <a:solidFill>
                  <a:srgbClr val="8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9" name="Freeform 34"/>
              <p:cNvSpPr>
                <a:spLocks/>
              </p:cNvSpPr>
              <p:nvPr/>
            </p:nvSpPr>
            <p:spPr bwMode="auto">
              <a:xfrm>
                <a:off x="3732" y="2014"/>
                <a:ext cx="112" cy="1032"/>
              </a:xfrm>
              <a:custGeom>
                <a:avLst/>
                <a:gdLst>
                  <a:gd name="T0" fmla="*/ 112 w 112"/>
                  <a:gd name="T1" fmla="*/ 24 h 1032"/>
                  <a:gd name="T2" fmla="*/ 16 w 112"/>
                  <a:gd name="T3" fmla="*/ 168 h 1032"/>
                  <a:gd name="T4" fmla="*/ 16 w 112"/>
                  <a:gd name="T5" fmla="*/ 1032 h 1032"/>
                  <a:gd name="T6" fmla="*/ 0 60000 65536"/>
                  <a:gd name="T7" fmla="*/ 0 60000 65536"/>
                  <a:gd name="T8" fmla="*/ 0 60000 65536"/>
                  <a:gd name="T9" fmla="*/ 0 w 112"/>
                  <a:gd name="T10" fmla="*/ 0 h 1032"/>
                  <a:gd name="T11" fmla="*/ 112 w 112"/>
                  <a:gd name="T12" fmla="*/ 1032 h 103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12" h="1032">
                    <a:moveTo>
                      <a:pt x="112" y="24"/>
                    </a:moveTo>
                    <a:cubicBezTo>
                      <a:pt x="72" y="12"/>
                      <a:pt x="32" y="0"/>
                      <a:pt x="16" y="168"/>
                    </a:cubicBezTo>
                    <a:cubicBezTo>
                      <a:pt x="0" y="336"/>
                      <a:pt x="8" y="684"/>
                      <a:pt x="16" y="1032"/>
                    </a:cubicBezTo>
                  </a:path>
                </a:pathLst>
              </a:custGeom>
              <a:noFill/>
              <a:ln w="9525">
                <a:solidFill>
                  <a:srgbClr val="8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0" name="Freeform 35"/>
              <p:cNvSpPr>
                <a:spLocks/>
              </p:cNvSpPr>
              <p:nvPr/>
            </p:nvSpPr>
            <p:spPr bwMode="auto">
              <a:xfrm>
                <a:off x="3844" y="2038"/>
                <a:ext cx="113" cy="1016"/>
              </a:xfrm>
              <a:custGeom>
                <a:avLst/>
                <a:gdLst>
                  <a:gd name="T0" fmla="*/ 0 w 113"/>
                  <a:gd name="T1" fmla="*/ 0 h 1016"/>
                  <a:gd name="T2" fmla="*/ 96 w 113"/>
                  <a:gd name="T3" fmla="*/ 192 h 1016"/>
                  <a:gd name="T4" fmla="*/ 102 w 113"/>
                  <a:gd name="T5" fmla="*/ 1016 h 1016"/>
                  <a:gd name="T6" fmla="*/ 0 60000 65536"/>
                  <a:gd name="T7" fmla="*/ 0 60000 65536"/>
                  <a:gd name="T8" fmla="*/ 0 60000 65536"/>
                  <a:gd name="T9" fmla="*/ 0 w 113"/>
                  <a:gd name="T10" fmla="*/ 0 h 1016"/>
                  <a:gd name="T11" fmla="*/ 113 w 113"/>
                  <a:gd name="T12" fmla="*/ 1016 h 101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13" h="1016">
                    <a:moveTo>
                      <a:pt x="0" y="0"/>
                    </a:moveTo>
                    <a:cubicBezTo>
                      <a:pt x="40" y="12"/>
                      <a:pt x="79" y="23"/>
                      <a:pt x="96" y="192"/>
                    </a:cubicBezTo>
                    <a:cubicBezTo>
                      <a:pt x="113" y="361"/>
                      <a:pt x="101" y="844"/>
                      <a:pt x="102" y="1016"/>
                    </a:cubicBezTo>
                  </a:path>
                </a:pathLst>
              </a:custGeom>
              <a:noFill/>
              <a:ln w="9525">
                <a:solidFill>
                  <a:srgbClr val="8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" name="Freeform 36"/>
              <p:cNvSpPr>
                <a:spLocks/>
              </p:cNvSpPr>
              <p:nvPr/>
            </p:nvSpPr>
            <p:spPr bwMode="auto">
              <a:xfrm>
                <a:off x="3673" y="1610"/>
                <a:ext cx="184" cy="358"/>
              </a:xfrm>
              <a:custGeom>
                <a:avLst/>
                <a:gdLst>
                  <a:gd name="T0" fmla="*/ 167 w 184"/>
                  <a:gd name="T1" fmla="*/ 358 h 358"/>
                  <a:gd name="T2" fmla="*/ 167 w 184"/>
                  <a:gd name="T3" fmla="*/ 214 h 358"/>
                  <a:gd name="T4" fmla="*/ 65 w 184"/>
                  <a:gd name="T5" fmla="*/ 174 h 358"/>
                  <a:gd name="T6" fmla="*/ 9 w 184"/>
                  <a:gd name="T7" fmla="*/ 118 h 358"/>
                  <a:gd name="T8" fmla="*/ 9 w 184"/>
                  <a:gd name="T9" fmla="*/ 50 h 358"/>
                  <a:gd name="T10" fmla="*/ 65 w 184"/>
                  <a:gd name="T11" fmla="*/ 5 h 358"/>
                  <a:gd name="T12" fmla="*/ 167 w 184"/>
                  <a:gd name="T13" fmla="*/ 22 h 35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84"/>
                  <a:gd name="T22" fmla="*/ 0 h 358"/>
                  <a:gd name="T23" fmla="*/ 184 w 184"/>
                  <a:gd name="T24" fmla="*/ 358 h 35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84" h="358">
                    <a:moveTo>
                      <a:pt x="167" y="358"/>
                    </a:moveTo>
                    <a:cubicBezTo>
                      <a:pt x="175" y="302"/>
                      <a:pt x="184" y="245"/>
                      <a:pt x="167" y="214"/>
                    </a:cubicBezTo>
                    <a:cubicBezTo>
                      <a:pt x="150" y="183"/>
                      <a:pt x="91" y="190"/>
                      <a:pt x="65" y="174"/>
                    </a:cubicBezTo>
                    <a:cubicBezTo>
                      <a:pt x="39" y="158"/>
                      <a:pt x="18" y="139"/>
                      <a:pt x="9" y="118"/>
                    </a:cubicBezTo>
                    <a:cubicBezTo>
                      <a:pt x="0" y="97"/>
                      <a:pt x="0" y="69"/>
                      <a:pt x="9" y="50"/>
                    </a:cubicBezTo>
                    <a:cubicBezTo>
                      <a:pt x="18" y="31"/>
                      <a:pt x="39" y="10"/>
                      <a:pt x="65" y="5"/>
                    </a:cubicBezTo>
                    <a:cubicBezTo>
                      <a:pt x="91" y="0"/>
                      <a:pt x="146" y="19"/>
                      <a:pt x="167" y="22"/>
                    </a:cubicBezTo>
                  </a:path>
                </a:pathLst>
              </a:custGeom>
              <a:noFill/>
              <a:ln w="9525">
                <a:solidFill>
                  <a:srgbClr val="8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42" name="Group 37"/>
            <p:cNvGrpSpPr>
              <a:grpSpLocks/>
            </p:cNvGrpSpPr>
            <p:nvPr/>
          </p:nvGrpSpPr>
          <p:grpSpPr bwMode="auto">
            <a:xfrm>
              <a:off x="1966928" y="3143248"/>
              <a:ext cx="1003300" cy="1524000"/>
              <a:chOff x="3408" y="1610"/>
              <a:chExt cx="875" cy="1444"/>
            </a:xfrm>
          </p:grpSpPr>
          <p:sp>
            <p:nvSpPr>
              <p:cNvPr id="43" name="Oval 38"/>
              <p:cNvSpPr>
                <a:spLocks noChangeArrowheads="1"/>
              </p:cNvSpPr>
              <p:nvPr/>
            </p:nvSpPr>
            <p:spPr bwMode="auto">
              <a:xfrm>
                <a:off x="3412" y="2182"/>
                <a:ext cx="864" cy="288"/>
              </a:xfrm>
              <a:prstGeom prst="ellipse">
                <a:avLst/>
              </a:prstGeom>
              <a:noFill/>
              <a:ln w="9525">
                <a:solidFill>
                  <a:srgbClr val="8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buFontTx/>
                  <a:buNone/>
                </a:pPr>
                <a:endParaRPr lang="zh-CN" altLang="en-US" sz="2800">
                  <a:latin typeface="Arial" charset="0"/>
                  <a:ea typeface="楷体" pitchFamily="49" charset="-122"/>
                </a:endParaRPr>
              </a:p>
            </p:txBody>
          </p:sp>
          <p:sp>
            <p:nvSpPr>
              <p:cNvPr id="44" name="Oval 39"/>
              <p:cNvSpPr>
                <a:spLocks noChangeArrowheads="1"/>
              </p:cNvSpPr>
              <p:nvPr/>
            </p:nvSpPr>
            <p:spPr bwMode="auto">
              <a:xfrm>
                <a:off x="3412" y="2374"/>
                <a:ext cx="864" cy="288"/>
              </a:xfrm>
              <a:prstGeom prst="ellipse">
                <a:avLst/>
              </a:prstGeom>
              <a:noFill/>
              <a:ln w="9525">
                <a:solidFill>
                  <a:srgbClr val="8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buFontTx/>
                  <a:buNone/>
                </a:pPr>
                <a:endParaRPr lang="zh-CN" altLang="en-US" sz="2800">
                  <a:latin typeface="Arial" charset="0"/>
                  <a:ea typeface="楷体" pitchFamily="49" charset="-122"/>
                </a:endParaRPr>
              </a:p>
            </p:txBody>
          </p:sp>
          <p:sp>
            <p:nvSpPr>
              <p:cNvPr id="45" name="Oval 40"/>
              <p:cNvSpPr>
                <a:spLocks noChangeArrowheads="1"/>
              </p:cNvSpPr>
              <p:nvPr/>
            </p:nvSpPr>
            <p:spPr bwMode="auto">
              <a:xfrm>
                <a:off x="3412" y="2566"/>
                <a:ext cx="864" cy="288"/>
              </a:xfrm>
              <a:prstGeom prst="ellipse">
                <a:avLst/>
              </a:prstGeom>
              <a:noFill/>
              <a:ln w="9525">
                <a:solidFill>
                  <a:srgbClr val="8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buFontTx/>
                  <a:buNone/>
                </a:pPr>
                <a:endParaRPr lang="zh-CN" altLang="en-US" sz="2800">
                  <a:latin typeface="Arial" charset="0"/>
                  <a:ea typeface="楷体" pitchFamily="49" charset="-122"/>
                </a:endParaRPr>
              </a:p>
            </p:txBody>
          </p:sp>
          <p:sp>
            <p:nvSpPr>
              <p:cNvPr id="46" name="Oval 41"/>
              <p:cNvSpPr>
                <a:spLocks noChangeArrowheads="1"/>
              </p:cNvSpPr>
              <p:nvPr/>
            </p:nvSpPr>
            <p:spPr bwMode="auto">
              <a:xfrm>
                <a:off x="3412" y="2758"/>
                <a:ext cx="864" cy="288"/>
              </a:xfrm>
              <a:prstGeom prst="ellipse">
                <a:avLst/>
              </a:prstGeom>
              <a:noFill/>
              <a:ln w="9525">
                <a:solidFill>
                  <a:srgbClr val="8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buFontTx/>
                  <a:buNone/>
                </a:pPr>
                <a:endParaRPr lang="zh-CN" altLang="en-US" sz="2800">
                  <a:latin typeface="Arial" charset="0"/>
                  <a:ea typeface="楷体" pitchFamily="49" charset="-122"/>
                </a:endParaRPr>
              </a:p>
            </p:txBody>
          </p:sp>
          <p:sp>
            <p:nvSpPr>
              <p:cNvPr id="47" name="Oval 42"/>
              <p:cNvSpPr>
                <a:spLocks noChangeArrowheads="1"/>
              </p:cNvSpPr>
              <p:nvPr/>
            </p:nvSpPr>
            <p:spPr bwMode="auto">
              <a:xfrm>
                <a:off x="3460" y="2086"/>
                <a:ext cx="768" cy="192"/>
              </a:xfrm>
              <a:prstGeom prst="ellipse">
                <a:avLst/>
              </a:prstGeom>
              <a:noFill/>
              <a:ln w="9525">
                <a:solidFill>
                  <a:srgbClr val="8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buFontTx/>
                  <a:buNone/>
                </a:pPr>
                <a:endParaRPr lang="zh-CN" altLang="en-US" sz="2800">
                  <a:latin typeface="Arial" charset="0"/>
                  <a:ea typeface="楷体" pitchFamily="49" charset="-122"/>
                </a:endParaRPr>
              </a:p>
            </p:txBody>
          </p:sp>
          <p:sp>
            <p:nvSpPr>
              <p:cNvPr id="48" name="Oval 43"/>
              <p:cNvSpPr>
                <a:spLocks noChangeArrowheads="1"/>
              </p:cNvSpPr>
              <p:nvPr/>
            </p:nvSpPr>
            <p:spPr bwMode="auto">
              <a:xfrm>
                <a:off x="3556" y="1990"/>
                <a:ext cx="576" cy="166"/>
              </a:xfrm>
              <a:prstGeom prst="ellipse">
                <a:avLst/>
              </a:prstGeom>
              <a:noFill/>
              <a:ln w="9525">
                <a:solidFill>
                  <a:srgbClr val="8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buFontTx/>
                  <a:buNone/>
                </a:pPr>
                <a:endParaRPr lang="zh-CN" altLang="en-US" sz="2800">
                  <a:latin typeface="Arial" charset="0"/>
                  <a:ea typeface="楷体" pitchFamily="49" charset="-122"/>
                </a:endParaRPr>
              </a:p>
            </p:txBody>
          </p:sp>
          <p:sp>
            <p:nvSpPr>
              <p:cNvPr id="49" name="Oval 44"/>
              <p:cNvSpPr>
                <a:spLocks noChangeArrowheads="1"/>
              </p:cNvSpPr>
              <p:nvPr/>
            </p:nvSpPr>
            <p:spPr bwMode="auto">
              <a:xfrm>
                <a:off x="3700" y="1920"/>
                <a:ext cx="288" cy="118"/>
              </a:xfrm>
              <a:prstGeom prst="ellipse">
                <a:avLst/>
              </a:prstGeom>
              <a:noFill/>
              <a:ln w="9525">
                <a:solidFill>
                  <a:srgbClr val="8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buFontTx/>
                  <a:buNone/>
                </a:pPr>
                <a:endParaRPr lang="zh-CN" altLang="en-US" sz="2800">
                  <a:latin typeface="Arial" charset="0"/>
                  <a:ea typeface="楷体" pitchFamily="49" charset="-122"/>
                </a:endParaRPr>
              </a:p>
            </p:txBody>
          </p:sp>
          <p:sp>
            <p:nvSpPr>
              <p:cNvPr id="50" name="Freeform 45"/>
              <p:cNvSpPr>
                <a:spLocks/>
              </p:cNvSpPr>
              <p:nvPr/>
            </p:nvSpPr>
            <p:spPr bwMode="auto">
              <a:xfrm>
                <a:off x="3408" y="1951"/>
                <a:ext cx="875" cy="999"/>
              </a:xfrm>
              <a:custGeom>
                <a:avLst/>
                <a:gdLst>
                  <a:gd name="T0" fmla="*/ 4 w 875"/>
                  <a:gd name="T1" fmla="*/ 999 h 999"/>
                  <a:gd name="T2" fmla="*/ 4 w 875"/>
                  <a:gd name="T3" fmla="*/ 375 h 999"/>
                  <a:gd name="T4" fmla="*/ 29 w 875"/>
                  <a:gd name="T5" fmla="*/ 211 h 999"/>
                  <a:gd name="T6" fmla="*/ 148 w 875"/>
                  <a:gd name="T7" fmla="*/ 87 h 999"/>
                  <a:gd name="T8" fmla="*/ 413 w 875"/>
                  <a:gd name="T9" fmla="*/ 8 h 999"/>
                  <a:gd name="T10" fmla="*/ 580 w 875"/>
                  <a:gd name="T11" fmla="*/ 39 h 999"/>
                  <a:gd name="T12" fmla="*/ 714 w 875"/>
                  <a:gd name="T13" fmla="*/ 93 h 999"/>
                  <a:gd name="T14" fmla="*/ 827 w 875"/>
                  <a:gd name="T15" fmla="*/ 206 h 999"/>
                  <a:gd name="T16" fmla="*/ 868 w 875"/>
                  <a:gd name="T17" fmla="*/ 375 h 999"/>
                  <a:gd name="T18" fmla="*/ 868 w 875"/>
                  <a:gd name="T19" fmla="*/ 951 h 999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875"/>
                  <a:gd name="T31" fmla="*/ 0 h 999"/>
                  <a:gd name="T32" fmla="*/ 875 w 875"/>
                  <a:gd name="T33" fmla="*/ 999 h 999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875" h="999">
                    <a:moveTo>
                      <a:pt x="4" y="999"/>
                    </a:moveTo>
                    <a:cubicBezTo>
                      <a:pt x="0" y="751"/>
                      <a:pt x="0" y="506"/>
                      <a:pt x="4" y="375"/>
                    </a:cubicBezTo>
                    <a:cubicBezTo>
                      <a:pt x="8" y="244"/>
                      <a:pt x="5" y="259"/>
                      <a:pt x="29" y="211"/>
                    </a:cubicBezTo>
                    <a:cubicBezTo>
                      <a:pt x="53" y="163"/>
                      <a:pt x="84" y="121"/>
                      <a:pt x="148" y="87"/>
                    </a:cubicBezTo>
                    <a:cubicBezTo>
                      <a:pt x="212" y="53"/>
                      <a:pt x="341" y="16"/>
                      <a:pt x="413" y="8"/>
                    </a:cubicBezTo>
                    <a:cubicBezTo>
                      <a:pt x="485" y="0"/>
                      <a:pt x="530" y="25"/>
                      <a:pt x="580" y="39"/>
                    </a:cubicBezTo>
                    <a:cubicBezTo>
                      <a:pt x="630" y="53"/>
                      <a:pt x="673" y="65"/>
                      <a:pt x="714" y="93"/>
                    </a:cubicBezTo>
                    <a:cubicBezTo>
                      <a:pt x="755" y="121"/>
                      <a:pt x="801" y="159"/>
                      <a:pt x="827" y="206"/>
                    </a:cubicBezTo>
                    <a:cubicBezTo>
                      <a:pt x="853" y="253"/>
                      <a:pt x="861" y="251"/>
                      <a:pt x="868" y="375"/>
                    </a:cubicBezTo>
                    <a:cubicBezTo>
                      <a:pt x="875" y="499"/>
                      <a:pt x="872" y="723"/>
                      <a:pt x="868" y="951"/>
                    </a:cubicBezTo>
                  </a:path>
                </a:pathLst>
              </a:custGeom>
              <a:noFill/>
              <a:ln w="9525">
                <a:solidFill>
                  <a:srgbClr val="8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" name="Freeform 46"/>
              <p:cNvSpPr>
                <a:spLocks/>
              </p:cNvSpPr>
              <p:nvPr/>
            </p:nvSpPr>
            <p:spPr bwMode="auto">
              <a:xfrm>
                <a:off x="3548" y="2038"/>
                <a:ext cx="200" cy="960"/>
              </a:xfrm>
              <a:custGeom>
                <a:avLst/>
                <a:gdLst>
                  <a:gd name="T0" fmla="*/ 200 w 200"/>
                  <a:gd name="T1" fmla="*/ 0 h 960"/>
                  <a:gd name="T2" fmla="*/ 56 w 200"/>
                  <a:gd name="T3" fmla="*/ 96 h 960"/>
                  <a:gd name="T4" fmla="*/ 8 w 200"/>
                  <a:gd name="T5" fmla="*/ 288 h 960"/>
                  <a:gd name="T6" fmla="*/ 8 w 200"/>
                  <a:gd name="T7" fmla="*/ 960 h 96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00"/>
                  <a:gd name="T13" fmla="*/ 0 h 960"/>
                  <a:gd name="T14" fmla="*/ 200 w 200"/>
                  <a:gd name="T15" fmla="*/ 960 h 96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00" h="960">
                    <a:moveTo>
                      <a:pt x="200" y="0"/>
                    </a:moveTo>
                    <a:cubicBezTo>
                      <a:pt x="144" y="24"/>
                      <a:pt x="88" y="48"/>
                      <a:pt x="56" y="96"/>
                    </a:cubicBezTo>
                    <a:cubicBezTo>
                      <a:pt x="24" y="144"/>
                      <a:pt x="16" y="144"/>
                      <a:pt x="8" y="288"/>
                    </a:cubicBezTo>
                    <a:cubicBezTo>
                      <a:pt x="0" y="432"/>
                      <a:pt x="4" y="696"/>
                      <a:pt x="8" y="960"/>
                    </a:cubicBezTo>
                  </a:path>
                </a:pathLst>
              </a:custGeom>
              <a:noFill/>
              <a:ln w="9525">
                <a:solidFill>
                  <a:srgbClr val="8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" name="Freeform 47"/>
              <p:cNvSpPr>
                <a:spLocks/>
              </p:cNvSpPr>
              <p:nvPr/>
            </p:nvSpPr>
            <p:spPr bwMode="auto">
              <a:xfrm>
                <a:off x="3844" y="1990"/>
                <a:ext cx="295" cy="1042"/>
              </a:xfrm>
              <a:custGeom>
                <a:avLst/>
                <a:gdLst>
                  <a:gd name="T0" fmla="*/ 0 w 295"/>
                  <a:gd name="T1" fmla="*/ 0 h 1042"/>
                  <a:gd name="T2" fmla="*/ 240 w 295"/>
                  <a:gd name="T3" fmla="*/ 144 h 1042"/>
                  <a:gd name="T4" fmla="*/ 288 w 295"/>
                  <a:gd name="T5" fmla="*/ 384 h 1042"/>
                  <a:gd name="T6" fmla="*/ 282 w 295"/>
                  <a:gd name="T7" fmla="*/ 1042 h 104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95"/>
                  <a:gd name="T13" fmla="*/ 0 h 1042"/>
                  <a:gd name="T14" fmla="*/ 295 w 295"/>
                  <a:gd name="T15" fmla="*/ 1042 h 104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95" h="1042">
                    <a:moveTo>
                      <a:pt x="0" y="0"/>
                    </a:moveTo>
                    <a:cubicBezTo>
                      <a:pt x="96" y="40"/>
                      <a:pt x="192" y="80"/>
                      <a:pt x="240" y="144"/>
                    </a:cubicBezTo>
                    <a:cubicBezTo>
                      <a:pt x="288" y="208"/>
                      <a:pt x="281" y="234"/>
                      <a:pt x="288" y="384"/>
                    </a:cubicBezTo>
                    <a:cubicBezTo>
                      <a:pt x="295" y="534"/>
                      <a:pt x="283" y="905"/>
                      <a:pt x="282" y="1042"/>
                    </a:cubicBezTo>
                  </a:path>
                </a:pathLst>
              </a:custGeom>
              <a:noFill/>
              <a:ln w="9525">
                <a:solidFill>
                  <a:srgbClr val="8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" name="Freeform 48"/>
              <p:cNvSpPr>
                <a:spLocks/>
              </p:cNvSpPr>
              <p:nvPr/>
            </p:nvSpPr>
            <p:spPr bwMode="auto">
              <a:xfrm>
                <a:off x="3732" y="2014"/>
                <a:ext cx="112" cy="1032"/>
              </a:xfrm>
              <a:custGeom>
                <a:avLst/>
                <a:gdLst>
                  <a:gd name="T0" fmla="*/ 112 w 112"/>
                  <a:gd name="T1" fmla="*/ 24 h 1032"/>
                  <a:gd name="T2" fmla="*/ 16 w 112"/>
                  <a:gd name="T3" fmla="*/ 168 h 1032"/>
                  <a:gd name="T4" fmla="*/ 16 w 112"/>
                  <a:gd name="T5" fmla="*/ 1032 h 1032"/>
                  <a:gd name="T6" fmla="*/ 0 60000 65536"/>
                  <a:gd name="T7" fmla="*/ 0 60000 65536"/>
                  <a:gd name="T8" fmla="*/ 0 60000 65536"/>
                  <a:gd name="T9" fmla="*/ 0 w 112"/>
                  <a:gd name="T10" fmla="*/ 0 h 1032"/>
                  <a:gd name="T11" fmla="*/ 112 w 112"/>
                  <a:gd name="T12" fmla="*/ 1032 h 103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12" h="1032">
                    <a:moveTo>
                      <a:pt x="112" y="24"/>
                    </a:moveTo>
                    <a:cubicBezTo>
                      <a:pt x="72" y="12"/>
                      <a:pt x="32" y="0"/>
                      <a:pt x="16" y="168"/>
                    </a:cubicBezTo>
                    <a:cubicBezTo>
                      <a:pt x="0" y="336"/>
                      <a:pt x="8" y="684"/>
                      <a:pt x="16" y="1032"/>
                    </a:cubicBezTo>
                  </a:path>
                </a:pathLst>
              </a:custGeom>
              <a:noFill/>
              <a:ln w="9525">
                <a:solidFill>
                  <a:srgbClr val="8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" name="Freeform 49"/>
              <p:cNvSpPr>
                <a:spLocks/>
              </p:cNvSpPr>
              <p:nvPr/>
            </p:nvSpPr>
            <p:spPr bwMode="auto">
              <a:xfrm>
                <a:off x="3844" y="2038"/>
                <a:ext cx="113" cy="1016"/>
              </a:xfrm>
              <a:custGeom>
                <a:avLst/>
                <a:gdLst>
                  <a:gd name="T0" fmla="*/ 0 w 113"/>
                  <a:gd name="T1" fmla="*/ 0 h 1016"/>
                  <a:gd name="T2" fmla="*/ 96 w 113"/>
                  <a:gd name="T3" fmla="*/ 192 h 1016"/>
                  <a:gd name="T4" fmla="*/ 102 w 113"/>
                  <a:gd name="T5" fmla="*/ 1016 h 1016"/>
                  <a:gd name="T6" fmla="*/ 0 60000 65536"/>
                  <a:gd name="T7" fmla="*/ 0 60000 65536"/>
                  <a:gd name="T8" fmla="*/ 0 60000 65536"/>
                  <a:gd name="T9" fmla="*/ 0 w 113"/>
                  <a:gd name="T10" fmla="*/ 0 h 1016"/>
                  <a:gd name="T11" fmla="*/ 113 w 113"/>
                  <a:gd name="T12" fmla="*/ 1016 h 101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13" h="1016">
                    <a:moveTo>
                      <a:pt x="0" y="0"/>
                    </a:moveTo>
                    <a:cubicBezTo>
                      <a:pt x="40" y="12"/>
                      <a:pt x="79" y="23"/>
                      <a:pt x="96" y="192"/>
                    </a:cubicBezTo>
                    <a:cubicBezTo>
                      <a:pt x="113" y="361"/>
                      <a:pt x="101" y="844"/>
                      <a:pt x="102" y="1016"/>
                    </a:cubicBezTo>
                  </a:path>
                </a:pathLst>
              </a:custGeom>
              <a:noFill/>
              <a:ln w="9525">
                <a:solidFill>
                  <a:srgbClr val="8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" name="Freeform 50"/>
              <p:cNvSpPr>
                <a:spLocks/>
              </p:cNvSpPr>
              <p:nvPr/>
            </p:nvSpPr>
            <p:spPr bwMode="auto">
              <a:xfrm>
                <a:off x="3673" y="1610"/>
                <a:ext cx="184" cy="358"/>
              </a:xfrm>
              <a:custGeom>
                <a:avLst/>
                <a:gdLst>
                  <a:gd name="T0" fmla="*/ 167 w 184"/>
                  <a:gd name="T1" fmla="*/ 358 h 358"/>
                  <a:gd name="T2" fmla="*/ 167 w 184"/>
                  <a:gd name="T3" fmla="*/ 214 h 358"/>
                  <a:gd name="T4" fmla="*/ 65 w 184"/>
                  <a:gd name="T5" fmla="*/ 174 h 358"/>
                  <a:gd name="T6" fmla="*/ 9 w 184"/>
                  <a:gd name="T7" fmla="*/ 118 h 358"/>
                  <a:gd name="T8" fmla="*/ 9 w 184"/>
                  <a:gd name="T9" fmla="*/ 50 h 358"/>
                  <a:gd name="T10" fmla="*/ 65 w 184"/>
                  <a:gd name="T11" fmla="*/ 5 h 358"/>
                  <a:gd name="T12" fmla="*/ 167 w 184"/>
                  <a:gd name="T13" fmla="*/ 22 h 35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84"/>
                  <a:gd name="T22" fmla="*/ 0 h 358"/>
                  <a:gd name="T23" fmla="*/ 184 w 184"/>
                  <a:gd name="T24" fmla="*/ 358 h 35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84" h="358">
                    <a:moveTo>
                      <a:pt x="167" y="358"/>
                    </a:moveTo>
                    <a:cubicBezTo>
                      <a:pt x="175" y="302"/>
                      <a:pt x="184" y="245"/>
                      <a:pt x="167" y="214"/>
                    </a:cubicBezTo>
                    <a:cubicBezTo>
                      <a:pt x="150" y="183"/>
                      <a:pt x="91" y="190"/>
                      <a:pt x="65" y="174"/>
                    </a:cubicBezTo>
                    <a:cubicBezTo>
                      <a:pt x="39" y="158"/>
                      <a:pt x="18" y="139"/>
                      <a:pt x="9" y="118"/>
                    </a:cubicBezTo>
                    <a:cubicBezTo>
                      <a:pt x="0" y="97"/>
                      <a:pt x="0" y="69"/>
                      <a:pt x="9" y="50"/>
                    </a:cubicBezTo>
                    <a:cubicBezTo>
                      <a:pt x="18" y="31"/>
                      <a:pt x="39" y="10"/>
                      <a:pt x="65" y="5"/>
                    </a:cubicBezTo>
                    <a:cubicBezTo>
                      <a:pt x="91" y="0"/>
                      <a:pt x="146" y="19"/>
                      <a:pt x="167" y="22"/>
                    </a:cubicBezTo>
                  </a:path>
                </a:pathLst>
              </a:custGeom>
              <a:noFill/>
              <a:ln w="9525">
                <a:solidFill>
                  <a:srgbClr val="8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57" name="矩形 56"/>
          <p:cNvSpPr/>
          <p:nvPr/>
        </p:nvSpPr>
        <p:spPr>
          <a:xfrm>
            <a:off x="214282" y="4643446"/>
            <a:ext cx="8429684" cy="149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每个鸽笼各飞进一只鸽子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剩下的两只无论飞进哪个鸽笼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都使那个鸽笼中至少有两只鸽子。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5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14282" y="785794"/>
            <a:ext cx="750095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2</a:t>
            </a:r>
            <a:r>
              <a:rPr lang="en-US" altLang="zh-CN" sz="3200" i="1" dirty="0" smtClean="0">
                <a:solidFill>
                  <a:schemeClr val="tx1"/>
                </a:solidFill>
                <a:latin typeface="+mj-ea"/>
                <a:ea typeface="+mj-ea"/>
              </a:rPr>
              <a:t>.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你理解前面扑克牌魔术的道理了吗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?</a:t>
            </a:r>
            <a:endParaRPr lang="zh-CN" altLang="zh-CN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2571736" y="1928802"/>
            <a:ext cx="3857652" cy="2500330"/>
            <a:chOff x="0" y="1785926"/>
            <a:chExt cx="3857652" cy="2500330"/>
          </a:xfrm>
        </p:grpSpPr>
        <p:sp>
          <p:nvSpPr>
            <p:cNvPr id="4" name="云形标注 3"/>
            <p:cNvSpPr/>
            <p:nvPr/>
          </p:nvSpPr>
          <p:spPr>
            <a:xfrm>
              <a:off x="0" y="1785926"/>
              <a:ext cx="3857652" cy="2500330"/>
            </a:xfrm>
            <a:prstGeom prst="cloudCallout">
              <a:avLst/>
            </a:prstGeom>
            <a:solidFill>
              <a:schemeClr val="accent6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矩形 2"/>
            <p:cNvSpPr/>
            <p:nvPr/>
          </p:nvSpPr>
          <p:spPr>
            <a:xfrm>
              <a:off x="928662" y="2500306"/>
              <a:ext cx="2031325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sz="4800" dirty="0" smtClean="0">
                  <a:latin typeface="华文楷体" pitchFamily="2" charset="-122"/>
                  <a:ea typeface="华文楷体" pitchFamily="2" charset="-122"/>
                </a:rPr>
                <a:t>理解了</a:t>
              </a:r>
              <a:endParaRPr lang="zh-CN" altLang="en-US" sz="4800" dirty="0">
                <a:latin typeface="华文楷体" pitchFamily="2" charset="-122"/>
                <a:ea typeface="华文楷体" pitchFamily="2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9"/>
          <p:cNvSpPr txBox="1">
            <a:spLocks noChangeArrowheads="1"/>
          </p:cNvSpPr>
          <p:nvPr/>
        </p:nvSpPr>
        <p:spPr bwMode="auto">
          <a:xfrm>
            <a:off x="0" y="376479"/>
            <a:ext cx="8858280" cy="1766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200" b="1" dirty="0" smtClean="0">
                <a:solidFill>
                  <a:srgbClr val="C00000"/>
                </a:solidFill>
                <a:latin typeface="+mj-ea"/>
                <a:ea typeface="+mj-ea"/>
              </a:rPr>
              <a:t>    </a:t>
            </a:r>
            <a:r>
              <a:rPr lang="en-US" altLang="zh-CN" sz="3200" b="1" dirty="0" smtClean="0">
                <a:solidFill>
                  <a:srgbClr val="C00000"/>
                </a:solidFill>
                <a:latin typeface="+mj-ea"/>
                <a:ea typeface="+mj-ea"/>
              </a:rPr>
              <a:t>3.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69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页“做一做”第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题 。</a:t>
            </a:r>
            <a:endParaRPr lang="en-US" altLang="zh-CN" sz="3200" b="1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20000"/>
              </a:lnSpc>
              <a:buFontTx/>
              <a:buNone/>
            </a:pP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1.</a:t>
            </a:r>
            <a:r>
              <a:rPr lang="en-US" altLang="zh-CN" sz="3200" dirty="0" smtClean="0">
                <a:latin typeface="Arial" charset="0"/>
                <a:ea typeface="宋体" charset="-122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11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只鸽子飞进了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4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个鸽笼，总有一个鸽笼至少 </a:t>
            </a:r>
            <a:endParaRPr lang="en-US" altLang="zh-CN" sz="3200" dirty="0" smtClean="0">
              <a:solidFill>
                <a:schemeClr val="tx1"/>
              </a:solidFill>
              <a:latin typeface="+mj-ea"/>
              <a:ea typeface="+mj-ea"/>
            </a:endParaRPr>
          </a:p>
          <a:p>
            <a:pPr>
              <a:lnSpc>
                <a:spcPct val="120000"/>
              </a:lnSpc>
              <a:buFontTx/>
              <a:buNone/>
            </a:pP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  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飞进了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3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只鸽子。为什么？</a:t>
            </a:r>
            <a:endParaRPr lang="zh-CN" altLang="en-US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grpSp>
        <p:nvGrpSpPr>
          <p:cNvPr id="71" name="组合 70"/>
          <p:cNvGrpSpPr/>
          <p:nvPr/>
        </p:nvGrpSpPr>
        <p:grpSpPr>
          <a:xfrm>
            <a:off x="684213" y="2071678"/>
            <a:ext cx="7920037" cy="2381256"/>
            <a:chOff x="684213" y="2071678"/>
            <a:chExt cx="7920037" cy="2381256"/>
          </a:xfrm>
        </p:grpSpPr>
        <p:pic>
          <p:nvPicPr>
            <p:cNvPr id="4" name="Picture 4" descr="A3_135"/>
            <p:cNvPicPr>
              <a:picLocks noChangeAspect="1" noChangeArrowheads="1" noCrop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916238" y="2071678"/>
              <a:ext cx="669925" cy="5699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" name="Picture 5" descr="A3_135"/>
            <p:cNvPicPr>
              <a:picLocks noChangeAspect="1" noChangeArrowheads="1" noCrop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635375" y="2071678"/>
              <a:ext cx="669925" cy="5699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" name="Picture 6" descr="A3_135"/>
            <p:cNvPicPr>
              <a:picLocks noChangeAspect="1" noChangeArrowheads="1" noCrop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356100" y="2071678"/>
              <a:ext cx="669925" cy="5699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" name="Picture 7" descr="A3_135"/>
            <p:cNvPicPr>
              <a:picLocks noChangeAspect="1" noChangeArrowheads="1" noCrop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195513" y="2071678"/>
              <a:ext cx="669925" cy="5699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" name="Picture 8" descr="A3_135"/>
            <p:cNvPicPr>
              <a:picLocks noChangeAspect="1" noChangeArrowheads="1" noCrop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403350" y="2071678"/>
              <a:ext cx="669925" cy="5699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9" name="Group 9"/>
            <p:cNvGrpSpPr>
              <a:grpSpLocks/>
            </p:cNvGrpSpPr>
            <p:nvPr/>
          </p:nvGrpSpPr>
          <p:grpSpPr bwMode="auto">
            <a:xfrm>
              <a:off x="3230540" y="2928934"/>
              <a:ext cx="1003300" cy="1524000"/>
              <a:chOff x="3408" y="1610"/>
              <a:chExt cx="875" cy="1444"/>
            </a:xfrm>
          </p:grpSpPr>
          <p:sp>
            <p:nvSpPr>
              <p:cNvPr id="10" name="Oval 10"/>
              <p:cNvSpPr>
                <a:spLocks noChangeArrowheads="1"/>
              </p:cNvSpPr>
              <p:nvPr/>
            </p:nvSpPr>
            <p:spPr bwMode="auto">
              <a:xfrm>
                <a:off x="3412" y="2182"/>
                <a:ext cx="864" cy="288"/>
              </a:xfrm>
              <a:prstGeom prst="ellipse">
                <a:avLst/>
              </a:prstGeom>
              <a:noFill/>
              <a:ln w="9525">
                <a:solidFill>
                  <a:srgbClr val="8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buFontTx/>
                  <a:buNone/>
                </a:pPr>
                <a:endParaRPr lang="zh-CN" altLang="en-US" sz="2800">
                  <a:latin typeface="Arial" charset="0"/>
                  <a:ea typeface="楷体" pitchFamily="49" charset="-122"/>
                </a:endParaRPr>
              </a:p>
            </p:txBody>
          </p:sp>
          <p:sp>
            <p:nvSpPr>
              <p:cNvPr id="11" name="Oval 11"/>
              <p:cNvSpPr>
                <a:spLocks noChangeArrowheads="1"/>
              </p:cNvSpPr>
              <p:nvPr/>
            </p:nvSpPr>
            <p:spPr bwMode="auto">
              <a:xfrm>
                <a:off x="3412" y="2374"/>
                <a:ext cx="864" cy="288"/>
              </a:xfrm>
              <a:prstGeom prst="ellipse">
                <a:avLst/>
              </a:prstGeom>
              <a:noFill/>
              <a:ln w="9525">
                <a:solidFill>
                  <a:srgbClr val="8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buFontTx/>
                  <a:buNone/>
                </a:pPr>
                <a:endParaRPr lang="zh-CN" altLang="en-US" sz="2800">
                  <a:latin typeface="Arial" charset="0"/>
                  <a:ea typeface="楷体" pitchFamily="49" charset="-122"/>
                </a:endParaRPr>
              </a:p>
            </p:txBody>
          </p:sp>
          <p:sp>
            <p:nvSpPr>
              <p:cNvPr id="12" name="Oval 12"/>
              <p:cNvSpPr>
                <a:spLocks noChangeArrowheads="1"/>
              </p:cNvSpPr>
              <p:nvPr/>
            </p:nvSpPr>
            <p:spPr bwMode="auto">
              <a:xfrm>
                <a:off x="3412" y="2566"/>
                <a:ext cx="864" cy="288"/>
              </a:xfrm>
              <a:prstGeom prst="ellipse">
                <a:avLst/>
              </a:prstGeom>
              <a:noFill/>
              <a:ln w="9525">
                <a:solidFill>
                  <a:srgbClr val="8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buFontTx/>
                  <a:buNone/>
                </a:pPr>
                <a:endParaRPr lang="zh-CN" altLang="en-US" sz="2800">
                  <a:latin typeface="Arial" charset="0"/>
                  <a:ea typeface="楷体" pitchFamily="49" charset="-122"/>
                </a:endParaRPr>
              </a:p>
            </p:txBody>
          </p:sp>
          <p:sp>
            <p:nvSpPr>
              <p:cNvPr id="13" name="Oval 13"/>
              <p:cNvSpPr>
                <a:spLocks noChangeArrowheads="1"/>
              </p:cNvSpPr>
              <p:nvPr/>
            </p:nvSpPr>
            <p:spPr bwMode="auto">
              <a:xfrm>
                <a:off x="3412" y="2758"/>
                <a:ext cx="864" cy="288"/>
              </a:xfrm>
              <a:prstGeom prst="ellipse">
                <a:avLst/>
              </a:prstGeom>
              <a:noFill/>
              <a:ln w="9525">
                <a:solidFill>
                  <a:srgbClr val="8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buFontTx/>
                  <a:buNone/>
                </a:pPr>
                <a:endParaRPr lang="zh-CN" altLang="en-US" sz="2800">
                  <a:latin typeface="Arial" charset="0"/>
                  <a:ea typeface="楷体" pitchFamily="49" charset="-122"/>
                </a:endParaRPr>
              </a:p>
            </p:txBody>
          </p:sp>
          <p:sp>
            <p:nvSpPr>
              <p:cNvPr id="14" name="Oval 14"/>
              <p:cNvSpPr>
                <a:spLocks noChangeArrowheads="1"/>
              </p:cNvSpPr>
              <p:nvPr/>
            </p:nvSpPr>
            <p:spPr bwMode="auto">
              <a:xfrm>
                <a:off x="3460" y="2086"/>
                <a:ext cx="768" cy="192"/>
              </a:xfrm>
              <a:prstGeom prst="ellipse">
                <a:avLst/>
              </a:prstGeom>
              <a:noFill/>
              <a:ln w="9525">
                <a:solidFill>
                  <a:srgbClr val="8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buFontTx/>
                  <a:buNone/>
                </a:pPr>
                <a:endParaRPr lang="zh-CN" altLang="en-US" sz="2800">
                  <a:latin typeface="Arial" charset="0"/>
                  <a:ea typeface="楷体" pitchFamily="49" charset="-122"/>
                </a:endParaRPr>
              </a:p>
            </p:txBody>
          </p:sp>
          <p:sp>
            <p:nvSpPr>
              <p:cNvPr id="15" name="Oval 15"/>
              <p:cNvSpPr>
                <a:spLocks noChangeArrowheads="1"/>
              </p:cNvSpPr>
              <p:nvPr/>
            </p:nvSpPr>
            <p:spPr bwMode="auto">
              <a:xfrm>
                <a:off x="3556" y="1990"/>
                <a:ext cx="576" cy="166"/>
              </a:xfrm>
              <a:prstGeom prst="ellipse">
                <a:avLst/>
              </a:prstGeom>
              <a:noFill/>
              <a:ln w="9525">
                <a:solidFill>
                  <a:srgbClr val="8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buFontTx/>
                  <a:buNone/>
                </a:pPr>
                <a:endParaRPr lang="zh-CN" altLang="en-US" sz="2800">
                  <a:latin typeface="Arial" charset="0"/>
                  <a:ea typeface="楷体" pitchFamily="49" charset="-122"/>
                </a:endParaRPr>
              </a:p>
            </p:txBody>
          </p:sp>
          <p:sp>
            <p:nvSpPr>
              <p:cNvPr id="16" name="Oval 16"/>
              <p:cNvSpPr>
                <a:spLocks noChangeArrowheads="1"/>
              </p:cNvSpPr>
              <p:nvPr/>
            </p:nvSpPr>
            <p:spPr bwMode="auto">
              <a:xfrm>
                <a:off x="3700" y="1920"/>
                <a:ext cx="288" cy="118"/>
              </a:xfrm>
              <a:prstGeom prst="ellipse">
                <a:avLst/>
              </a:prstGeom>
              <a:noFill/>
              <a:ln w="9525">
                <a:solidFill>
                  <a:srgbClr val="8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buFontTx/>
                  <a:buNone/>
                </a:pPr>
                <a:endParaRPr lang="zh-CN" altLang="en-US" sz="2800">
                  <a:latin typeface="Arial" charset="0"/>
                  <a:ea typeface="楷体" pitchFamily="49" charset="-122"/>
                </a:endParaRPr>
              </a:p>
            </p:txBody>
          </p:sp>
          <p:sp>
            <p:nvSpPr>
              <p:cNvPr id="17" name="Freeform 17"/>
              <p:cNvSpPr>
                <a:spLocks/>
              </p:cNvSpPr>
              <p:nvPr/>
            </p:nvSpPr>
            <p:spPr bwMode="auto">
              <a:xfrm>
                <a:off x="3408" y="1951"/>
                <a:ext cx="875" cy="999"/>
              </a:xfrm>
              <a:custGeom>
                <a:avLst/>
                <a:gdLst>
                  <a:gd name="T0" fmla="*/ 4 w 875"/>
                  <a:gd name="T1" fmla="*/ 999 h 999"/>
                  <a:gd name="T2" fmla="*/ 4 w 875"/>
                  <a:gd name="T3" fmla="*/ 375 h 999"/>
                  <a:gd name="T4" fmla="*/ 29 w 875"/>
                  <a:gd name="T5" fmla="*/ 211 h 999"/>
                  <a:gd name="T6" fmla="*/ 148 w 875"/>
                  <a:gd name="T7" fmla="*/ 87 h 999"/>
                  <a:gd name="T8" fmla="*/ 413 w 875"/>
                  <a:gd name="T9" fmla="*/ 8 h 999"/>
                  <a:gd name="T10" fmla="*/ 580 w 875"/>
                  <a:gd name="T11" fmla="*/ 39 h 999"/>
                  <a:gd name="T12" fmla="*/ 714 w 875"/>
                  <a:gd name="T13" fmla="*/ 93 h 999"/>
                  <a:gd name="T14" fmla="*/ 827 w 875"/>
                  <a:gd name="T15" fmla="*/ 206 h 999"/>
                  <a:gd name="T16" fmla="*/ 868 w 875"/>
                  <a:gd name="T17" fmla="*/ 375 h 999"/>
                  <a:gd name="T18" fmla="*/ 868 w 875"/>
                  <a:gd name="T19" fmla="*/ 951 h 999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875"/>
                  <a:gd name="T31" fmla="*/ 0 h 999"/>
                  <a:gd name="T32" fmla="*/ 875 w 875"/>
                  <a:gd name="T33" fmla="*/ 999 h 999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875" h="999">
                    <a:moveTo>
                      <a:pt x="4" y="999"/>
                    </a:moveTo>
                    <a:cubicBezTo>
                      <a:pt x="0" y="751"/>
                      <a:pt x="0" y="506"/>
                      <a:pt x="4" y="375"/>
                    </a:cubicBezTo>
                    <a:cubicBezTo>
                      <a:pt x="8" y="244"/>
                      <a:pt x="5" y="259"/>
                      <a:pt x="29" y="211"/>
                    </a:cubicBezTo>
                    <a:cubicBezTo>
                      <a:pt x="53" y="163"/>
                      <a:pt x="84" y="121"/>
                      <a:pt x="148" y="87"/>
                    </a:cubicBezTo>
                    <a:cubicBezTo>
                      <a:pt x="212" y="53"/>
                      <a:pt x="341" y="16"/>
                      <a:pt x="413" y="8"/>
                    </a:cubicBezTo>
                    <a:cubicBezTo>
                      <a:pt x="485" y="0"/>
                      <a:pt x="530" y="25"/>
                      <a:pt x="580" y="39"/>
                    </a:cubicBezTo>
                    <a:cubicBezTo>
                      <a:pt x="630" y="53"/>
                      <a:pt x="673" y="65"/>
                      <a:pt x="714" y="93"/>
                    </a:cubicBezTo>
                    <a:cubicBezTo>
                      <a:pt x="755" y="121"/>
                      <a:pt x="801" y="159"/>
                      <a:pt x="827" y="206"/>
                    </a:cubicBezTo>
                    <a:cubicBezTo>
                      <a:pt x="853" y="253"/>
                      <a:pt x="861" y="251"/>
                      <a:pt x="868" y="375"/>
                    </a:cubicBezTo>
                    <a:cubicBezTo>
                      <a:pt x="875" y="499"/>
                      <a:pt x="872" y="723"/>
                      <a:pt x="868" y="951"/>
                    </a:cubicBezTo>
                  </a:path>
                </a:pathLst>
              </a:custGeom>
              <a:noFill/>
              <a:ln w="9525">
                <a:solidFill>
                  <a:srgbClr val="8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" name="Freeform 18"/>
              <p:cNvSpPr>
                <a:spLocks/>
              </p:cNvSpPr>
              <p:nvPr/>
            </p:nvSpPr>
            <p:spPr bwMode="auto">
              <a:xfrm>
                <a:off x="3548" y="2038"/>
                <a:ext cx="200" cy="960"/>
              </a:xfrm>
              <a:custGeom>
                <a:avLst/>
                <a:gdLst>
                  <a:gd name="T0" fmla="*/ 200 w 200"/>
                  <a:gd name="T1" fmla="*/ 0 h 960"/>
                  <a:gd name="T2" fmla="*/ 56 w 200"/>
                  <a:gd name="T3" fmla="*/ 96 h 960"/>
                  <a:gd name="T4" fmla="*/ 8 w 200"/>
                  <a:gd name="T5" fmla="*/ 288 h 960"/>
                  <a:gd name="T6" fmla="*/ 8 w 200"/>
                  <a:gd name="T7" fmla="*/ 960 h 96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00"/>
                  <a:gd name="T13" fmla="*/ 0 h 960"/>
                  <a:gd name="T14" fmla="*/ 200 w 200"/>
                  <a:gd name="T15" fmla="*/ 960 h 96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00" h="960">
                    <a:moveTo>
                      <a:pt x="200" y="0"/>
                    </a:moveTo>
                    <a:cubicBezTo>
                      <a:pt x="144" y="24"/>
                      <a:pt x="88" y="48"/>
                      <a:pt x="56" y="96"/>
                    </a:cubicBezTo>
                    <a:cubicBezTo>
                      <a:pt x="24" y="144"/>
                      <a:pt x="16" y="144"/>
                      <a:pt x="8" y="288"/>
                    </a:cubicBezTo>
                    <a:cubicBezTo>
                      <a:pt x="0" y="432"/>
                      <a:pt x="4" y="696"/>
                      <a:pt x="8" y="960"/>
                    </a:cubicBezTo>
                  </a:path>
                </a:pathLst>
              </a:custGeom>
              <a:noFill/>
              <a:ln w="9525">
                <a:solidFill>
                  <a:srgbClr val="8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" name="Freeform 19"/>
              <p:cNvSpPr>
                <a:spLocks/>
              </p:cNvSpPr>
              <p:nvPr/>
            </p:nvSpPr>
            <p:spPr bwMode="auto">
              <a:xfrm>
                <a:off x="3844" y="1990"/>
                <a:ext cx="295" cy="1042"/>
              </a:xfrm>
              <a:custGeom>
                <a:avLst/>
                <a:gdLst>
                  <a:gd name="T0" fmla="*/ 0 w 295"/>
                  <a:gd name="T1" fmla="*/ 0 h 1042"/>
                  <a:gd name="T2" fmla="*/ 240 w 295"/>
                  <a:gd name="T3" fmla="*/ 144 h 1042"/>
                  <a:gd name="T4" fmla="*/ 288 w 295"/>
                  <a:gd name="T5" fmla="*/ 384 h 1042"/>
                  <a:gd name="T6" fmla="*/ 282 w 295"/>
                  <a:gd name="T7" fmla="*/ 1042 h 104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95"/>
                  <a:gd name="T13" fmla="*/ 0 h 1042"/>
                  <a:gd name="T14" fmla="*/ 295 w 295"/>
                  <a:gd name="T15" fmla="*/ 1042 h 104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95" h="1042">
                    <a:moveTo>
                      <a:pt x="0" y="0"/>
                    </a:moveTo>
                    <a:cubicBezTo>
                      <a:pt x="96" y="40"/>
                      <a:pt x="192" y="80"/>
                      <a:pt x="240" y="144"/>
                    </a:cubicBezTo>
                    <a:cubicBezTo>
                      <a:pt x="288" y="208"/>
                      <a:pt x="281" y="234"/>
                      <a:pt x="288" y="384"/>
                    </a:cubicBezTo>
                    <a:cubicBezTo>
                      <a:pt x="295" y="534"/>
                      <a:pt x="283" y="905"/>
                      <a:pt x="282" y="1042"/>
                    </a:cubicBezTo>
                  </a:path>
                </a:pathLst>
              </a:custGeom>
              <a:noFill/>
              <a:ln w="9525">
                <a:solidFill>
                  <a:srgbClr val="8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" name="Freeform 20"/>
              <p:cNvSpPr>
                <a:spLocks/>
              </p:cNvSpPr>
              <p:nvPr/>
            </p:nvSpPr>
            <p:spPr bwMode="auto">
              <a:xfrm>
                <a:off x="3732" y="2014"/>
                <a:ext cx="112" cy="1032"/>
              </a:xfrm>
              <a:custGeom>
                <a:avLst/>
                <a:gdLst>
                  <a:gd name="T0" fmla="*/ 112 w 112"/>
                  <a:gd name="T1" fmla="*/ 24 h 1032"/>
                  <a:gd name="T2" fmla="*/ 16 w 112"/>
                  <a:gd name="T3" fmla="*/ 168 h 1032"/>
                  <a:gd name="T4" fmla="*/ 16 w 112"/>
                  <a:gd name="T5" fmla="*/ 1032 h 1032"/>
                  <a:gd name="T6" fmla="*/ 0 60000 65536"/>
                  <a:gd name="T7" fmla="*/ 0 60000 65536"/>
                  <a:gd name="T8" fmla="*/ 0 60000 65536"/>
                  <a:gd name="T9" fmla="*/ 0 w 112"/>
                  <a:gd name="T10" fmla="*/ 0 h 1032"/>
                  <a:gd name="T11" fmla="*/ 112 w 112"/>
                  <a:gd name="T12" fmla="*/ 1032 h 103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12" h="1032">
                    <a:moveTo>
                      <a:pt x="112" y="24"/>
                    </a:moveTo>
                    <a:cubicBezTo>
                      <a:pt x="72" y="12"/>
                      <a:pt x="32" y="0"/>
                      <a:pt x="16" y="168"/>
                    </a:cubicBezTo>
                    <a:cubicBezTo>
                      <a:pt x="0" y="336"/>
                      <a:pt x="8" y="684"/>
                      <a:pt x="16" y="1032"/>
                    </a:cubicBezTo>
                  </a:path>
                </a:pathLst>
              </a:custGeom>
              <a:noFill/>
              <a:ln w="9525">
                <a:solidFill>
                  <a:srgbClr val="8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" name="Freeform 21"/>
              <p:cNvSpPr>
                <a:spLocks/>
              </p:cNvSpPr>
              <p:nvPr/>
            </p:nvSpPr>
            <p:spPr bwMode="auto">
              <a:xfrm>
                <a:off x="3844" y="2038"/>
                <a:ext cx="113" cy="1016"/>
              </a:xfrm>
              <a:custGeom>
                <a:avLst/>
                <a:gdLst>
                  <a:gd name="T0" fmla="*/ 0 w 113"/>
                  <a:gd name="T1" fmla="*/ 0 h 1016"/>
                  <a:gd name="T2" fmla="*/ 96 w 113"/>
                  <a:gd name="T3" fmla="*/ 192 h 1016"/>
                  <a:gd name="T4" fmla="*/ 102 w 113"/>
                  <a:gd name="T5" fmla="*/ 1016 h 1016"/>
                  <a:gd name="T6" fmla="*/ 0 60000 65536"/>
                  <a:gd name="T7" fmla="*/ 0 60000 65536"/>
                  <a:gd name="T8" fmla="*/ 0 60000 65536"/>
                  <a:gd name="T9" fmla="*/ 0 w 113"/>
                  <a:gd name="T10" fmla="*/ 0 h 1016"/>
                  <a:gd name="T11" fmla="*/ 113 w 113"/>
                  <a:gd name="T12" fmla="*/ 1016 h 101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13" h="1016">
                    <a:moveTo>
                      <a:pt x="0" y="0"/>
                    </a:moveTo>
                    <a:cubicBezTo>
                      <a:pt x="40" y="12"/>
                      <a:pt x="79" y="23"/>
                      <a:pt x="96" y="192"/>
                    </a:cubicBezTo>
                    <a:cubicBezTo>
                      <a:pt x="113" y="361"/>
                      <a:pt x="101" y="844"/>
                      <a:pt x="102" y="1016"/>
                    </a:cubicBezTo>
                  </a:path>
                </a:pathLst>
              </a:custGeom>
              <a:noFill/>
              <a:ln w="9525">
                <a:solidFill>
                  <a:srgbClr val="8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" name="Freeform 22"/>
              <p:cNvSpPr>
                <a:spLocks/>
              </p:cNvSpPr>
              <p:nvPr/>
            </p:nvSpPr>
            <p:spPr bwMode="auto">
              <a:xfrm>
                <a:off x="3673" y="1610"/>
                <a:ext cx="184" cy="358"/>
              </a:xfrm>
              <a:custGeom>
                <a:avLst/>
                <a:gdLst>
                  <a:gd name="T0" fmla="*/ 167 w 184"/>
                  <a:gd name="T1" fmla="*/ 358 h 358"/>
                  <a:gd name="T2" fmla="*/ 167 w 184"/>
                  <a:gd name="T3" fmla="*/ 214 h 358"/>
                  <a:gd name="T4" fmla="*/ 65 w 184"/>
                  <a:gd name="T5" fmla="*/ 174 h 358"/>
                  <a:gd name="T6" fmla="*/ 9 w 184"/>
                  <a:gd name="T7" fmla="*/ 118 h 358"/>
                  <a:gd name="T8" fmla="*/ 9 w 184"/>
                  <a:gd name="T9" fmla="*/ 50 h 358"/>
                  <a:gd name="T10" fmla="*/ 65 w 184"/>
                  <a:gd name="T11" fmla="*/ 5 h 358"/>
                  <a:gd name="T12" fmla="*/ 167 w 184"/>
                  <a:gd name="T13" fmla="*/ 22 h 35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84"/>
                  <a:gd name="T22" fmla="*/ 0 h 358"/>
                  <a:gd name="T23" fmla="*/ 184 w 184"/>
                  <a:gd name="T24" fmla="*/ 358 h 35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84" h="358">
                    <a:moveTo>
                      <a:pt x="167" y="358"/>
                    </a:moveTo>
                    <a:cubicBezTo>
                      <a:pt x="175" y="302"/>
                      <a:pt x="184" y="245"/>
                      <a:pt x="167" y="214"/>
                    </a:cubicBezTo>
                    <a:cubicBezTo>
                      <a:pt x="150" y="183"/>
                      <a:pt x="91" y="190"/>
                      <a:pt x="65" y="174"/>
                    </a:cubicBezTo>
                    <a:cubicBezTo>
                      <a:pt x="39" y="158"/>
                      <a:pt x="18" y="139"/>
                      <a:pt x="9" y="118"/>
                    </a:cubicBezTo>
                    <a:cubicBezTo>
                      <a:pt x="0" y="97"/>
                      <a:pt x="0" y="69"/>
                      <a:pt x="9" y="50"/>
                    </a:cubicBezTo>
                    <a:cubicBezTo>
                      <a:pt x="18" y="31"/>
                      <a:pt x="39" y="10"/>
                      <a:pt x="65" y="5"/>
                    </a:cubicBezTo>
                    <a:cubicBezTo>
                      <a:pt x="91" y="0"/>
                      <a:pt x="146" y="19"/>
                      <a:pt x="167" y="22"/>
                    </a:cubicBezTo>
                  </a:path>
                </a:pathLst>
              </a:custGeom>
              <a:noFill/>
              <a:ln w="9525">
                <a:solidFill>
                  <a:srgbClr val="8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3" name="Group 23"/>
            <p:cNvGrpSpPr>
              <a:grpSpLocks/>
            </p:cNvGrpSpPr>
            <p:nvPr/>
          </p:nvGrpSpPr>
          <p:grpSpPr bwMode="auto">
            <a:xfrm>
              <a:off x="5097440" y="2928934"/>
              <a:ext cx="1003300" cy="1524000"/>
              <a:chOff x="3408" y="1610"/>
              <a:chExt cx="875" cy="1444"/>
            </a:xfrm>
          </p:grpSpPr>
          <p:sp>
            <p:nvSpPr>
              <p:cNvPr id="24" name="Oval 24"/>
              <p:cNvSpPr>
                <a:spLocks noChangeArrowheads="1"/>
              </p:cNvSpPr>
              <p:nvPr/>
            </p:nvSpPr>
            <p:spPr bwMode="auto">
              <a:xfrm>
                <a:off x="3412" y="2182"/>
                <a:ext cx="864" cy="288"/>
              </a:xfrm>
              <a:prstGeom prst="ellipse">
                <a:avLst/>
              </a:prstGeom>
              <a:noFill/>
              <a:ln w="9525">
                <a:solidFill>
                  <a:srgbClr val="8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buFontTx/>
                  <a:buNone/>
                </a:pPr>
                <a:endParaRPr lang="zh-CN" altLang="en-US" sz="2800">
                  <a:latin typeface="Arial" charset="0"/>
                  <a:ea typeface="楷体" pitchFamily="49" charset="-122"/>
                </a:endParaRPr>
              </a:p>
            </p:txBody>
          </p:sp>
          <p:sp>
            <p:nvSpPr>
              <p:cNvPr id="25" name="Oval 25"/>
              <p:cNvSpPr>
                <a:spLocks noChangeArrowheads="1"/>
              </p:cNvSpPr>
              <p:nvPr/>
            </p:nvSpPr>
            <p:spPr bwMode="auto">
              <a:xfrm>
                <a:off x="3412" y="2374"/>
                <a:ext cx="864" cy="288"/>
              </a:xfrm>
              <a:prstGeom prst="ellipse">
                <a:avLst/>
              </a:prstGeom>
              <a:noFill/>
              <a:ln w="9525">
                <a:solidFill>
                  <a:srgbClr val="8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buFontTx/>
                  <a:buNone/>
                </a:pPr>
                <a:endParaRPr lang="zh-CN" altLang="en-US" sz="2800">
                  <a:latin typeface="Arial" charset="0"/>
                  <a:ea typeface="楷体" pitchFamily="49" charset="-122"/>
                </a:endParaRPr>
              </a:p>
            </p:txBody>
          </p:sp>
          <p:sp>
            <p:nvSpPr>
              <p:cNvPr id="26" name="Oval 26"/>
              <p:cNvSpPr>
                <a:spLocks noChangeArrowheads="1"/>
              </p:cNvSpPr>
              <p:nvPr/>
            </p:nvSpPr>
            <p:spPr bwMode="auto">
              <a:xfrm>
                <a:off x="3412" y="2566"/>
                <a:ext cx="864" cy="288"/>
              </a:xfrm>
              <a:prstGeom prst="ellipse">
                <a:avLst/>
              </a:prstGeom>
              <a:noFill/>
              <a:ln w="9525">
                <a:solidFill>
                  <a:srgbClr val="8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buFontTx/>
                  <a:buNone/>
                </a:pPr>
                <a:endParaRPr lang="zh-CN" altLang="en-US" sz="2800">
                  <a:latin typeface="Arial" charset="0"/>
                  <a:ea typeface="楷体" pitchFamily="49" charset="-122"/>
                </a:endParaRPr>
              </a:p>
            </p:txBody>
          </p:sp>
          <p:sp>
            <p:nvSpPr>
              <p:cNvPr id="27" name="Oval 27"/>
              <p:cNvSpPr>
                <a:spLocks noChangeArrowheads="1"/>
              </p:cNvSpPr>
              <p:nvPr/>
            </p:nvSpPr>
            <p:spPr bwMode="auto">
              <a:xfrm>
                <a:off x="3412" y="2758"/>
                <a:ext cx="864" cy="288"/>
              </a:xfrm>
              <a:prstGeom prst="ellipse">
                <a:avLst/>
              </a:prstGeom>
              <a:noFill/>
              <a:ln w="9525">
                <a:solidFill>
                  <a:srgbClr val="8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buFontTx/>
                  <a:buNone/>
                </a:pPr>
                <a:endParaRPr lang="zh-CN" altLang="en-US" sz="2800">
                  <a:latin typeface="Arial" charset="0"/>
                  <a:ea typeface="楷体" pitchFamily="49" charset="-122"/>
                </a:endParaRPr>
              </a:p>
            </p:txBody>
          </p:sp>
          <p:sp>
            <p:nvSpPr>
              <p:cNvPr id="28" name="Oval 28"/>
              <p:cNvSpPr>
                <a:spLocks noChangeArrowheads="1"/>
              </p:cNvSpPr>
              <p:nvPr/>
            </p:nvSpPr>
            <p:spPr bwMode="auto">
              <a:xfrm>
                <a:off x="3460" y="2086"/>
                <a:ext cx="768" cy="192"/>
              </a:xfrm>
              <a:prstGeom prst="ellipse">
                <a:avLst/>
              </a:prstGeom>
              <a:noFill/>
              <a:ln w="9525">
                <a:solidFill>
                  <a:srgbClr val="8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buFontTx/>
                  <a:buNone/>
                </a:pPr>
                <a:endParaRPr lang="zh-CN" altLang="en-US" sz="2800">
                  <a:latin typeface="Arial" charset="0"/>
                  <a:ea typeface="楷体" pitchFamily="49" charset="-122"/>
                </a:endParaRPr>
              </a:p>
            </p:txBody>
          </p:sp>
          <p:sp>
            <p:nvSpPr>
              <p:cNvPr id="29" name="Oval 29"/>
              <p:cNvSpPr>
                <a:spLocks noChangeArrowheads="1"/>
              </p:cNvSpPr>
              <p:nvPr/>
            </p:nvSpPr>
            <p:spPr bwMode="auto">
              <a:xfrm>
                <a:off x="3556" y="1990"/>
                <a:ext cx="576" cy="166"/>
              </a:xfrm>
              <a:prstGeom prst="ellipse">
                <a:avLst/>
              </a:prstGeom>
              <a:noFill/>
              <a:ln w="9525">
                <a:solidFill>
                  <a:srgbClr val="8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buFontTx/>
                  <a:buNone/>
                </a:pPr>
                <a:endParaRPr lang="zh-CN" altLang="en-US" sz="2800">
                  <a:latin typeface="Arial" charset="0"/>
                  <a:ea typeface="楷体" pitchFamily="49" charset="-122"/>
                </a:endParaRPr>
              </a:p>
            </p:txBody>
          </p:sp>
          <p:sp>
            <p:nvSpPr>
              <p:cNvPr id="30" name="Oval 30"/>
              <p:cNvSpPr>
                <a:spLocks noChangeArrowheads="1"/>
              </p:cNvSpPr>
              <p:nvPr/>
            </p:nvSpPr>
            <p:spPr bwMode="auto">
              <a:xfrm>
                <a:off x="3700" y="1920"/>
                <a:ext cx="288" cy="118"/>
              </a:xfrm>
              <a:prstGeom prst="ellipse">
                <a:avLst/>
              </a:prstGeom>
              <a:noFill/>
              <a:ln w="9525">
                <a:solidFill>
                  <a:srgbClr val="8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buFontTx/>
                  <a:buNone/>
                </a:pPr>
                <a:endParaRPr lang="zh-CN" altLang="en-US" sz="2800">
                  <a:latin typeface="Arial" charset="0"/>
                  <a:ea typeface="楷体" pitchFamily="49" charset="-122"/>
                </a:endParaRPr>
              </a:p>
            </p:txBody>
          </p:sp>
          <p:sp>
            <p:nvSpPr>
              <p:cNvPr id="31" name="Freeform 31"/>
              <p:cNvSpPr>
                <a:spLocks/>
              </p:cNvSpPr>
              <p:nvPr/>
            </p:nvSpPr>
            <p:spPr bwMode="auto">
              <a:xfrm>
                <a:off x="3408" y="1951"/>
                <a:ext cx="875" cy="999"/>
              </a:xfrm>
              <a:custGeom>
                <a:avLst/>
                <a:gdLst>
                  <a:gd name="T0" fmla="*/ 4 w 875"/>
                  <a:gd name="T1" fmla="*/ 999 h 999"/>
                  <a:gd name="T2" fmla="*/ 4 w 875"/>
                  <a:gd name="T3" fmla="*/ 375 h 999"/>
                  <a:gd name="T4" fmla="*/ 29 w 875"/>
                  <a:gd name="T5" fmla="*/ 211 h 999"/>
                  <a:gd name="T6" fmla="*/ 148 w 875"/>
                  <a:gd name="T7" fmla="*/ 87 h 999"/>
                  <a:gd name="T8" fmla="*/ 413 w 875"/>
                  <a:gd name="T9" fmla="*/ 8 h 999"/>
                  <a:gd name="T10" fmla="*/ 580 w 875"/>
                  <a:gd name="T11" fmla="*/ 39 h 999"/>
                  <a:gd name="T12" fmla="*/ 714 w 875"/>
                  <a:gd name="T13" fmla="*/ 93 h 999"/>
                  <a:gd name="T14" fmla="*/ 827 w 875"/>
                  <a:gd name="T15" fmla="*/ 206 h 999"/>
                  <a:gd name="T16" fmla="*/ 868 w 875"/>
                  <a:gd name="T17" fmla="*/ 375 h 999"/>
                  <a:gd name="T18" fmla="*/ 868 w 875"/>
                  <a:gd name="T19" fmla="*/ 951 h 999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875"/>
                  <a:gd name="T31" fmla="*/ 0 h 999"/>
                  <a:gd name="T32" fmla="*/ 875 w 875"/>
                  <a:gd name="T33" fmla="*/ 999 h 999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875" h="999">
                    <a:moveTo>
                      <a:pt x="4" y="999"/>
                    </a:moveTo>
                    <a:cubicBezTo>
                      <a:pt x="0" y="751"/>
                      <a:pt x="0" y="506"/>
                      <a:pt x="4" y="375"/>
                    </a:cubicBezTo>
                    <a:cubicBezTo>
                      <a:pt x="8" y="244"/>
                      <a:pt x="5" y="259"/>
                      <a:pt x="29" y="211"/>
                    </a:cubicBezTo>
                    <a:cubicBezTo>
                      <a:pt x="53" y="163"/>
                      <a:pt x="84" y="121"/>
                      <a:pt x="148" y="87"/>
                    </a:cubicBezTo>
                    <a:cubicBezTo>
                      <a:pt x="212" y="53"/>
                      <a:pt x="341" y="16"/>
                      <a:pt x="413" y="8"/>
                    </a:cubicBezTo>
                    <a:cubicBezTo>
                      <a:pt x="485" y="0"/>
                      <a:pt x="530" y="25"/>
                      <a:pt x="580" y="39"/>
                    </a:cubicBezTo>
                    <a:cubicBezTo>
                      <a:pt x="630" y="53"/>
                      <a:pt x="673" y="65"/>
                      <a:pt x="714" y="93"/>
                    </a:cubicBezTo>
                    <a:cubicBezTo>
                      <a:pt x="755" y="121"/>
                      <a:pt x="801" y="159"/>
                      <a:pt x="827" y="206"/>
                    </a:cubicBezTo>
                    <a:cubicBezTo>
                      <a:pt x="853" y="253"/>
                      <a:pt x="861" y="251"/>
                      <a:pt x="868" y="375"/>
                    </a:cubicBezTo>
                    <a:cubicBezTo>
                      <a:pt x="875" y="499"/>
                      <a:pt x="872" y="723"/>
                      <a:pt x="868" y="951"/>
                    </a:cubicBezTo>
                  </a:path>
                </a:pathLst>
              </a:custGeom>
              <a:noFill/>
              <a:ln w="9525">
                <a:solidFill>
                  <a:srgbClr val="8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" name="Freeform 32"/>
              <p:cNvSpPr>
                <a:spLocks/>
              </p:cNvSpPr>
              <p:nvPr/>
            </p:nvSpPr>
            <p:spPr bwMode="auto">
              <a:xfrm>
                <a:off x="3548" y="2038"/>
                <a:ext cx="200" cy="960"/>
              </a:xfrm>
              <a:custGeom>
                <a:avLst/>
                <a:gdLst>
                  <a:gd name="T0" fmla="*/ 200 w 200"/>
                  <a:gd name="T1" fmla="*/ 0 h 960"/>
                  <a:gd name="T2" fmla="*/ 56 w 200"/>
                  <a:gd name="T3" fmla="*/ 96 h 960"/>
                  <a:gd name="T4" fmla="*/ 8 w 200"/>
                  <a:gd name="T5" fmla="*/ 288 h 960"/>
                  <a:gd name="T6" fmla="*/ 8 w 200"/>
                  <a:gd name="T7" fmla="*/ 960 h 96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00"/>
                  <a:gd name="T13" fmla="*/ 0 h 960"/>
                  <a:gd name="T14" fmla="*/ 200 w 200"/>
                  <a:gd name="T15" fmla="*/ 960 h 96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00" h="960">
                    <a:moveTo>
                      <a:pt x="200" y="0"/>
                    </a:moveTo>
                    <a:cubicBezTo>
                      <a:pt x="144" y="24"/>
                      <a:pt x="88" y="48"/>
                      <a:pt x="56" y="96"/>
                    </a:cubicBezTo>
                    <a:cubicBezTo>
                      <a:pt x="24" y="144"/>
                      <a:pt x="16" y="144"/>
                      <a:pt x="8" y="288"/>
                    </a:cubicBezTo>
                    <a:cubicBezTo>
                      <a:pt x="0" y="432"/>
                      <a:pt x="4" y="696"/>
                      <a:pt x="8" y="960"/>
                    </a:cubicBezTo>
                  </a:path>
                </a:pathLst>
              </a:custGeom>
              <a:noFill/>
              <a:ln w="9525">
                <a:solidFill>
                  <a:srgbClr val="8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" name="Freeform 33"/>
              <p:cNvSpPr>
                <a:spLocks/>
              </p:cNvSpPr>
              <p:nvPr/>
            </p:nvSpPr>
            <p:spPr bwMode="auto">
              <a:xfrm>
                <a:off x="3844" y="1990"/>
                <a:ext cx="295" cy="1042"/>
              </a:xfrm>
              <a:custGeom>
                <a:avLst/>
                <a:gdLst>
                  <a:gd name="T0" fmla="*/ 0 w 295"/>
                  <a:gd name="T1" fmla="*/ 0 h 1042"/>
                  <a:gd name="T2" fmla="*/ 240 w 295"/>
                  <a:gd name="T3" fmla="*/ 144 h 1042"/>
                  <a:gd name="T4" fmla="*/ 288 w 295"/>
                  <a:gd name="T5" fmla="*/ 384 h 1042"/>
                  <a:gd name="T6" fmla="*/ 282 w 295"/>
                  <a:gd name="T7" fmla="*/ 1042 h 104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95"/>
                  <a:gd name="T13" fmla="*/ 0 h 1042"/>
                  <a:gd name="T14" fmla="*/ 295 w 295"/>
                  <a:gd name="T15" fmla="*/ 1042 h 104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95" h="1042">
                    <a:moveTo>
                      <a:pt x="0" y="0"/>
                    </a:moveTo>
                    <a:cubicBezTo>
                      <a:pt x="96" y="40"/>
                      <a:pt x="192" y="80"/>
                      <a:pt x="240" y="144"/>
                    </a:cubicBezTo>
                    <a:cubicBezTo>
                      <a:pt x="288" y="208"/>
                      <a:pt x="281" y="234"/>
                      <a:pt x="288" y="384"/>
                    </a:cubicBezTo>
                    <a:cubicBezTo>
                      <a:pt x="295" y="534"/>
                      <a:pt x="283" y="905"/>
                      <a:pt x="282" y="1042"/>
                    </a:cubicBezTo>
                  </a:path>
                </a:pathLst>
              </a:custGeom>
              <a:noFill/>
              <a:ln w="9525">
                <a:solidFill>
                  <a:srgbClr val="8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" name="Freeform 34"/>
              <p:cNvSpPr>
                <a:spLocks/>
              </p:cNvSpPr>
              <p:nvPr/>
            </p:nvSpPr>
            <p:spPr bwMode="auto">
              <a:xfrm>
                <a:off x="3732" y="2014"/>
                <a:ext cx="112" cy="1032"/>
              </a:xfrm>
              <a:custGeom>
                <a:avLst/>
                <a:gdLst>
                  <a:gd name="T0" fmla="*/ 112 w 112"/>
                  <a:gd name="T1" fmla="*/ 24 h 1032"/>
                  <a:gd name="T2" fmla="*/ 16 w 112"/>
                  <a:gd name="T3" fmla="*/ 168 h 1032"/>
                  <a:gd name="T4" fmla="*/ 16 w 112"/>
                  <a:gd name="T5" fmla="*/ 1032 h 1032"/>
                  <a:gd name="T6" fmla="*/ 0 60000 65536"/>
                  <a:gd name="T7" fmla="*/ 0 60000 65536"/>
                  <a:gd name="T8" fmla="*/ 0 60000 65536"/>
                  <a:gd name="T9" fmla="*/ 0 w 112"/>
                  <a:gd name="T10" fmla="*/ 0 h 1032"/>
                  <a:gd name="T11" fmla="*/ 112 w 112"/>
                  <a:gd name="T12" fmla="*/ 1032 h 103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12" h="1032">
                    <a:moveTo>
                      <a:pt x="112" y="24"/>
                    </a:moveTo>
                    <a:cubicBezTo>
                      <a:pt x="72" y="12"/>
                      <a:pt x="32" y="0"/>
                      <a:pt x="16" y="168"/>
                    </a:cubicBezTo>
                    <a:cubicBezTo>
                      <a:pt x="0" y="336"/>
                      <a:pt x="8" y="684"/>
                      <a:pt x="16" y="1032"/>
                    </a:cubicBezTo>
                  </a:path>
                </a:pathLst>
              </a:custGeom>
              <a:noFill/>
              <a:ln w="9525">
                <a:solidFill>
                  <a:srgbClr val="8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" name="Freeform 35"/>
              <p:cNvSpPr>
                <a:spLocks/>
              </p:cNvSpPr>
              <p:nvPr/>
            </p:nvSpPr>
            <p:spPr bwMode="auto">
              <a:xfrm>
                <a:off x="3844" y="2038"/>
                <a:ext cx="113" cy="1016"/>
              </a:xfrm>
              <a:custGeom>
                <a:avLst/>
                <a:gdLst>
                  <a:gd name="T0" fmla="*/ 0 w 113"/>
                  <a:gd name="T1" fmla="*/ 0 h 1016"/>
                  <a:gd name="T2" fmla="*/ 96 w 113"/>
                  <a:gd name="T3" fmla="*/ 192 h 1016"/>
                  <a:gd name="T4" fmla="*/ 102 w 113"/>
                  <a:gd name="T5" fmla="*/ 1016 h 1016"/>
                  <a:gd name="T6" fmla="*/ 0 60000 65536"/>
                  <a:gd name="T7" fmla="*/ 0 60000 65536"/>
                  <a:gd name="T8" fmla="*/ 0 60000 65536"/>
                  <a:gd name="T9" fmla="*/ 0 w 113"/>
                  <a:gd name="T10" fmla="*/ 0 h 1016"/>
                  <a:gd name="T11" fmla="*/ 113 w 113"/>
                  <a:gd name="T12" fmla="*/ 1016 h 101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13" h="1016">
                    <a:moveTo>
                      <a:pt x="0" y="0"/>
                    </a:moveTo>
                    <a:cubicBezTo>
                      <a:pt x="40" y="12"/>
                      <a:pt x="79" y="23"/>
                      <a:pt x="96" y="192"/>
                    </a:cubicBezTo>
                    <a:cubicBezTo>
                      <a:pt x="113" y="361"/>
                      <a:pt x="101" y="844"/>
                      <a:pt x="102" y="1016"/>
                    </a:cubicBezTo>
                  </a:path>
                </a:pathLst>
              </a:custGeom>
              <a:noFill/>
              <a:ln w="9525">
                <a:solidFill>
                  <a:srgbClr val="8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" name="Freeform 36"/>
              <p:cNvSpPr>
                <a:spLocks/>
              </p:cNvSpPr>
              <p:nvPr/>
            </p:nvSpPr>
            <p:spPr bwMode="auto">
              <a:xfrm>
                <a:off x="3673" y="1610"/>
                <a:ext cx="184" cy="358"/>
              </a:xfrm>
              <a:custGeom>
                <a:avLst/>
                <a:gdLst>
                  <a:gd name="T0" fmla="*/ 167 w 184"/>
                  <a:gd name="T1" fmla="*/ 358 h 358"/>
                  <a:gd name="T2" fmla="*/ 167 w 184"/>
                  <a:gd name="T3" fmla="*/ 214 h 358"/>
                  <a:gd name="T4" fmla="*/ 65 w 184"/>
                  <a:gd name="T5" fmla="*/ 174 h 358"/>
                  <a:gd name="T6" fmla="*/ 9 w 184"/>
                  <a:gd name="T7" fmla="*/ 118 h 358"/>
                  <a:gd name="T8" fmla="*/ 9 w 184"/>
                  <a:gd name="T9" fmla="*/ 50 h 358"/>
                  <a:gd name="T10" fmla="*/ 65 w 184"/>
                  <a:gd name="T11" fmla="*/ 5 h 358"/>
                  <a:gd name="T12" fmla="*/ 167 w 184"/>
                  <a:gd name="T13" fmla="*/ 22 h 35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84"/>
                  <a:gd name="T22" fmla="*/ 0 h 358"/>
                  <a:gd name="T23" fmla="*/ 184 w 184"/>
                  <a:gd name="T24" fmla="*/ 358 h 35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84" h="358">
                    <a:moveTo>
                      <a:pt x="167" y="358"/>
                    </a:moveTo>
                    <a:cubicBezTo>
                      <a:pt x="175" y="302"/>
                      <a:pt x="184" y="245"/>
                      <a:pt x="167" y="214"/>
                    </a:cubicBezTo>
                    <a:cubicBezTo>
                      <a:pt x="150" y="183"/>
                      <a:pt x="91" y="190"/>
                      <a:pt x="65" y="174"/>
                    </a:cubicBezTo>
                    <a:cubicBezTo>
                      <a:pt x="39" y="158"/>
                      <a:pt x="18" y="139"/>
                      <a:pt x="9" y="118"/>
                    </a:cubicBezTo>
                    <a:cubicBezTo>
                      <a:pt x="0" y="97"/>
                      <a:pt x="0" y="69"/>
                      <a:pt x="9" y="50"/>
                    </a:cubicBezTo>
                    <a:cubicBezTo>
                      <a:pt x="18" y="31"/>
                      <a:pt x="39" y="10"/>
                      <a:pt x="65" y="5"/>
                    </a:cubicBezTo>
                    <a:cubicBezTo>
                      <a:pt x="91" y="0"/>
                      <a:pt x="146" y="19"/>
                      <a:pt x="167" y="22"/>
                    </a:cubicBezTo>
                  </a:path>
                </a:pathLst>
              </a:custGeom>
              <a:noFill/>
              <a:ln w="9525">
                <a:solidFill>
                  <a:srgbClr val="8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7" name="Group 37"/>
            <p:cNvGrpSpPr>
              <a:grpSpLocks/>
            </p:cNvGrpSpPr>
            <p:nvPr/>
          </p:nvGrpSpPr>
          <p:grpSpPr bwMode="auto">
            <a:xfrm>
              <a:off x="1357290" y="2928934"/>
              <a:ext cx="1003300" cy="1524000"/>
              <a:chOff x="3408" y="1610"/>
              <a:chExt cx="875" cy="1444"/>
            </a:xfrm>
          </p:grpSpPr>
          <p:sp>
            <p:nvSpPr>
              <p:cNvPr id="38" name="Oval 38"/>
              <p:cNvSpPr>
                <a:spLocks noChangeArrowheads="1"/>
              </p:cNvSpPr>
              <p:nvPr/>
            </p:nvSpPr>
            <p:spPr bwMode="auto">
              <a:xfrm>
                <a:off x="3412" y="2182"/>
                <a:ext cx="864" cy="288"/>
              </a:xfrm>
              <a:prstGeom prst="ellipse">
                <a:avLst/>
              </a:prstGeom>
              <a:noFill/>
              <a:ln w="9525">
                <a:solidFill>
                  <a:srgbClr val="8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buFontTx/>
                  <a:buNone/>
                </a:pPr>
                <a:endParaRPr lang="zh-CN" altLang="en-US" sz="2800">
                  <a:latin typeface="Arial" charset="0"/>
                  <a:ea typeface="楷体" pitchFamily="49" charset="-122"/>
                </a:endParaRPr>
              </a:p>
            </p:txBody>
          </p:sp>
          <p:sp>
            <p:nvSpPr>
              <p:cNvPr id="39" name="Oval 39"/>
              <p:cNvSpPr>
                <a:spLocks noChangeArrowheads="1"/>
              </p:cNvSpPr>
              <p:nvPr/>
            </p:nvSpPr>
            <p:spPr bwMode="auto">
              <a:xfrm>
                <a:off x="3412" y="2374"/>
                <a:ext cx="864" cy="288"/>
              </a:xfrm>
              <a:prstGeom prst="ellipse">
                <a:avLst/>
              </a:prstGeom>
              <a:noFill/>
              <a:ln w="9525">
                <a:solidFill>
                  <a:srgbClr val="8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buFontTx/>
                  <a:buNone/>
                </a:pPr>
                <a:endParaRPr lang="zh-CN" altLang="en-US" sz="2800">
                  <a:latin typeface="Arial" charset="0"/>
                  <a:ea typeface="楷体" pitchFamily="49" charset="-122"/>
                </a:endParaRPr>
              </a:p>
            </p:txBody>
          </p:sp>
          <p:sp>
            <p:nvSpPr>
              <p:cNvPr id="40" name="Oval 40"/>
              <p:cNvSpPr>
                <a:spLocks noChangeArrowheads="1"/>
              </p:cNvSpPr>
              <p:nvPr/>
            </p:nvSpPr>
            <p:spPr bwMode="auto">
              <a:xfrm>
                <a:off x="3412" y="2566"/>
                <a:ext cx="864" cy="288"/>
              </a:xfrm>
              <a:prstGeom prst="ellipse">
                <a:avLst/>
              </a:prstGeom>
              <a:noFill/>
              <a:ln w="9525">
                <a:solidFill>
                  <a:srgbClr val="8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buFontTx/>
                  <a:buNone/>
                </a:pPr>
                <a:endParaRPr lang="zh-CN" altLang="en-US" sz="2800">
                  <a:latin typeface="Arial" charset="0"/>
                  <a:ea typeface="楷体" pitchFamily="49" charset="-122"/>
                </a:endParaRPr>
              </a:p>
            </p:txBody>
          </p:sp>
          <p:sp>
            <p:nvSpPr>
              <p:cNvPr id="41" name="Oval 41"/>
              <p:cNvSpPr>
                <a:spLocks noChangeArrowheads="1"/>
              </p:cNvSpPr>
              <p:nvPr/>
            </p:nvSpPr>
            <p:spPr bwMode="auto">
              <a:xfrm>
                <a:off x="3412" y="2758"/>
                <a:ext cx="864" cy="288"/>
              </a:xfrm>
              <a:prstGeom prst="ellipse">
                <a:avLst/>
              </a:prstGeom>
              <a:noFill/>
              <a:ln w="9525">
                <a:solidFill>
                  <a:srgbClr val="8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buFontTx/>
                  <a:buNone/>
                </a:pPr>
                <a:endParaRPr lang="zh-CN" altLang="en-US" sz="2800">
                  <a:latin typeface="Arial" charset="0"/>
                  <a:ea typeface="楷体" pitchFamily="49" charset="-122"/>
                </a:endParaRPr>
              </a:p>
            </p:txBody>
          </p:sp>
          <p:sp>
            <p:nvSpPr>
              <p:cNvPr id="42" name="Oval 42"/>
              <p:cNvSpPr>
                <a:spLocks noChangeArrowheads="1"/>
              </p:cNvSpPr>
              <p:nvPr/>
            </p:nvSpPr>
            <p:spPr bwMode="auto">
              <a:xfrm>
                <a:off x="3460" y="2086"/>
                <a:ext cx="768" cy="192"/>
              </a:xfrm>
              <a:prstGeom prst="ellipse">
                <a:avLst/>
              </a:prstGeom>
              <a:noFill/>
              <a:ln w="9525">
                <a:solidFill>
                  <a:srgbClr val="8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buFontTx/>
                  <a:buNone/>
                </a:pPr>
                <a:endParaRPr lang="zh-CN" altLang="en-US" sz="2800">
                  <a:latin typeface="Arial" charset="0"/>
                  <a:ea typeface="楷体" pitchFamily="49" charset="-122"/>
                </a:endParaRPr>
              </a:p>
            </p:txBody>
          </p:sp>
          <p:sp>
            <p:nvSpPr>
              <p:cNvPr id="43" name="Oval 43"/>
              <p:cNvSpPr>
                <a:spLocks noChangeArrowheads="1"/>
              </p:cNvSpPr>
              <p:nvPr/>
            </p:nvSpPr>
            <p:spPr bwMode="auto">
              <a:xfrm>
                <a:off x="3556" y="1990"/>
                <a:ext cx="576" cy="166"/>
              </a:xfrm>
              <a:prstGeom prst="ellipse">
                <a:avLst/>
              </a:prstGeom>
              <a:noFill/>
              <a:ln w="9525">
                <a:solidFill>
                  <a:srgbClr val="8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buFontTx/>
                  <a:buNone/>
                </a:pPr>
                <a:endParaRPr lang="zh-CN" altLang="en-US" sz="2800">
                  <a:latin typeface="Arial" charset="0"/>
                  <a:ea typeface="楷体" pitchFamily="49" charset="-122"/>
                </a:endParaRPr>
              </a:p>
            </p:txBody>
          </p:sp>
          <p:sp>
            <p:nvSpPr>
              <p:cNvPr id="44" name="Oval 44"/>
              <p:cNvSpPr>
                <a:spLocks noChangeArrowheads="1"/>
              </p:cNvSpPr>
              <p:nvPr/>
            </p:nvSpPr>
            <p:spPr bwMode="auto">
              <a:xfrm>
                <a:off x="3700" y="1920"/>
                <a:ext cx="288" cy="118"/>
              </a:xfrm>
              <a:prstGeom prst="ellipse">
                <a:avLst/>
              </a:prstGeom>
              <a:noFill/>
              <a:ln w="9525">
                <a:solidFill>
                  <a:srgbClr val="8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buFontTx/>
                  <a:buNone/>
                </a:pPr>
                <a:endParaRPr lang="zh-CN" altLang="en-US" sz="2800">
                  <a:latin typeface="Arial" charset="0"/>
                  <a:ea typeface="楷体" pitchFamily="49" charset="-122"/>
                </a:endParaRPr>
              </a:p>
            </p:txBody>
          </p:sp>
          <p:sp>
            <p:nvSpPr>
              <p:cNvPr id="45" name="Freeform 45"/>
              <p:cNvSpPr>
                <a:spLocks/>
              </p:cNvSpPr>
              <p:nvPr/>
            </p:nvSpPr>
            <p:spPr bwMode="auto">
              <a:xfrm>
                <a:off x="3408" y="1951"/>
                <a:ext cx="875" cy="999"/>
              </a:xfrm>
              <a:custGeom>
                <a:avLst/>
                <a:gdLst>
                  <a:gd name="T0" fmla="*/ 4 w 875"/>
                  <a:gd name="T1" fmla="*/ 999 h 999"/>
                  <a:gd name="T2" fmla="*/ 4 w 875"/>
                  <a:gd name="T3" fmla="*/ 375 h 999"/>
                  <a:gd name="T4" fmla="*/ 29 w 875"/>
                  <a:gd name="T5" fmla="*/ 211 h 999"/>
                  <a:gd name="T6" fmla="*/ 148 w 875"/>
                  <a:gd name="T7" fmla="*/ 87 h 999"/>
                  <a:gd name="T8" fmla="*/ 413 w 875"/>
                  <a:gd name="T9" fmla="*/ 8 h 999"/>
                  <a:gd name="T10" fmla="*/ 580 w 875"/>
                  <a:gd name="T11" fmla="*/ 39 h 999"/>
                  <a:gd name="T12" fmla="*/ 714 w 875"/>
                  <a:gd name="T13" fmla="*/ 93 h 999"/>
                  <a:gd name="T14" fmla="*/ 827 w 875"/>
                  <a:gd name="T15" fmla="*/ 206 h 999"/>
                  <a:gd name="T16" fmla="*/ 868 w 875"/>
                  <a:gd name="T17" fmla="*/ 375 h 999"/>
                  <a:gd name="T18" fmla="*/ 868 w 875"/>
                  <a:gd name="T19" fmla="*/ 951 h 999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875"/>
                  <a:gd name="T31" fmla="*/ 0 h 999"/>
                  <a:gd name="T32" fmla="*/ 875 w 875"/>
                  <a:gd name="T33" fmla="*/ 999 h 999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875" h="999">
                    <a:moveTo>
                      <a:pt x="4" y="999"/>
                    </a:moveTo>
                    <a:cubicBezTo>
                      <a:pt x="0" y="751"/>
                      <a:pt x="0" y="506"/>
                      <a:pt x="4" y="375"/>
                    </a:cubicBezTo>
                    <a:cubicBezTo>
                      <a:pt x="8" y="244"/>
                      <a:pt x="5" y="259"/>
                      <a:pt x="29" y="211"/>
                    </a:cubicBezTo>
                    <a:cubicBezTo>
                      <a:pt x="53" y="163"/>
                      <a:pt x="84" y="121"/>
                      <a:pt x="148" y="87"/>
                    </a:cubicBezTo>
                    <a:cubicBezTo>
                      <a:pt x="212" y="53"/>
                      <a:pt x="341" y="16"/>
                      <a:pt x="413" y="8"/>
                    </a:cubicBezTo>
                    <a:cubicBezTo>
                      <a:pt x="485" y="0"/>
                      <a:pt x="530" y="25"/>
                      <a:pt x="580" y="39"/>
                    </a:cubicBezTo>
                    <a:cubicBezTo>
                      <a:pt x="630" y="53"/>
                      <a:pt x="673" y="65"/>
                      <a:pt x="714" y="93"/>
                    </a:cubicBezTo>
                    <a:cubicBezTo>
                      <a:pt x="755" y="121"/>
                      <a:pt x="801" y="159"/>
                      <a:pt x="827" y="206"/>
                    </a:cubicBezTo>
                    <a:cubicBezTo>
                      <a:pt x="853" y="253"/>
                      <a:pt x="861" y="251"/>
                      <a:pt x="868" y="375"/>
                    </a:cubicBezTo>
                    <a:cubicBezTo>
                      <a:pt x="875" y="499"/>
                      <a:pt x="872" y="723"/>
                      <a:pt x="868" y="951"/>
                    </a:cubicBezTo>
                  </a:path>
                </a:pathLst>
              </a:custGeom>
              <a:noFill/>
              <a:ln w="9525">
                <a:solidFill>
                  <a:srgbClr val="8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6" name="Freeform 46"/>
              <p:cNvSpPr>
                <a:spLocks/>
              </p:cNvSpPr>
              <p:nvPr/>
            </p:nvSpPr>
            <p:spPr bwMode="auto">
              <a:xfrm>
                <a:off x="3548" y="2038"/>
                <a:ext cx="200" cy="960"/>
              </a:xfrm>
              <a:custGeom>
                <a:avLst/>
                <a:gdLst>
                  <a:gd name="T0" fmla="*/ 200 w 200"/>
                  <a:gd name="T1" fmla="*/ 0 h 960"/>
                  <a:gd name="T2" fmla="*/ 56 w 200"/>
                  <a:gd name="T3" fmla="*/ 96 h 960"/>
                  <a:gd name="T4" fmla="*/ 8 w 200"/>
                  <a:gd name="T5" fmla="*/ 288 h 960"/>
                  <a:gd name="T6" fmla="*/ 8 w 200"/>
                  <a:gd name="T7" fmla="*/ 960 h 96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00"/>
                  <a:gd name="T13" fmla="*/ 0 h 960"/>
                  <a:gd name="T14" fmla="*/ 200 w 200"/>
                  <a:gd name="T15" fmla="*/ 960 h 96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00" h="960">
                    <a:moveTo>
                      <a:pt x="200" y="0"/>
                    </a:moveTo>
                    <a:cubicBezTo>
                      <a:pt x="144" y="24"/>
                      <a:pt x="88" y="48"/>
                      <a:pt x="56" y="96"/>
                    </a:cubicBezTo>
                    <a:cubicBezTo>
                      <a:pt x="24" y="144"/>
                      <a:pt x="16" y="144"/>
                      <a:pt x="8" y="288"/>
                    </a:cubicBezTo>
                    <a:cubicBezTo>
                      <a:pt x="0" y="432"/>
                      <a:pt x="4" y="696"/>
                      <a:pt x="8" y="960"/>
                    </a:cubicBezTo>
                  </a:path>
                </a:pathLst>
              </a:custGeom>
              <a:noFill/>
              <a:ln w="9525">
                <a:solidFill>
                  <a:srgbClr val="8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7" name="Freeform 47"/>
              <p:cNvSpPr>
                <a:spLocks/>
              </p:cNvSpPr>
              <p:nvPr/>
            </p:nvSpPr>
            <p:spPr bwMode="auto">
              <a:xfrm>
                <a:off x="3844" y="1990"/>
                <a:ext cx="295" cy="1042"/>
              </a:xfrm>
              <a:custGeom>
                <a:avLst/>
                <a:gdLst>
                  <a:gd name="T0" fmla="*/ 0 w 295"/>
                  <a:gd name="T1" fmla="*/ 0 h 1042"/>
                  <a:gd name="T2" fmla="*/ 240 w 295"/>
                  <a:gd name="T3" fmla="*/ 144 h 1042"/>
                  <a:gd name="T4" fmla="*/ 288 w 295"/>
                  <a:gd name="T5" fmla="*/ 384 h 1042"/>
                  <a:gd name="T6" fmla="*/ 282 w 295"/>
                  <a:gd name="T7" fmla="*/ 1042 h 104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95"/>
                  <a:gd name="T13" fmla="*/ 0 h 1042"/>
                  <a:gd name="T14" fmla="*/ 295 w 295"/>
                  <a:gd name="T15" fmla="*/ 1042 h 104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95" h="1042">
                    <a:moveTo>
                      <a:pt x="0" y="0"/>
                    </a:moveTo>
                    <a:cubicBezTo>
                      <a:pt x="96" y="40"/>
                      <a:pt x="192" y="80"/>
                      <a:pt x="240" y="144"/>
                    </a:cubicBezTo>
                    <a:cubicBezTo>
                      <a:pt x="288" y="208"/>
                      <a:pt x="281" y="234"/>
                      <a:pt x="288" y="384"/>
                    </a:cubicBezTo>
                    <a:cubicBezTo>
                      <a:pt x="295" y="534"/>
                      <a:pt x="283" y="905"/>
                      <a:pt x="282" y="1042"/>
                    </a:cubicBezTo>
                  </a:path>
                </a:pathLst>
              </a:custGeom>
              <a:noFill/>
              <a:ln w="9525">
                <a:solidFill>
                  <a:srgbClr val="8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8" name="Freeform 48"/>
              <p:cNvSpPr>
                <a:spLocks/>
              </p:cNvSpPr>
              <p:nvPr/>
            </p:nvSpPr>
            <p:spPr bwMode="auto">
              <a:xfrm>
                <a:off x="3732" y="2014"/>
                <a:ext cx="112" cy="1032"/>
              </a:xfrm>
              <a:custGeom>
                <a:avLst/>
                <a:gdLst>
                  <a:gd name="T0" fmla="*/ 112 w 112"/>
                  <a:gd name="T1" fmla="*/ 24 h 1032"/>
                  <a:gd name="T2" fmla="*/ 16 w 112"/>
                  <a:gd name="T3" fmla="*/ 168 h 1032"/>
                  <a:gd name="T4" fmla="*/ 16 w 112"/>
                  <a:gd name="T5" fmla="*/ 1032 h 1032"/>
                  <a:gd name="T6" fmla="*/ 0 60000 65536"/>
                  <a:gd name="T7" fmla="*/ 0 60000 65536"/>
                  <a:gd name="T8" fmla="*/ 0 60000 65536"/>
                  <a:gd name="T9" fmla="*/ 0 w 112"/>
                  <a:gd name="T10" fmla="*/ 0 h 1032"/>
                  <a:gd name="T11" fmla="*/ 112 w 112"/>
                  <a:gd name="T12" fmla="*/ 1032 h 103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12" h="1032">
                    <a:moveTo>
                      <a:pt x="112" y="24"/>
                    </a:moveTo>
                    <a:cubicBezTo>
                      <a:pt x="72" y="12"/>
                      <a:pt x="32" y="0"/>
                      <a:pt x="16" y="168"/>
                    </a:cubicBezTo>
                    <a:cubicBezTo>
                      <a:pt x="0" y="336"/>
                      <a:pt x="8" y="684"/>
                      <a:pt x="16" y="1032"/>
                    </a:cubicBezTo>
                  </a:path>
                </a:pathLst>
              </a:custGeom>
              <a:noFill/>
              <a:ln w="9525">
                <a:solidFill>
                  <a:srgbClr val="8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9" name="Freeform 49"/>
              <p:cNvSpPr>
                <a:spLocks/>
              </p:cNvSpPr>
              <p:nvPr/>
            </p:nvSpPr>
            <p:spPr bwMode="auto">
              <a:xfrm>
                <a:off x="3844" y="2038"/>
                <a:ext cx="113" cy="1016"/>
              </a:xfrm>
              <a:custGeom>
                <a:avLst/>
                <a:gdLst>
                  <a:gd name="T0" fmla="*/ 0 w 113"/>
                  <a:gd name="T1" fmla="*/ 0 h 1016"/>
                  <a:gd name="T2" fmla="*/ 96 w 113"/>
                  <a:gd name="T3" fmla="*/ 192 h 1016"/>
                  <a:gd name="T4" fmla="*/ 102 w 113"/>
                  <a:gd name="T5" fmla="*/ 1016 h 1016"/>
                  <a:gd name="T6" fmla="*/ 0 60000 65536"/>
                  <a:gd name="T7" fmla="*/ 0 60000 65536"/>
                  <a:gd name="T8" fmla="*/ 0 60000 65536"/>
                  <a:gd name="T9" fmla="*/ 0 w 113"/>
                  <a:gd name="T10" fmla="*/ 0 h 1016"/>
                  <a:gd name="T11" fmla="*/ 113 w 113"/>
                  <a:gd name="T12" fmla="*/ 1016 h 101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13" h="1016">
                    <a:moveTo>
                      <a:pt x="0" y="0"/>
                    </a:moveTo>
                    <a:cubicBezTo>
                      <a:pt x="40" y="12"/>
                      <a:pt x="79" y="23"/>
                      <a:pt x="96" y="192"/>
                    </a:cubicBezTo>
                    <a:cubicBezTo>
                      <a:pt x="113" y="361"/>
                      <a:pt x="101" y="844"/>
                      <a:pt x="102" y="1016"/>
                    </a:cubicBezTo>
                  </a:path>
                </a:pathLst>
              </a:custGeom>
              <a:noFill/>
              <a:ln w="9525">
                <a:solidFill>
                  <a:srgbClr val="8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0" name="Freeform 50"/>
              <p:cNvSpPr>
                <a:spLocks/>
              </p:cNvSpPr>
              <p:nvPr/>
            </p:nvSpPr>
            <p:spPr bwMode="auto">
              <a:xfrm>
                <a:off x="3673" y="1610"/>
                <a:ext cx="184" cy="358"/>
              </a:xfrm>
              <a:custGeom>
                <a:avLst/>
                <a:gdLst>
                  <a:gd name="T0" fmla="*/ 167 w 184"/>
                  <a:gd name="T1" fmla="*/ 358 h 358"/>
                  <a:gd name="T2" fmla="*/ 167 w 184"/>
                  <a:gd name="T3" fmla="*/ 214 h 358"/>
                  <a:gd name="T4" fmla="*/ 65 w 184"/>
                  <a:gd name="T5" fmla="*/ 174 h 358"/>
                  <a:gd name="T6" fmla="*/ 9 w 184"/>
                  <a:gd name="T7" fmla="*/ 118 h 358"/>
                  <a:gd name="T8" fmla="*/ 9 w 184"/>
                  <a:gd name="T9" fmla="*/ 50 h 358"/>
                  <a:gd name="T10" fmla="*/ 65 w 184"/>
                  <a:gd name="T11" fmla="*/ 5 h 358"/>
                  <a:gd name="T12" fmla="*/ 167 w 184"/>
                  <a:gd name="T13" fmla="*/ 22 h 35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84"/>
                  <a:gd name="T22" fmla="*/ 0 h 358"/>
                  <a:gd name="T23" fmla="*/ 184 w 184"/>
                  <a:gd name="T24" fmla="*/ 358 h 35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84" h="358">
                    <a:moveTo>
                      <a:pt x="167" y="358"/>
                    </a:moveTo>
                    <a:cubicBezTo>
                      <a:pt x="175" y="302"/>
                      <a:pt x="184" y="245"/>
                      <a:pt x="167" y="214"/>
                    </a:cubicBezTo>
                    <a:cubicBezTo>
                      <a:pt x="150" y="183"/>
                      <a:pt x="91" y="190"/>
                      <a:pt x="65" y="174"/>
                    </a:cubicBezTo>
                    <a:cubicBezTo>
                      <a:pt x="39" y="158"/>
                      <a:pt x="18" y="139"/>
                      <a:pt x="9" y="118"/>
                    </a:cubicBezTo>
                    <a:cubicBezTo>
                      <a:pt x="0" y="97"/>
                      <a:pt x="0" y="69"/>
                      <a:pt x="9" y="50"/>
                    </a:cubicBezTo>
                    <a:cubicBezTo>
                      <a:pt x="18" y="31"/>
                      <a:pt x="39" y="10"/>
                      <a:pt x="65" y="5"/>
                    </a:cubicBezTo>
                    <a:cubicBezTo>
                      <a:pt x="91" y="0"/>
                      <a:pt x="146" y="19"/>
                      <a:pt x="167" y="22"/>
                    </a:cubicBezTo>
                  </a:path>
                </a:pathLst>
              </a:custGeom>
              <a:noFill/>
              <a:ln w="9525">
                <a:solidFill>
                  <a:srgbClr val="8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pic>
          <p:nvPicPr>
            <p:cNvPr id="51" name="Picture 4" descr="A3_135"/>
            <p:cNvPicPr>
              <a:picLocks noChangeAspect="1" noChangeArrowheads="1" noCrop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494463" y="2071678"/>
              <a:ext cx="669925" cy="5699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2" name="Picture 5" descr="A3_135"/>
            <p:cNvPicPr>
              <a:picLocks noChangeAspect="1" noChangeArrowheads="1" noCrop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7213600" y="2071678"/>
              <a:ext cx="669925" cy="5699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3" name="Picture 6" descr="A3_135"/>
            <p:cNvPicPr>
              <a:picLocks noChangeAspect="1" noChangeArrowheads="1" noCrop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7934325" y="2071678"/>
              <a:ext cx="669925" cy="5699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4" name="Picture 7" descr="A3_135"/>
            <p:cNvPicPr>
              <a:picLocks noChangeAspect="1" noChangeArrowheads="1" noCrop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773738" y="2071678"/>
              <a:ext cx="669925" cy="5699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5" name="Picture 8" descr="A3_135"/>
            <p:cNvPicPr>
              <a:picLocks noChangeAspect="1" noChangeArrowheads="1" noCrop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054600" y="2071678"/>
              <a:ext cx="669925" cy="5699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6" name="Picture 8" descr="A3_135"/>
            <p:cNvPicPr>
              <a:picLocks noChangeAspect="1" noChangeArrowheads="1" noCrop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84213" y="2071678"/>
              <a:ext cx="669925" cy="5699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57" name="Group 23"/>
            <p:cNvGrpSpPr>
              <a:grpSpLocks/>
            </p:cNvGrpSpPr>
            <p:nvPr/>
          </p:nvGrpSpPr>
          <p:grpSpPr bwMode="auto">
            <a:xfrm>
              <a:off x="7042127" y="2928934"/>
              <a:ext cx="1003300" cy="1524000"/>
              <a:chOff x="3408" y="1610"/>
              <a:chExt cx="875" cy="1444"/>
            </a:xfrm>
          </p:grpSpPr>
          <p:sp>
            <p:nvSpPr>
              <p:cNvPr id="58" name="Oval 24"/>
              <p:cNvSpPr>
                <a:spLocks noChangeArrowheads="1"/>
              </p:cNvSpPr>
              <p:nvPr/>
            </p:nvSpPr>
            <p:spPr bwMode="auto">
              <a:xfrm>
                <a:off x="3412" y="2182"/>
                <a:ext cx="864" cy="288"/>
              </a:xfrm>
              <a:prstGeom prst="ellipse">
                <a:avLst/>
              </a:prstGeom>
              <a:noFill/>
              <a:ln w="9525">
                <a:solidFill>
                  <a:srgbClr val="8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buFontTx/>
                  <a:buNone/>
                </a:pPr>
                <a:endParaRPr lang="zh-CN" altLang="en-US" sz="2800">
                  <a:latin typeface="Arial" charset="0"/>
                  <a:ea typeface="楷体" pitchFamily="49" charset="-122"/>
                </a:endParaRPr>
              </a:p>
            </p:txBody>
          </p:sp>
          <p:sp>
            <p:nvSpPr>
              <p:cNvPr id="59" name="Oval 25"/>
              <p:cNvSpPr>
                <a:spLocks noChangeArrowheads="1"/>
              </p:cNvSpPr>
              <p:nvPr/>
            </p:nvSpPr>
            <p:spPr bwMode="auto">
              <a:xfrm>
                <a:off x="3412" y="2374"/>
                <a:ext cx="864" cy="288"/>
              </a:xfrm>
              <a:prstGeom prst="ellipse">
                <a:avLst/>
              </a:prstGeom>
              <a:noFill/>
              <a:ln w="9525">
                <a:solidFill>
                  <a:srgbClr val="8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buFontTx/>
                  <a:buNone/>
                </a:pPr>
                <a:endParaRPr lang="zh-CN" altLang="en-US" sz="2800">
                  <a:latin typeface="Arial" charset="0"/>
                  <a:ea typeface="楷体" pitchFamily="49" charset="-122"/>
                </a:endParaRPr>
              </a:p>
            </p:txBody>
          </p:sp>
          <p:sp>
            <p:nvSpPr>
              <p:cNvPr id="60" name="Oval 26"/>
              <p:cNvSpPr>
                <a:spLocks noChangeArrowheads="1"/>
              </p:cNvSpPr>
              <p:nvPr/>
            </p:nvSpPr>
            <p:spPr bwMode="auto">
              <a:xfrm>
                <a:off x="3412" y="2566"/>
                <a:ext cx="864" cy="288"/>
              </a:xfrm>
              <a:prstGeom prst="ellipse">
                <a:avLst/>
              </a:prstGeom>
              <a:noFill/>
              <a:ln w="9525">
                <a:solidFill>
                  <a:srgbClr val="8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buFontTx/>
                  <a:buNone/>
                </a:pPr>
                <a:endParaRPr lang="zh-CN" altLang="en-US" sz="2800">
                  <a:latin typeface="Arial" charset="0"/>
                  <a:ea typeface="楷体" pitchFamily="49" charset="-122"/>
                </a:endParaRPr>
              </a:p>
            </p:txBody>
          </p:sp>
          <p:sp>
            <p:nvSpPr>
              <p:cNvPr id="61" name="Oval 27"/>
              <p:cNvSpPr>
                <a:spLocks noChangeArrowheads="1"/>
              </p:cNvSpPr>
              <p:nvPr/>
            </p:nvSpPr>
            <p:spPr bwMode="auto">
              <a:xfrm>
                <a:off x="3412" y="2758"/>
                <a:ext cx="864" cy="288"/>
              </a:xfrm>
              <a:prstGeom prst="ellipse">
                <a:avLst/>
              </a:prstGeom>
              <a:noFill/>
              <a:ln w="9525">
                <a:solidFill>
                  <a:srgbClr val="8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buFontTx/>
                  <a:buNone/>
                </a:pPr>
                <a:endParaRPr lang="zh-CN" altLang="en-US" sz="2800">
                  <a:latin typeface="Arial" charset="0"/>
                  <a:ea typeface="楷体" pitchFamily="49" charset="-122"/>
                </a:endParaRPr>
              </a:p>
            </p:txBody>
          </p:sp>
          <p:sp>
            <p:nvSpPr>
              <p:cNvPr id="62" name="Oval 28"/>
              <p:cNvSpPr>
                <a:spLocks noChangeArrowheads="1"/>
              </p:cNvSpPr>
              <p:nvPr/>
            </p:nvSpPr>
            <p:spPr bwMode="auto">
              <a:xfrm>
                <a:off x="3460" y="2086"/>
                <a:ext cx="768" cy="192"/>
              </a:xfrm>
              <a:prstGeom prst="ellipse">
                <a:avLst/>
              </a:prstGeom>
              <a:noFill/>
              <a:ln w="9525">
                <a:solidFill>
                  <a:srgbClr val="8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buFontTx/>
                  <a:buNone/>
                </a:pPr>
                <a:endParaRPr lang="zh-CN" altLang="en-US" sz="2800">
                  <a:latin typeface="Arial" charset="0"/>
                  <a:ea typeface="楷体" pitchFamily="49" charset="-122"/>
                </a:endParaRPr>
              </a:p>
            </p:txBody>
          </p:sp>
          <p:sp>
            <p:nvSpPr>
              <p:cNvPr id="63" name="Oval 29"/>
              <p:cNvSpPr>
                <a:spLocks noChangeArrowheads="1"/>
              </p:cNvSpPr>
              <p:nvPr/>
            </p:nvSpPr>
            <p:spPr bwMode="auto">
              <a:xfrm>
                <a:off x="3556" y="1990"/>
                <a:ext cx="576" cy="166"/>
              </a:xfrm>
              <a:prstGeom prst="ellipse">
                <a:avLst/>
              </a:prstGeom>
              <a:noFill/>
              <a:ln w="9525">
                <a:solidFill>
                  <a:srgbClr val="8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buFontTx/>
                  <a:buNone/>
                </a:pPr>
                <a:endParaRPr lang="zh-CN" altLang="en-US" sz="2800">
                  <a:latin typeface="Arial" charset="0"/>
                  <a:ea typeface="楷体" pitchFamily="49" charset="-122"/>
                </a:endParaRPr>
              </a:p>
            </p:txBody>
          </p:sp>
          <p:sp>
            <p:nvSpPr>
              <p:cNvPr id="64" name="Oval 30"/>
              <p:cNvSpPr>
                <a:spLocks noChangeArrowheads="1"/>
              </p:cNvSpPr>
              <p:nvPr/>
            </p:nvSpPr>
            <p:spPr bwMode="auto">
              <a:xfrm>
                <a:off x="3700" y="1920"/>
                <a:ext cx="288" cy="118"/>
              </a:xfrm>
              <a:prstGeom prst="ellipse">
                <a:avLst/>
              </a:prstGeom>
              <a:noFill/>
              <a:ln w="9525">
                <a:solidFill>
                  <a:srgbClr val="8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buFontTx/>
                  <a:buNone/>
                </a:pPr>
                <a:endParaRPr lang="zh-CN" altLang="en-US" sz="2800">
                  <a:latin typeface="Arial" charset="0"/>
                  <a:ea typeface="楷体" pitchFamily="49" charset="-122"/>
                </a:endParaRPr>
              </a:p>
            </p:txBody>
          </p:sp>
          <p:sp>
            <p:nvSpPr>
              <p:cNvPr id="65" name="Freeform 31"/>
              <p:cNvSpPr>
                <a:spLocks/>
              </p:cNvSpPr>
              <p:nvPr/>
            </p:nvSpPr>
            <p:spPr bwMode="auto">
              <a:xfrm>
                <a:off x="3408" y="1951"/>
                <a:ext cx="875" cy="999"/>
              </a:xfrm>
              <a:custGeom>
                <a:avLst/>
                <a:gdLst>
                  <a:gd name="T0" fmla="*/ 4 w 875"/>
                  <a:gd name="T1" fmla="*/ 999 h 999"/>
                  <a:gd name="T2" fmla="*/ 4 w 875"/>
                  <a:gd name="T3" fmla="*/ 375 h 999"/>
                  <a:gd name="T4" fmla="*/ 29 w 875"/>
                  <a:gd name="T5" fmla="*/ 211 h 999"/>
                  <a:gd name="T6" fmla="*/ 148 w 875"/>
                  <a:gd name="T7" fmla="*/ 87 h 999"/>
                  <a:gd name="T8" fmla="*/ 413 w 875"/>
                  <a:gd name="T9" fmla="*/ 8 h 999"/>
                  <a:gd name="T10" fmla="*/ 580 w 875"/>
                  <a:gd name="T11" fmla="*/ 39 h 999"/>
                  <a:gd name="T12" fmla="*/ 714 w 875"/>
                  <a:gd name="T13" fmla="*/ 93 h 999"/>
                  <a:gd name="T14" fmla="*/ 827 w 875"/>
                  <a:gd name="T15" fmla="*/ 206 h 999"/>
                  <a:gd name="T16" fmla="*/ 868 w 875"/>
                  <a:gd name="T17" fmla="*/ 375 h 999"/>
                  <a:gd name="T18" fmla="*/ 868 w 875"/>
                  <a:gd name="T19" fmla="*/ 951 h 999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875"/>
                  <a:gd name="T31" fmla="*/ 0 h 999"/>
                  <a:gd name="T32" fmla="*/ 875 w 875"/>
                  <a:gd name="T33" fmla="*/ 999 h 999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875" h="999">
                    <a:moveTo>
                      <a:pt x="4" y="999"/>
                    </a:moveTo>
                    <a:cubicBezTo>
                      <a:pt x="0" y="751"/>
                      <a:pt x="0" y="506"/>
                      <a:pt x="4" y="375"/>
                    </a:cubicBezTo>
                    <a:cubicBezTo>
                      <a:pt x="8" y="244"/>
                      <a:pt x="5" y="259"/>
                      <a:pt x="29" y="211"/>
                    </a:cubicBezTo>
                    <a:cubicBezTo>
                      <a:pt x="53" y="163"/>
                      <a:pt x="84" y="121"/>
                      <a:pt x="148" y="87"/>
                    </a:cubicBezTo>
                    <a:cubicBezTo>
                      <a:pt x="212" y="53"/>
                      <a:pt x="341" y="16"/>
                      <a:pt x="413" y="8"/>
                    </a:cubicBezTo>
                    <a:cubicBezTo>
                      <a:pt x="485" y="0"/>
                      <a:pt x="530" y="25"/>
                      <a:pt x="580" y="39"/>
                    </a:cubicBezTo>
                    <a:cubicBezTo>
                      <a:pt x="630" y="53"/>
                      <a:pt x="673" y="65"/>
                      <a:pt x="714" y="93"/>
                    </a:cubicBezTo>
                    <a:cubicBezTo>
                      <a:pt x="755" y="121"/>
                      <a:pt x="801" y="159"/>
                      <a:pt x="827" y="206"/>
                    </a:cubicBezTo>
                    <a:cubicBezTo>
                      <a:pt x="853" y="253"/>
                      <a:pt x="861" y="251"/>
                      <a:pt x="868" y="375"/>
                    </a:cubicBezTo>
                    <a:cubicBezTo>
                      <a:pt x="875" y="499"/>
                      <a:pt x="872" y="723"/>
                      <a:pt x="868" y="951"/>
                    </a:cubicBezTo>
                  </a:path>
                </a:pathLst>
              </a:custGeom>
              <a:noFill/>
              <a:ln w="9525">
                <a:solidFill>
                  <a:srgbClr val="8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" name="Freeform 32"/>
              <p:cNvSpPr>
                <a:spLocks/>
              </p:cNvSpPr>
              <p:nvPr/>
            </p:nvSpPr>
            <p:spPr bwMode="auto">
              <a:xfrm>
                <a:off x="3548" y="2038"/>
                <a:ext cx="200" cy="960"/>
              </a:xfrm>
              <a:custGeom>
                <a:avLst/>
                <a:gdLst>
                  <a:gd name="T0" fmla="*/ 200 w 200"/>
                  <a:gd name="T1" fmla="*/ 0 h 960"/>
                  <a:gd name="T2" fmla="*/ 56 w 200"/>
                  <a:gd name="T3" fmla="*/ 96 h 960"/>
                  <a:gd name="T4" fmla="*/ 8 w 200"/>
                  <a:gd name="T5" fmla="*/ 288 h 960"/>
                  <a:gd name="T6" fmla="*/ 8 w 200"/>
                  <a:gd name="T7" fmla="*/ 960 h 96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00"/>
                  <a:gd name="T13" fmla="*/ 0 h 960"/>
                  <a:gd name="T14" fmla="*/ 200 w 200"/>
                  <a:gd name="T15" fmla="*/ 960 h 96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00" h="960">
                    <a:moveTo>
                      <a:pt x="200" y="0"/>
                    </a:moveTo>
                    <a:cubicBezTo>
                      <a:pt x="144" y="24"/>
                      <a:pt x="88" y="48"/>
                      <a:pt x="56" y="96"/>
                    </a:cubicBezTo>
                    <a:cubicBezTo>
                      <a:pt x="24" y="144"/>
                      <a:pt x="16" y="144"/>
                      <a:pt x="8" y="288"/>
                    </a:cubicBezTo>
                    <a:cubicBezTo>
                      <a:pt x="0" y="432"/>
                      <a:pt x="4" y="696"/>
                      <a:pt x="8" y="960"/>
                    </a:cubicBezTo>
                  </a:path>
                </a:pathLst>
              </a:custGeom>
              <a:noFill/>
              <a:ln w="9525">
                <a:solidFill>
                  <a:srgbClr val="8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7" name="Freeform 33"/>
              <p:cNvSpPr>
                <a:spLocks/>
              </p:cNvSpPr>
              <p:nvPr/>
            </p:nvSpPr>
            <p:spPr bwMode="auto">
              <a:xfrm>
                <a:off x="3844" y="1990"/>
                <a:ext cx="295" cy="1042"/>
              </a:xfrm>
              <a:custGeom>
                <a:avLst/>
                <a:gdLst>
                  <a:gd name="T0" fmla="*/ 0 w 295"/>
                  <a:gd name="T1" fmla="*/ 0 h 1042"/>
                  <a:gd name="T2" fmla="*/ 240 w 295"/>
                  <a:gd name="T3" fmla="*/ 144 h 1042"/>
                  <a:gd name="T4" fmla="*/ 288 w 295"/>
                  <a:gd name="T5" fmla="*/ 384 h 1042"/>
                  <a:gd name="T6" fmla="*/ 282 w 295"/>
                  <a:gd name="T7" fmla="*/ 1042 h 104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95"/>
                  <a:gd name="T13" fmla="*/ 0 h 1042"/>
                  <a:gd name="T14" fmla="*/ 295 w 295"/>
                  <a:gd name="T15" fmla="*/ 1042 h 104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95" h="1042">
                    <a:moveTo>
                      <a:pt x="0" y="0"/>
                    </a:moveTo>
                    <a:cubicBezTo>
                      <a:pt x="96" y="40"/>
                      <a:pt x="192" y="80"/>
                      <a:pt x="240" y="144"/>
                    </a:cubicBezTo>
                    <a:cubicBezTo>
                      <a:pt x="288" y="208"/>
                      <a:pt x="281" y="234"/>
                      <a:pt x="288" y="384"/>
                    </a:cubicBezTo>
                    <a:cubicBezTo>
                      <a:pt x="295" y="534"/>
                      <a:pt x="283" y="905"/>
                      <a:pt x="282" y="1042"/>
                    </a:cubicBezTo>
                  </a:path>
                </a:pathLst>
              </a:custGeom>
              <a:noFill/>
              <a:ln w="9525">
                <a:solidFill>
                  <a:srgbClr val="8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8" name="Freeform 34"/>
              <p:cNvSpPr>
                <a:spLocks/>
              </p:cNvSpPr>
              <p:nvPr/>
            </p:nvSpPr>
            <p:spPr bwMode="auto">
              <a:xfrm>
                <a:off x="3732" y="2014"/>
                <a:ext cx="112" cy="1032"/>
              </a:xfrm>
              <a:custGeom>
                <a:avLst/>
                <a:gdLst>
                  <a:gd name="T0" fmla="*/ 112 w 112"/>
                  <a:gd name="T1" fmla="*/ 24 h 1032"/>
                  <a:gd name="T2" fmla="*/ 16 w 112"/>
                  <a:gd name="T3" fmla="*/ 168 h 1032"/>
                  <a:gd name="T4" fmla="*/ 16 w 112"/>
                  <a:gd name="T5" fmla="*/ 1032 h 1032"/>
                  <a:gd name="T6" fmla="*/ 0 60000 65536"/>
                  <a:gd name="T7" fmla="*/ 0 60000 65536"/>
                  <a:gd name="T8" fmla="*/ 0 60000 65536"/>
                  <a:gd name="T9" fmla="*/ 0 w 112"/>
                  <a:gd name="T10" fmla="*/ 0 h 1032"/>
                  <a:gd name="T11" fmla="*/ 112 w 112"/>
                  <a:gd name="T12" fmla="*/ 1032 h 103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12" h="1032">
                    <a:moveTo>
                      <a:pt x="112" y="24"/>
                    </a:moveTo>
                    <a:cubicBezTo>
                      <a:pt x="72" y="12"/>
                      <a:pt x="32" y="0"/>
                      <a:pt x="16" y="168"/>
                    </a:cubicBezTo>
                    <a:cubicBezTo>
                      <a:pt x="0" y="336"/>
                      <a:pt x="8" y="684"/>
                      <a:pt x="16" y="1032"/>
                    </a:cubicBezTo>
                  </a:path>
                </a:pathLst>
              </a:custGeom>
              <a:noFill/>
              <a:ln w="9525">
                <a:solidFill>
                  <a:srgbClr val="8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9" name="Freeform 35"/>
              <p:cNvSpPr>
                <a:spLocks/>
              </p:cNvSpPr>
              <p:nvPr/>
            </p:nvSpPr>
            <p:spPr bwMode="auto">
              <a:xfrm>
                <a:off x="3844" y="2038"/>
                <a:ext cx="113" cy="1016"/>
              </a:xfrm>
              <a:custGeom>
                <a:avLst/>
                <a:gdLst>
                  <a:gd name="T0" fmla="*/ 0 w 113"/>
                  <a:gd name="T1" fmla="*/ 0 h 1016"/>
                  <a:gd name="T2" fmla="*/ 96 w 113"/>
                  <a:gd name="T3" fmla="*/ 192 h 1016"/>
                  <a:gd name="T4" fmla="*/ 102 w 113"/>
                  <a:gd name="T5" fmla="*/ 1016 h 1016"/>
                  <a:gd name="T6" fmla="*/ 0 60000 65536"/>
                  <a:gd name="T7" fmla="*/ 0 60000 65536"/>
                  <a:gd name="T8" fmla="*/ 0 60000 65536"/>
                  <a:gd name="T9" fmla="*/ 0 w 113"/>
                  <a:gd name="T10" fmla="*/ 0 h 1016"/>
                  <a:gd name="T11" fmla="*/ 113 w 113"/>
                  <a:gd name="T12" fmla="*/ 1016 h 101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13" h="1016">
                    <a:moveTo>
                      <a:pt x="0" y="0"/>
                    </a:moveTo>
                    <a:cubicBezTo>
                      <a:pt x="40" y="12"/>
                      <a:pt x="79" y="23"/>
                      <a:pt x="96" y="192"/>
                    </a:cubicBezTo>
                    <a:cubicBezTo>
                      <a:pt x="113" y="361"/>
                      <a:pt x="101" y="844"/>
                      <a:pt x="102" y="1016"/>
                    </a:cubicBezTo>
                  </a:path>
                </a:pathLst>
              </a:custGeom>
              <a:noFill/>
              <a:ln w="9525">
                <a:solidFill>
                  <a:srgbClr val="8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0" name="Freeform 36"/>
              <p:cNvSpPr>
                <a:spLocks/>
              </p:cNvSpPr>
              <p:nvPr/>
            </p:nvSpPr>
            <p:spPr bwMode="auto">
              <a:xfrm>
                <a:off x="3673" y="1610"/>
                <a:ext cx="184" cy="358"/>
              </a:xfrm>
              <a:custGeom>
                <a:avLst/>
                <a:gdLst>
                  <a:gd name="T0" fmla="*/ 167 w 184"/>
                  <a:gd name="T1" fmla="*/ 358 h 358"/>
                  <a:gd name="T2" fmla="*/ 167 w 184"/>
                  <a:gd name="T3" fmla="*/ 214 h 358"/>
                  <a:gd name="T4" fmla="*/ 65 w 184"/>
                  <a:gd name="T5" fmla="*/ 174 h 358"/>
                  <a:gd name="T6" fmla="*/ 9 w 184"/>
                  <a:gd name="T7" fmla="*/ 118 h 358"/>
                  <a:gd name="T8" fmla="*/ 9 w 184"/>
                  <a:gd name="T9" fmla="*/ 50 h 358"/>
                  <a:gd name="T10" fmla="*/ 65 w 184"/>
                  <a:gd name="T11" fmla="*/ 5 h 358"/>
                  <a:gd name="T12" fmla="*/ 167 w 184"/>
                  <a:gd name="T13" fmla="*/ 22 h 35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84"/>
                  <a:gd name="T22" fmla="*/ 0 h 358"/>
                  <a:gd name="T23" fmla="*/ 184 w 184"/>
                  <a:gd name="T24" fmla="*/ 358 h 35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84" h="358">
                    <a:moveTo>
                      <a:pt x="167" y="358"/>
                    </a:moveTo>
                    <a:cubicBezTo>
                      <a:pt x="175" y="302"/>
                      <a:pt x="184" y="245"/>
                      <a:pt x="167" y="214"/>
                    </a:cubicBezTo>
                    <a:cubicBezTo>
                      <a:pt x="150" y="183"/>
                      <a:pt x="91" y="190"/>
                      <a:pt x="65" y="174"/>
                    </a:cubicBezTo>
                    <a:cubicBezTo>
                      <a:pt x="39" y="158"/>
                      <a:pt x="18" y="139"/>
                      <a:pt x="9" y="118"/>
                    </a:cubicBezTo>
                    <a:cubicBezTo>
                      <a:pt x="0" y="97"/>
                      <a:pt x="0" y="69"/>
                      <a:pt x="9" y="50"/>
                    </a:cubicBezTo>
                    <a:cubicBezTo>
                      <a:pt x="18" y="31"/>
                      <a:pt x="39" y="10"/>
                      <a:pt x="65" y="5"/>
                    </a:cubicBezTo>
                    <a:cubicBezTo>
                      <a:pt x="91" y="0"/>
                      <a:pt x="146" y="19"/>
                      <a:pt x="167" y="22"/>
                    </a:cubicBezTo>
                  </a:path>
                </a:pathLst>
              </a:custGeom>
              <a:noFill/>
              <a:ln w="9525">
                <a:solidFill>
                  <a:srgbClr val="8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72" name="矩形 71"/>
          <p:cNvSpPr/>
          <p:nvPr/>
        </p:nvSpPr>
        <p:spPr>
          <a:xfrm>
            <a:off x="214282" y="4572008"/>
            <a:ext cx="8929718" cy="149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若每个鸽笼各飞进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只鸽子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则余下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只鸽子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无论它们飞进哪个鸽笼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都使该鸽笼中至少有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只鸽子。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9"/>
          <p:cNvSpPr txBox="1">
            <a:spLocks noChangeArrowheads="1"/>
          </p:cNvSpPr>
          <p:nvPr/>
        </p:nvSpPr>
        <p:spPr bwMode="auto">
          <a:xfrm>
            <a:off x="0" y="376479"/>
            <a:ext cx="9144000" cy="1766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200" b="1" dirty="0" smtClean="0">
                <a:solidFill>
                  <a:srgbClr val="C00000"/>
                </a:solidFill>
                <a:latin typeface="+mj-ea"/>
                <a:ea typeface="+mj-ea"/>
              </a:rPr>
              <a:t>    </a:t>
            </a:r>
            <a:r>
              <a:rPr lang="en-US" altLang="zh-CN" sz="3200" b="1" dirty="0" smtClean="0">
                <a:solidFill>
                  <a:srgbClr val="C00000"/>
                </a:solidFill>
                <a:latin typeface="+mj-ea"/>
                <a:ea typeface="+mj-ea"/>
              </a:rPr>
              <a:t>4..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69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页“做一做”第</a:t>
            </a:r>
            <a:r>
              <a:rPr lang="en-US" altLang="zh-CN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题 。</a:t>
            </a:r>
            <a:endParaRPr lang="en-US" altLang="zh-CN" sz="3200" b="1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2.</a:t>
            </a:r>
            <a:r>
              <a:rPr lang="en-US" altLang="zh-CN" sz="3200" dirty="0" smtClean="0">
                <a:latin typeface="Arial" charset="0"/>
                <a:ea typeface="宋体" charset="-122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5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个人坐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4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把椅子，总有一把椅子上至少坐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2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人。</a:t>
            </a:r>
            <a:endParaRPr lang="en-US" altLang="zh-CN" sz="3200" dirty="0" smtClean="0">
              <a:solidFill>
                <a:schemeClr val="tx1"/>
              </a:solidFill>
              <a:latin typeface="+mj-ea"/>
              <a:ea typeface="+mj-ea"/>
            </a:endParaRPr>
          </a:p>
          <a:p>
            <a:pPr>
              <a:lnSpc>
                <a:spcPct val="12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  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为什么？</a:t>
            </a:r>
            <a:endParaRPr lang="en-US" altLang="zh-CN" sz="3200" dirty="0" smtClean="0">
              <a:solidFill>
                <a:schemeClr val="tx1"/>
              </a:solidFill>
              <a:latin typeface="+mj-ea"/>
              <a:ea typeface="+mj-ea"/>
            </a:endParaRPr>
          </a:p>
        </p:txBody>
      </p:sp>
      <p:pic>
        <p:nvPicPr>
          <p:cNvPr id="5" name="Picture 21" descr="123副本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71604" y="1785926"/>
            <a:ext cx="6119813" cy="2349500"/>
          </a:xfrm>
          <a:prstGeom prst="rect">
            <a:avLst/>
          </a:prstGeom>
          <a:noFill/>
        </p:spPr>
      </p:pic>
      <p:sp>
        <p:nvSpPr>
          <p:cNvPr id="6" name="矩形 5"/>
          <p:cNvSpPr/>
          <p:nvPr/>
        </p:nvSpPr>
        <p:spPr>
          <a:xfrm>
            <a:off x="357158" y="4143380"/>
            <a:ext cx="842968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每把椅子先坐一个人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剩下的一个人无论坐在哪把椅子上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都会使该椅子上至少坐两人。</a:t>
            </a:r>
            <a:endParaRPr lang="zh-CN" altLang="zh-CN" sz="3200" dirty="0"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7" name="Group 16"/>
          <p:cNvGrpSpPr>
            <a:grpSpLocks/>
          </p:cNvGrpSpPr>
          <p:nvPr/>
        </p:nvGrpSpPr>
        <p:grpSpPr bwMode="auto">
          <a:xfrm>
            <a:off x="5867400" y="5805488"/>
            <a:ext cx="1684338" cy="877887"/>
            <a:chOff x="2699" y="3612"/>
            <a:chExt cx="1061" cy="553"/>
          </a:xfrm>
        </p:grpSpPr>
        <p:pic>
          <p:nvPicPr>
            <p:cNvPr id="8" name="Picture 34">
              <a:hlinkClick r:id="" action="ppaction://hlinkshowjump?jump=firstslide"/>
            </p:cNvPr>
            <p:cNvPicPr>
              <a:picLocks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699" y="3612"/>
              <a:ext cx="1043" cy="552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</p:pic>
        <p:sp>
          <p:nvSpPr>
            <p:cNvPr id="9" name="Text Box 18">
              <a:hlinkClick r:id="rId4" action="ppaction://hlinksldjump" highlightClick="1">
                <a:snd r:embed="rId5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2744" y="3838"/>
              <a:ext cx="1016" cy="327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ea typeface="楷体_GB2312" pitchFamily="49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ea typeface="楷体_GB2312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8"/>
          <p:cNvGrpSpPr>
            <a:grpSpLocks/>
          </p:cNvGrpSpPr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18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9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1403" tIns="45700" rIns="91403" bIns="45700" anchor="ctr"/>
            <a:lstStyle/>
            <a:p>
              <a:pPr algn="r" defTabSz="923925">
                <a:buFont typeface="Arial" pitchFamily="34" charset="0"/>
                <a:buNone/>
              </a:pPr>
              <a:r>
                <a:rPr lang="zh-CN" altLang="en-US" sz="3200" dirty="0" smtClean="0">
                  <a:ea typeface="黑体" pitchFamily="49" charset="-122"/>
                </a:rPr>
                <a:t>复 习 准 备</a:t>
              </a:r>
              <a:endParaRPr lang="zh-CN" altLang="en-US" sz="3200" dirty="0">
                <a:ea typeface="黑体" pitchFamily="49" charset="-122"/>
              </a:endParaRPr>
            </a:p>
          </p:txBody>
        </p:sp>
      </p:grpSp>
      <p:grpSp>
        <p:nvGrpSpPr>
          <p:cNvPr id="26" name="Group 16"/>
          <p:cNvGrpSpPr>
            <a:grpSpLocks/>
          </p:cNvGrpSpPr>
          <p:nvPr/>
        </p:nvGrpSpPr>
        <p:grpSpPr bwMode="auto">
          <a:xfrm>
            <a:off x="5867400" y="5805488"/>
            <a:ext cx="1684338" cy="877887"/>
            <a:chOff x="2699" y="3612"/>
            <a:chExt cx="1061" cy="553"/>
          </a:xfrm>
        </p:grpSpPr>
        <p:pic>
          <p:nvPicPr>
            <p:cNvPr id="27" name="Picture 34">
              <a:hlinkClick r:id="" action="ppaction://hlinkshowjump?jump=firstslide"/>
            </p:cNvPr>
            <p:cNvPicPr>
              <a:picLocks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699" y="3612"/>
              <a:ext cx="1043" cy="552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</p:pic>
        <p:sp>
          <p:nvSpPr>
            <p:cNvPr id="28" name="Text Box 18">
              <a:hlinkClick r:id="rId4" action="ppaction://hlinksldjump" highlightClick="1">
                <a:snd r:embed="rId5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2744" y="3838"/>
              <a:ext cx="1016" cy="327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800">
                  <a:solidFill>
                    <a:schemeClr val="tx1"/>
                  </a:solidFill>
                  <a:ea typeface="楷体_GB2312" pitchFamily="49" charset="-122"/>
                </a:rPr>
                <a:t>返回目录</a:t>
              </a:r>
              <a:endParaRPr lang="zh-CN" altLang="en-US" sz="1800" b="0">
                <a:solidFill>
                  <a:schemeClr val="tx1"/>
                </a:solidFill>
                <a:ea typeface="楷体_GB2312" pitchFamily="49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0" y="1065898"/>
            <a:ext cx="9144000" cy="1077218"/>
            <a:chOff x="0" y="1000108"/>
            <a:chExt cx="9144000" cy="1077218"/>
          </a:xfrm>
        </p:grpSpPr>
        <p:sp>
          <p:nvSpPr>
            <p:cNvPr id="22" name="圆角矩形 21"/>
            <p:cNvSpPr/>
            <p:nvPr/>
          </p:nvSpPr>
          <p:spPr>
            <a:xfrm>
              <a:off x="0" y="1000108"/>
              <a:ext cx="9144000" cy="1071570"/>
            </a:xfrm>
            <a:prstGeom prst="round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22"/>
            <p:cNvSpPr/>
            <p:nvPr/>
          </p:nvSpPr>
          <p:spPr>
            <a:xfrm>
              <a:off x="0" y="1000108"/>
              <a:ext cx="9144000" cy="10772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  </a:t>
              </a:r>
              <a:r>
                <a:rPr lang="zh-CN" altLang="zh-CN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给甲、乙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2</a:t>
              </a:r>
              <a:r>
                <a:rPr lang="zh-CN" altLang="zh-CN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个人发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4</a:t>
              </a:r>
              <a:r>
                <a:rPr lang="zh-CN" altLang="zh-CN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本相同的书有几种可能出现的情况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?</a:t>
              </a:r>
              <a:endParaRPr lang="zh-CN" altLang="zh-CN" sz="320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>
            <a:off x="785786" y="2214554"/>
            <a:ext cx="4572000" cy="37153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甲分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4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本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乙分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0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本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;</a:t>
            </a:r>
          </a:p>
          <a:p>
            <a:pPr>
              <a:lnSpc>
                <a:spcPct val="150000"/>
              </a:lnSpc>
            </a:pP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甲分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本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乙分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本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;</a:t>
            </a:r>
          </a:p>
          <a:p>
            <a:pPr>
              <a:lnSpc>
                <a:spcPct val="150000"/>
              </a:lnSpc>
            </a:pP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甲分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本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乙分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本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;</a:t>
            </a:r>
          </a:p>
          <a:p>
            <a:pPr>
              <a:lnSpc>
                <a:spcPct val="150000"/>
              </a:lnSpc>
            </a:pP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甲分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本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乙分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本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;</a:t>
            </a:r>
          </a:p>
          <a:p>
            <a:pPr>
              <a:lnSpc>
                <a:spcPct val="150000"/>
              </a:lnSpc>
            </a:pP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甲分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0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本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乙分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4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本。</a:t>
            </a:r>
            <a:endParaRPr lang="zh-CN" altLang="zh-CN" sz="3200" dirty="0"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259074" name="Picture 2" descr="C:\Users\Administrator\Desktop\u=1456799202,321221878&amp;fm=21&amp;gp=0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929322" y="2285992"/>
            <a:ext cx="2928958" cy="3039485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34" name="Group 2"/>
          <p:cNvGrpSpPr>
            <a:grpSpLocks/>
          </p:cNvGrpSpPr>
          <p:nvPr/>
        </p:nvGrpSpPr>
        <p:grpSpPr bwMode="auto">
          <a:xfrm>
            <a:off x="6372225" y="333375"/>
            <a:ext cx="2411413" cy="1008063"/>
            <a:chOff x="0" y="0"/>
            <a:chExt cx="1633" cy="635"/>
          </a:xfrm>
        </p:grpSpPr>
        <p:pic>
          <p:nvPicPr>
            <p:cNvPr id="18447" name="Picture 3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8448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1403" tIns="45700" rIns="91403" bIns="45700" anchor="ctr"/>
            <a:lstStyle/>
            <a:p>
              <a:pPr algn="r" defTabSz="923925">
                <a:buFont typeface="Arial" pitchFamily="34" charset="0"/>
                <a:buNone/>
              </a:pPr>
              <a:r>
                <a:rPr lang="zh-CN" altLang="en-US" sz="3200">
                  <a:ea typeface="黑体" pitchFamily="49" charset="-122"/>
                </a:rPr>
                <a:t>作业设计</a:t>
              </a:r>
            </a:p>
          </p:txBody>
        </p:sp>
      </p:grpSp>
      <p:grpSp>
        <p:nvGrpSpPr>
          <p:cNvPr id="18435" name="Group 17"/>
          <p:cNvGrpSpPr>
            <a:grpSpLocks/>
          </p:cNvGrpSpPr>
          <p:nvPr/>
        </p:nvGrpSpPr>
        <p:grpSpPr bwMode="auto">
          <a:xfrm>
            <a:off x="1403350" y="1268413"/>
            <a:ext cx="1800225" cy="792162"/>
            <a:chOff x="1066" y="2795"/>
            <a:chExt cx="1134" cy="499"/>
          </a:xfrm>
        </p:grpSpPr>
        <p:sp>
          <p:nvSpPr>
            <p:cNvPr id="18445" name="AutoShape 13"/>
            <p:cNvSpPr>
              <a:spLocks noChangeArrowheads="1"/>
            </p:cNvSpPr>
            <p:nvPr/>
          </p:nvSpPr>
          <p:spPr bwMode="auto">
            <a:xfrm>
              <a:off x="1066" y="2795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 algn="ctr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itchFamily="34" charset="0"/>
              </a:endParaRPr>
            </a:p>
          </p:txBody>
        </p:sp>
        <p:sp>
          <p:nvSpPr>
            <p:cNvPr id="18446" name="Text Box 14">
              <a:hlinkClick r:id="rId3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156" y="2840"/>
              <a:ext cx="953" cy="36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1</a:t>
              </a:r>
            </a:p>
          </p:txBody>
        </p:sp>
      </p:grpSp>
      <p:grpSp>
        <p:nvGrpSpPr>
          <p:cNvPr id="18436" name="Group 18"/>
          <p:cNvGrpSpPr>
            <a:grpSpLocks/>
          </p:cNvGrpSpPr>
          <p:nvPr/>
        </p:nvGrpSpPr>
        <p:grpSpPr bwMode="auto">
          <a:xfrm>
            <a:off x="4427538" y="1268413"/>
            <a:ext cx="1800225" cy="792162"/>
            <a:chOff x="3016" y="2750"/>
            <a:chExt cx="1134" cy="499"/>
          </a:xfrm>
        </p:grpSpPr>
        <p:sp>
          <p:nvSpPr>
            <p:cNvPr id="18443" name="AutoShape 15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016" y="2750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 algn="ctr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itchFamily="34" charset="0"/>
              </a:endParaRPr>
            </a:p>
          </p:txBody>
        </p:sp>
        <p:sp>
          <p:nvSpPr>
            <p:cNvPr id="18444" name="Text Box 16">
              <a:hlinkClick r:id="rId5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107" y="2795"/>
              <a:ext cx="953" cy="36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2</a:t>
              </a:r>
            </a:p>
          </p:txBody>
        </p:sp>
      </p:grpSp>
      <p:grpSp>
        <p:nvGrpSpPr>
          <p:cNvPr id="18438" name="Group 16"/>
          <p:cNvGrpSpPr>
            <a:grpSpLocks/>
          </p:cNvGrpSpPr>
          <p:nvPr/>
        </p:nvGrpSpPr>
        <p:grpSpPr bwMode="auto">
          <a:xfrm>
            <a:off x="6011863" y="5805488"/>
            <a:ext cx="1684337" cy="877887"/>
            <a:chOff x="2699" y="3612"/>
            <a:chExt cx="1061" cy="553"/>
          </a:xfrm>
        </p:grpSpPr>
        <p:pic>
          <p:nvPicPr>
            <p:cNvPr id="18439" name="Picture 34">
              <a:hlinkClick r:id="" action="ppaction://hlinkshowjump?jump=firstslide"/>
            </p:cNvPr>
            <p:cNvPicPr>
              <a:picLocks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2699" y="3612"/>
              <a:ext cx="1043" cy="552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</p:pic>
        <p:sp>
          <p:nvSpPr>
            <p:cNvPr id="18440" name="Text Box 18">
              <a:hlinkClick r:id="rId7" action="ppaction://hlinksldjump" highlightClick="1">
                <a:snd r:embed="rId8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2744" y="3838"/>
              <a:ext cx="1016" cy="327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ea typeface="楷体_GB2312" pitchFamily="49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ea typeface="楷体_GB2312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60" name="Group 38"/>
          <p:cNvGrpSpPr>
            <a:grpSpLocks/>
          </p:cNvGrpSpPr>
          <p:nvPr/>
        </p:nvGrpSpPr>
        <p:grpSpPr bwMode="auto">
          <a:xfrm>
            <a:off x="3276600" y="188913"/>
            <a:ext cx="1584325" cy="579437"/>
            <a:chOff x="1066" y="2795"/>
            <a:chExt cx="998" cy="365"/>
          </a:xfrm>
        </p:grpSpPr>
        <p:sp>
          <p:nvSpPr>
            <p:cNvPr id="19485" name="AutoShape 39"/>
            <p:cNvSpPr>
              <a:spLocks noChangeArrowheads="1"/>
            </p:cNvSpPr>
            <p:nvPr/>
          </p:nvSpPr>
          <p:spPr bwMode="auto">
            <a:xfrm>
              <a:off x="1066" y="2795"/>
              <a:ext cx="997" cy="363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 algn="ctr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itchFamily="34" charset="0"/>
              </a:endParaRPr>
            </a:p>
          </p:txBody>
        </p:sp>
        <p:sp>
          <p:nvSpPr>
            <p:cNvPr id="19486" name="Text Box 40"/>
            <p:cNvSpPr txBox="1">
              <a:spLocks noChangeArrowheads="1"/>
            </p:cNvSpPr>
            <p:nvPr/>
          </p:nvSpPr>
          <p:spPr bwMode="auto">
            <a:xfrm>
              <a:off x="1111" y="2795"/>
              <a:ext cx="953" cy="36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>
                  <a:latin typeface="楷体_GB2312" pitchFamily="49" charset="-122"/>
                  <a:ea typeface="楷体_GB2312" pitchFamily="49" charset="-122"/>
                </a:rPr>
                <a:t>1</a:t>
              </a:r>
            </a:p>
          </p:txBody>
        </p:sp>
      </p:grpSp>
      <p:sp>
        <p:nvSpPr>
          <p:cNvPr id="31" name="TextBox 9"/>
          <p:cNvSpPr txBox="1">
            <a:spLocks noChangeArrowheads="1"/>
          </p:cNvSpPr>
          <p:nvPr/>
        </p:nvSpPr>
        <p:spPr bwMode="auto">
          <a:xfrm>
            <a:off x="-71470" y="785794"/>
            <a:ext cx="921547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200" b="1" dirty="0" smtClean="0">
                <a:solidFill>
                  <a:srgbClr val="C00000"/>
                </a:solidFill>
                <a:latin typeface="+mj-ea"/>
                <a:ea typeface="+mj-ea"/>
              </a:rPr>
              <a:t>    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71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页练习十三第</a:t>
            </a:r>
            <a:r>
              <a:rPr lang="en-US" altLang="zh-CN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题。</a:t>
            </a:r>
            <a:endParaRPr lang="en-US" altLang="zh-CN" sz="3200" b="1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1.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随意找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13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位老师，他们中至少有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2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个人的属相相</a:t>
            </a:r>
            <a:endParaRPr lang="en-US" altLang="zh-CN" sz="3200" dirty="0" smtClean="0">
              <a:solidFill>
                <a:schemeClr val="tx1"/>
              </a:solidFill>
              <a:latin typeface="+mj-ea"/>
              <a:ea typeface="+mj-ea"/>
            </a:endParaRPr>
          </a:p>
          <a:p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  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同。为什么？</a:t>
            </a:r>
            <a:endParaRPr lang="en-US" altLang="zh-CN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pic>
        <p:nvPicPr>
          <p:cNvPr id="6" name="Picture 14" descr="124副本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4414" y="2285992"/>
            <a:ext cx="6735763" cy="2333625"/>
          </a:xfrm>
          <a:prstGeom prst="rect">
            <a:avLst/>
          </a:prstGeom>
          <a:noFill/>
        </p:spPr>
      </p:pic>
      <p:sp>
        <p:nvSpPr>
          <p:cNvPr id="7" name="矩形 6"/>
          <p:cNvSpPr/>
          <p:nvPr/>
        </p:nvSpPr>
        <p:spPr>
          <a:xfrm>
            <a:off x="642910" y="4071942"/>
            <a:ext cx="81439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13÷12=1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……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</a:t>
            </a: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1+1=2</a:t>
            </a:r>
          </a:p>
          <a:p>
            <a:pPr>
              <a:lnSpc>
                <a:spcPct val="150000"/>
              </a:lnSpc>
            </a:pP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所以至少有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个人的属相相同。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5292725" y="6249988"/>
            <a:ext cx="2376488" cy="563562"/>
            <a:chOff x="1474" y="3765"/>
            <a:chExt cx="952" cy="355"/>
          </a:xfrm>
        </p:grpSpPr>
        <p:sp>
          <p:nvSpPr>
            <p:cNvPr id="9" name="AutoShape 13">
              <a:hlinkClick r:id="rId3" action="ppaction://hlinksldjump" highlightClick="1"/>
            </p:cNvPr>
            <p:cNvSpPr>
              <a:spLocks noChangeArrowheads="1"/>
            </p:cNvSpPr>
            <p:nvPr/>
          </p:nvSpPr>
          <p:spPr bwMode="auto">
            <a:xfrm>
              <a:off x="1474" y="3765"/>
              <a:ext cx="907" cy="318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>
                <a:buFont typeface="Arial" pitchFamily="34" charset="0"/>
                <a:buNone/>
              </a:pPr>
              <a:endParaRPr lang="zh-CN" altLang="en-US" sz="1800">
                <a:solidFill>
                  <a:srgbClr val="FF0000"/>
                </a:solidFill>
              </a:endParaRPr>
            </a:p>
          </p:txBody>
        </p:sp>
        <p:sp>
          <p:nvSpPr>
            <p:cNvPr id="10" name="Text Box 14">
              <a:hlinkClick r:id="rId3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93"/>
              <a:ext cx="952" cy="32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Calibri" pitchFamily="34" charset="0"/>
                  <a:ea typeface="楷体_GB2312" pitchFamily="49" charset="-122"/>
                </a:rPr>
                <a:t>返回作业设计</a:t>
              </a:r>
            </a:p>
          </p:txBody>
        </p:sp>
      </p:grp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530" name="Group 2"/>
          <p:cNvGrpSpPr>
            <a:grpSpLocks/>
          </p:cNvGrpSpPr>
          <p:nvPr/>
        </p:nvGrpSpPr>
        <p:grpSpPr bwMode="auto">
          <a:xfrm>
            <a:off x="539750" y="1412875"/>
            <a:ext cx="7561263" cy="4751388"/>
            <a:chOff x="975" y="890"/>
            <a:chExt cx="4763" cy="3039"/>
          </a:xfrm>
        </p:grpSpPr>
        <p:grpSp>
          <p:nvGrpSpPr>
            <p:cNvPr id="22537" name="Group 2"/>
            <p:cNvGrpSpPr>
              <a:grpSpLocks/>
            </p:cNvGrpSpPr>
            <p:nvPr/>
          </p:nvGrpSpPr>
          <p:grpSpPr bwMode="auto">
            <a:xfrm>
              <a:off x="2609" y="1480"/>
              <a:ext cx="3129" cy="2449"/>
              <a:chOff x="0" y="0"/>
              <a:chExt cx="2886" cy="1746"/>
            </a:xfrm>
          </p:grpSpPr>
          <p:sp>
            <p:nvSpPr>
              <p:cNvPr id="22547" name="未知"/>
              <p:cNvSpPr>
                <a:spLocks/>
              </p:cNvSpPr>
              <p:nvPr/>
            </p:nvSpPr>
            <p:spPr bwMode="auto">
              <a:xfrm>
                <a:off x="1776" y="1458"/>
                <a:ext cx="1104" cy="288"/>
              </a:xfrm>
              <a:custGeom>
                <a:avLst/>
                <a:gdLst>
                  <a:gd name="T0" fmla="*/ 144 w 1104"/>
                  <a:gd name="T1" fmla="*/ 288 h 288"/>
                  <a:gd name="T2" fmla="*/ 1104 w 1104"/>
                  <a:gd name="T3" fmla="*/ 96 h 288"/>
                  <a:gd name="T4" fmla="*/ 0 w 1104"/>
                  <a:gd name="T5" fmla="*/ 0 h 288"/>
                  <a:gd name="T6" fmla="*/ 144 w 1104"/>
                  <a:gd name="T7" fmla="*/ 288 h 288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104"/>
                  <a:gd name="T13" fmla="*/ 0 h 288"/>
                  <a:gd name="T14" fmla="*/ 1104 w 1104"/>
                  <a:gd name="T15" fmla="*/ 288 h 288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104" h="288">
                    <a:moveTo>
                      <a:pt x="144" y="288"/>
                    </a:moveTo>
                    <a:lnTo>
                      <a:pt x="1104" y="96"/>
                    </a:lnTo>
                    <a:lnTo>
                      <a:pt x="0" y="0"/>
                    </a:lnTo>
                    <a:lnTo>
                      <a:pt x="144" y="28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5F5F5F"/>
                  </a:gs>
                  <a:gs pos="100000">
                    <a:schemeClr val="bg1"/>
                  </a:gs>
                </a:gsLst>
                <a:path path="rect">
                  <a:fillToRect t="100000" r="10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548" name="未知"/>
              <p:cNvSpPr>
                <a:spLocks/>
              </p:cNvSpPr>
              <p:nvPr/>
            </p:nvSpPr>
            <p:spPr bwMode="auto">
              <a:xfrm>
                <a:off x="0" y="738"/>
                <a:ext cx="1920" cy="1008"/>
              </a:xfrm>
              <a:custGeom>
                <a:avLst/>
                <a:gdLst>
                  <a:gd name="T0" fmla="*/ 1920 w 1920"/>
                  <a:gd name="T1" fmla="*/ 1008 h 1008"/>
                  <a:gd name="T2" fmla="*/ 0 w 1920"/>
                  <a:gd name="T3" fmla="*/ 384 h 1008"/>
                  <a:gd name="T4" fmla="*/ 0 w 1920"/>
                  <a:gd name="T5" fmla="*/ 0 h 1008"/>
                  <a:gd name="T6" fmla="*/ 1920 w 1920"/>
                  <a:gd name="T7" fmla="*/ 432 h 1008"/>
                  <a:gd name="T8" fmla="*/ 1920 w 1920"/>
                  <a:gd name="T9" fmla="*/ 1008 h 10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920"/>
                  <a:gd name="T16" fmla="*/ 0 h 1008"/>
                  <a:gd name="T17" fmla="*/ 1920 w 1920"/>
                  <a:gd name="T18" fmla="*/ 1008 h 10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920" h="1008">
                    <a:moveTo>
                      <a:pt x="1920" y="1008"/>
                    </a:moveTo>
                    <a:lnTo>
                      <a:pt x="0" y="384"/>
                    </a:lnTo>
                    <a:lnTo>
                      <a:pt x="0" y="0"/>
                    </a:lnTo>
                    <a:lnTo>
                      <a:pt x="1920" y="432"/>
                    </a:lnTo>
                    <a:lnTo>
                      <a:pt x="1920" y="100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3366"/>
                  </a:gs>
                  <a:gs pos="50000">
                    <a:srgbClr val="336699"/>
                  </a:gs>
                  <a:gs pos="100000">
                    <a:srgbClr val="003366"/>
                  </a:gs>
                </a:gsLst>
                <a:lin ang="2700000" scaled="1"/>
              </a:gradFill>
              <a:ln w="9525" cmpd="sng">
                <a:solidFill>
                  <a:srgbClr val="FF9933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549" name="未知"/>
              <p:cNvSpPr>
                <a:spLocks/>
              </p:cNvSpPr>
              <p:nvPr/>
            </p:nvSpPr>
            <p:spPr bwMode="auto">
              <a:xfrm>
                <a:off x="0" y="738"/>
                <a:ext cx="2160" cy="432"/>
              </a:xfrm>
              <a:custGeom>
                <a:avLst/>
                <a:gdLst>
                  <a:gd name="T0" fmla="*/ 0 w 2160"/>
                  <a:gd name="T1" fmla="*/ 0 h 432"/>
                  <a:gd name="T2" fmla="*/ 1920 w 2160"/>
                  <a:gd name="T3" fmla="*/ 432 h 432"/>
                  <a:gd name="T4" fmla="*/ 2160 w 2160"/>
                  <a:gd name="T5" fmla="*/ 336 h 432"/>
                  <a:gd name="T6" fmla="*/ 336 w 2160"/>
                  <a:gd name="T7" fmla="*/ 0 h 432"/>
                  <a:gd name="T8" fmla="*/ 0 w 2160"/>
                  <a:gd name="T9" fmla="*/ 0 h 43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60"/>
                  <a:gd name="T16" fmla="*/ 0 h 432"/>
                  <a:gd name="T17" fmla="*/ 2160 w 2160"/>
                  <a:gd name="T18" fmla="*/ 432 h 43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60" h="432">
                    <a:moveTo>
                      <a:pt x="0" y="0"/>
                    </a:moveTo>
                    <a:lnTo>
                      <a:pt x="1920" y="432"/>
                    </a:lnTo>
                    <a:lnTo>
                      <a:pt x="2160" y="336"/>
                    </a:lnTo>
                    <a:lnTo>
                      <a:pt x="33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9854"/>
              </a:solidFill>
              <a:ln w="9525" cap="flat" cmpd="sng">
                <a:solidFill>
                  <a:srgbClr val="FF9933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550" name="未知"/>
              <p:cNvSpPr>
                <a:spLocks/>
              </p:cNvSpPr>
              <p:nvPr/>
            </p:nvSpPr>
            <p:spPr bwMode="auto">
              <a:xfrm>
                <a:off x="300" y="474"/>
                <a:ext cx="1860" cy="600"/>
              </a:xfrm>
              <a:custGeom>
                <a:avLst/>
                <a:gdLst>
                  <a:gd name="T0" fmla="*/ 1860 w 1860"/>
                  <a:gd name="T1" fmla="*/ 600 h 600"/>
                  <a:gd name="T2" fmla="*/ 0 w 1860"/>
                  <a:gd name="T3" fmla="*/ 264 h 600"/>
                  <a:gd name="T4" fmla="*/ 0 w 1860"/>
                  <a:gd name="T5" fmla="*/ 0 h 600"/>
                  <a:gd name="T6" fmla="*/ 1860 w 1860"/>
                  <a:gd name="T7" fmla="*/ 168 h 600"/>
                  <a:gd name="T8" fmla="*/ 1860 w 1860"/>
                  <a:gd name="T9" fmla="*/ 600 h 6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60"/>
                  <a:gd name="T16" fmla="*/ 0 h 600"/>
                  <a:gd name="T17" fmla="*/ 1860 w 1860"/>
                  <a:gd name="T18" fmla="*/ 600 h 60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60" h="600">
                    <a:moveTo>
                      <a:pt x="1860" y="600"/>
                    </a:moveTo>
                    <a:lnTo>
                      <a:pt x="0" y="264"/>
                    </a:lnTo>
                    <a:lnTo>
                      <a:pt x="0" y="0"/>
                    </a:lnTo>
                    <a:lnTo>
                      <a:pt x="1860" y="168"/>
                    </a:lnTo>
                    <a:lnTo>
                      <a:pt x="1860" y="60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336699"/>
                  </a:gs>
                  <a:gs pos="50000">
                    <a:srgbClr val="0099CC"/>
                  </a:gs>
                  <a:gs pos="100000">
                    <a:srgbClr val="336699"/>
                  </a:gs>
                </a:gsLst>
                <a:lin ang="2700000" scaled="1"/>
              </a:gradFill>
              <a:ln w="9525" cap="flat" cmpd="sng">
                <a:solidFill>
                  <a:srgbClr val="FF9933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551" name="未知"/>
              <p:cNvSpPr>
                <a:spLocks/>
              </p:cNvSpPr>
              <p:nvPr/>
            </p:nvSpPr>
            <p:spPr bwMode="auto">
              <a:xfrm>
                <a:off x="300" y="450"/>
                <a:ext cx="2244" cy="192"/>
              </a:xfrm>
              <a:custGeom>
                <a:avLst/>
                <a:gdLst>
                  <a:gd name="T0" fmla="*/ 0 w 2244"/>
                  <a:gd name="T1" fmla="*/ 24 h 192"/>
                  <a:gd name="T2" fmla="*/ 420 w 2244"/>
                  <a:gd name="T3" fmla="*/ 0 h 192"/>
                  <a:gd name="T4" fmla="*/ 2244 w 2244"/>
                  <a:gd name="T5" fmla="*/ 96 h 192"/>
                  <a:gd name="T6" fmla="*/ 1860 w 2244"/>
                  <a:gd name="T7" fmla="*/ 192 h 192"/>
                  <a:gd name="T8" fmla="*/ 0 w 2244"/>
                  <a:gd name="T9" fmla="*/ 24 h 19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244"/>
                  <a:gd name="T16" fmla="*/ 0 h 192"/>
                  <a:gd name="T17" fmla="*/ 2244 w 2244"/>
                  <a:gd name="T18" fmla="*/ 192 h 19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244" h="192">
                    <a:moveTo>
                      <a:pt x="0" y="24"/>
                    </a:moveTo>
                    <a:lnTo>
                      <a:pt x="420" y="0"/>
                    </a:lnTo>
                    <a:lnTo>
                      <a:pt x="2244" y="96"/>
                    </a:lnTo>
                    <a:lnTo>
                      <a:pt x="1860" y="192"/>
                    </a:lnTo>
                    <a:lnTo>
                      <a:pt x="0" y="24"/>
                    </a:lnTo>
                    <a:close/>
                  </a:path>
                </a:pathLst>
              </a:custGeom>
              <a:solidFill>
                <a:srgbClr val="C0B480"/>
              </a:solidFill>
              <a:ln w="9525" cap="flat" cmpd="sng">
                <a:solidFill>
                  <a:srgbClr val="FF9933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552" name="未知"/>
              <p:cNvSpPr>
                <a:spLocks/>
              </p:cNvSpPr>
              <p:nvPr/>
            </p:nvSpPr>
            <p:spPr bwMode="auto">
              <a:xfrm>
                <a:off x="672" y="66"/>
                <a:ext cx="1872" cy="480"/>
              </a:xfrm>
              <a:custGeom>
                <a:avLst/>
                <a:gdLst>
                  <a:gd name="T0" fmla="*/ 0 w 1872"/>
                  <a:gd name="T1" fmla="*/ 384 h 480"/>
                  <a:gd name="T2" fmla="*/ 0 w 1872"/>
                  <a:gd name="T3" fmla="*/ 78 h 480"/>
                  <a:gd name="T4" fmla="*/ 1872 w 1872"/>
                  <a:gd name="T5" fmla="*/ 0 h 480"/>
                  <a:gd name="T6" fmla="*/ 1872 w 1872"/>
                  <a:gd name="T7" fmla="*/ 480 h 480"/>
                  <a:gd name="T8" fmla="*/ 0 w 1872"/>
                  <a:gd name="T9" fmla="*/ 384 h 48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72"/>
                  <a:gd name="T16" fmla="*/ 0 h 480"/>
                  <a:gd name="T17" fmla="*/ 1872 w 1872"/>
                  <a:gd name="T18" fmla="*/ 480 h 48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72" h="480">
                    <a:moveTo>
                      <a:pt x="0" y="384"/>
                    </a:moveTo>
                    <a:lnTo>
                      <a:pt x="0" y="78"/>
                    </a:lnTo>
                    <a:lnTo>
                      <a:pt x="1872" y="0"/>
                    </a:lnTo>
                    <a:lnTo>
                      <a:pt x="1872" y="480"/>
                    </a:lnTo>
                    <a:lnTo>
                      <a:pt x="0" y="384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8080"/>
                  </a:gs>
                  <a:gs pos="50000">
                    <a:srgbClr val="33CCCC"/>
                  </a:gs>
                  <a:gs pos="100000">
                    <a:srgbClr val="008080"/>
                  </a:gs>
                </a:gsLst>
                <a:lin ang="2700000" scaled="1"/>
              </a:gradFill>
              <a:ln w="9525" cap="flat" cmpd="sng">
                <a:solidFill>
                  <a:srgbClr val="FF9933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553" name="未知"/>
              <p:cNvSpPr>
                <a:spLocks/>
              </p:cNvSpPr>
              <p:nvPr/>
            </p:nvSpPr>
            <p:spPr bwMode="auto">
              <a:xfrm>
                <a:off x="678" y="0"/>
                <a:ext cx="2208" cy="150"/>
              </a:xfrm>
              <a:custGeom>
                <a:avLst/>
                <a:gdLst>
                  <a:gd name="T0" fmla="*/ 0 w 2208"/>
                  <a:gd name="T1" fmla="*/ 150 h 150"/>
                  <a:gd name="T2" fmla="*/ 276 w 2208"/>
                  <a:gd name="T3" fmla="*/ 66 h 150"/>
                  <a:gd name="T4" fmla="*/ 2208 w 2208"/>
                  <a:gd name="T5" fmla="*/ 0 h 150"/>
                  <a:gd name="T6" fmla="*/ 1860 w 2208"/>
                  <a:gd name="T7" fmla="*/ 132 h 150"/>
                  <a:gd name="T8" fmla="*/ 0 w 2208"/>
                  <a:gd name="T9" fmla="*/ 150 h 15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208"/>
                  <a:gd name="T16" fmla="*/ 0 h 150"/>
                  <a:gd name="T17" fmla="*/ 2208 w 2208"/>
                  <a:gd name="T18" fmla="*/ 150 h 15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208" h="150">
                    <a:moveTo>
                      <a:pt x="0" y="150"/>
                    </a:moveTo>
                    <a:lnTo>
                      <a:pt x="276" y="66"/>
                    </a:lnTo>
                    <a:lnTo>
                      <a:pt x="2208" y="0"/>
                    </a:lnTo>
                    <a:lnTo>
                      <a:pt x="1860" y="132"/>
                    </a:lnTo>
                    <a:lnTo>
                      <a:pt x="0" y="150"/>
                    </a:lnTo>
                    <a:close/>
                  </a:path>
                </a:pathLst>
              </a:custGeom>
              <a:solidFill>
                <a:srgbClr val="CDC39B"/>
              </a:solidFill>
              <a:ln w="9525" cap="flat" cmpd="sng">
                <a:solidFill>
                  <a:srgbClr val="FF9933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554" name="未知"/>
              <p:cNvSpPr>
                <a:spLocks/>
              </p:cNvSpPr>
              <p:nvPr/>
            </p:nvSpPr>
            <p:spPr bwMode="auto">
              <a:xfrm>
                <a:off x="1920" y="0"/>
                <a:ext cx="960" cy="1746"/>
              </a:xfrm>
              <a:custGeom>
                <a:avLst/>
                <a:gdLst>
                  <a:gd name="T0" fmla="*/ 0 w 960"/>
                  <a:gd name="T1" fmla="*/ 1746 h 1746"/>
                  <a:gd name="T2" fmla="*/ 0 w 960"/>
                  <a:gd name="T3" fmla="*/ 1170 h 1746"/>
                  <a:gd name="T4" fmla="*/ 240 w 960"/>
                  <a:gd name="T5" fmla="*/ 1074 h 1746"/>
                  <a:gd name="T6" fmla="*/ 240 w 960"/>
                  <a:gd name="T7" fmla="*/ 642 h 1746"/>
                  <a:gd name="T8" fmla="*/ 624 w 960"/>
                  <a:gd name="T9" fmla="*/ 546 h 1746"/>
                  <a:gd name="T10" fmla="*/ 624 w 960"/>
                  <a:gd name="T11" fmla="*/ 126 h 1746"/>
                  <a:gd name="T12" fmla="*/ 960 w 960"/>
                  <a:gd name="T13" fmla="*/ 0 h 1746"/>
                  <a:gd name="T14" fmla="*/ 960 w 960"/>
                  <a:gd name="T15" fmla="*/ 96 h 1746"/>
                  <a:gd name="T16" fmla="*/ 726 w 960"/>
                  <a:gd name="T17" fmla="*/ 180 h 1746"/>
                  <a:gd name="T18" fmla="*/ 732 w 960"/>
                  <a:gd name="T19" fmla="*/ 630 h 1746"/>
                  <a:gd name="T20" fmla="*/ 384 w 960"/>
                  <a:gd name="T21" fmla="*/ 738 h 1746"/>
                  <a:gd name="T22" fmla="*/ 384 w 960"/>
                  <a:gd name="T23" fmla="*/ 1170 h 1746"/>
                  <a:gd name="T24" fmla="*/ 150 w 960"/>
                  <a:gd name="T25" fmla="*/ 1260 h 1746"/>
                  <a:gd name="T26" fmla="*/ 150 w 960"/>
                  <a:gd name="T27" fmla="*/ 1704 h 1746"/>
                  <a:gd name="T28" fmla="*/ 0 w 960"/>
                  <a:gd name="T29" fmla="*/ 1746 h 174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960"/>
                  <a:gd name="T46" fmla="*/ 0 h 1746"/>
                  <a:gd name="T47" fmla="*/ 960 w 960"/>
                  <a:gd name="T48" fmla="*/ 1746 h 174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960" h="1746">
                    <a:moveTo>
                      <a:pt x="0" y="1746"/>
                    </a:moveTo>
                    <a:lnTo>
                      <a:pt x="0" y="1170"/>
                    </a:lnTo>
                    <a:lnTo>
                      <a:pt x="240" y="1074"/>
                    </a:lnTo>
                    <a:lnTo>
                      <a:pt x="240" y="642"/>
                    </a:lnTo>
                    <a:lnTo>
                      <a:pt x="624" y="546"/>
                    </a:lnTo>
                    <a:lnTo>
                      <a:pt x="624" y="126"/>
                    </a:lnTo>
                    <a:lnTo>
                      <a:pt x="960" y="0"/>
                    </a:lnTo>
                    <a:lnTo>
                      <a:pt x="960" y="96"/>
                    </a:lnTo>
                    <a:lnTo>
                      <a:pt x="726" y="180"/>
                    </a:lnTo>
                    <a:lnTo>
                      <a:pt x="732" y="630"/>
                    </a:lnTo>
                    <a:lnTo>
                      <a:pt x="384" y="738"/>
                    </a:lnTo>
                    <a:lnTo>
                      <a:pt x="384" y="1170"/>
                    </a:lnTo>
                    <a:lnTo>
                      <a:pt x="150" y="1260"/>
                    </a:lnTo>
                    <a:lnTo>
                      <a:pt x="150" y="1704"/>
                    </a:lnTo>
                    <a:lnTo>
                      <a:pt x="0" y="1746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CDC39B"/>
                  </a:gs>
                  <a:gs pos="100000">
                    <a:srgbClr val="F1EBCF"/>
                  </a:gs>
                </a:gsLst>
                <a:path path="rect">
                  <a:fillToRect r="100000" b="100000"/>
                </a:path>
              </a:gradFill>
              <a:ln w="9525" cmpd="sng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22538" name="Group 11"/>
            <p:cNvGrpSpPr>
              <a:grpSpLocks/>
            </p:cNvGrpSpPr>
            <p:nvPr/>
          </p:nvGrpSpPr>
          <p:grpSpPr bwMode="auto">
            <a:xfrm>
              <a:off x="975" y="2115"/>
              <a:ext cx="1769" cy="740"/>
              <a:chOff x="0" y="0"/>
              <a:chExt cx="1769" cy="785"/>
            </a:xfrm>
          </p:grpSpPr>
          <p:sp>
            <p:nvSpPr>
              <p:cNvPr id="22545" name="AutoShape 12"/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2006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546" name="Text Box 13">
                <a:hlinkClick r:id="rId3" action="ppaction://hlinksldjump" highlightClick="1">
                  <a:snd r:embed="rId4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1"/>
                <a:ext cx="1769" cy="43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ea typeface="隶书" pitchFamily="49" charset="-122"/>
                  </a:rPr>
                  <a:t>  </a:t>
                </a:r>
                <a:r>
                  <a:rPr lang="zh-CN" altLang="en-US" sz="3600" dirty="0">
                    <a:solidFill>
                      <a:srgbClr val="D60093"/>
                    </a:solidFill>
                    <a:ea typeface="楷体_GB2312" pitchFamily="49" charset="-122"/>
                  </a:rPr>
                  <a:t>基础巩固</a:t>
                </a:r>
              </a:p>
            </p:txBody>
          </p:sp>
        </p:grpSp>
        <p:grpSp>
          <p:nvGrpSpPr>
            <p:cNvPr id="22539" name="Group 14"/>
            <p:cNvGrpSpPr>
              <a:grpSpLocks/>
            </p:cNvGrpSpPr>
            <p:nvPr/>
          </p:nvGrpSpPr>
          <p:grpSpPr bwMode="auto">
            <a:xfrm>
              <a:off x="1519" y="1525"/>
              <a:ext cx="1769" cy="681"/>
              <a:chOff x="0" y="0"/>
              <a:chExt cx="1769" cy="785"/>
            </a:xfrm>
          </p:grpSpPr>
          <p:sp>
            <p:nvSpPr>
              <p:cNvPr id="22543" name="AutoShape 15"/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2006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544" name="Text Box 16">
                <a:hlinkClick r:id="rId5" action="ppaction://hlinksldjump" highlightClick="1">
                  <a:snd r:embed="rId4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3"/>
                <a:ext cx="1769" cy="47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ea typeface="隶书" pitchFamily="49" charset="-122"/>
                  </a:rPr>
                  <a:t>  </a:t>
                </a:r>
                <a:r>
                  <a:rPr lang="zh-CN" altLang="en-US" sz="3600" dirty="0">
                    <a:solidFill>
                      <a:srgbClr val="D60093"/>
                    </a:solidFill>
                    <a:ea typeface="楷体_GB2312" pitchFamily="49" charset="-122"/>
                  </a:rPr>
                  <a:t>提升培优</a:t>
                </a:r>
              </a:p>
            </p:txBody>
          </p:sp>
        </p:grpSp>
        <p:grpSp>
          <p:nvGrpSpPr>
            <p:cNvPr id="22540" name="Group 17"/>
            <p:cNvGrpSpPr>
              <a:grpSpLocks/>
            </p:cNvGrpSpPr>
            <p:nvPr/>
          </p:nvGrpSpPr>
          <p:grpSpPr bwMode="auto">
            <a:xfrm>
              <a:off x="2200" y="890"/>
              <a:ext cx="1769" cy="740"/>
              <a:chOff x="0" y="0"/>
              <a:chExt cx="1769" cy="785"/>
            </a:xfrm>
          </p:grpSpPr>
          <p:sp>
            <p:nvSpPr>
              <p:cNvPr id="22541" name="AutoShape 18">
                <a:hlinkClick r:id="" action="ppaction://noaction">
                  <a:snd r:embed="rId4" name="hammer.wav"/>
                </a:hlinkClick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2006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542" name="Text Box 19">
                <a:hlinkClick r:id="rId6" action="ppaction://hlinksldjump" highlightClick="1">
                  <a:snd r:embed="rId4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1"/>
                <a:ext cx="1769" cy="43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楷体_GB2312" pitchFamily="49" charset="-122"/>
                    <a:ea typeface="楷体_GB2312" pitchFamily="49" charset="-122"/>
                  </a:rPr>
                  <a:t> 思维创新</a:t>
                </a:r>
              </a:p>
            </p:txBody>
          </p:sp>
        </p:grpSp>
      </p:grpSp>
      <p:grpSp>
        <p:nvGrpSpPr>
          <p:cNvPr id="22531" name="Group 23"/>
          <p:cNvGrpSpPr>
            <a:grpSpLocks/>
          </p:cNvGrpSpPr>
          <p:nvPr/>
        </p:nvGrpSpPr>
        <p:grpSpPr bwMode="auto">
          <a:xfrm>
            <a:off x="3708400" y="404813"/>
            <a:ext cx="1584325" cy="647700"/>
            <a:chOff x="3016" y="2750"/>
            <a:chExt cx="998" cy="408"/>
          </a:xfrm>
        </p:grpSpPr>
        <p:sp>
          <p:nvSpPr>
            <p:cNvPr id="22535" name="AutoShape 24"/>
            <p:cNvSpPr>
              <a:spLocks noChangeArrowheads="1"/>
            </p:cNvSpPr>
            <p:nvPr/>
          </p:nvSpPr>
          <p:spPr bwMode="auto">
            <a:xfrm>
              <a:off x="3016" y="2750"/>
              <a:ext cx="998" cy="408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 algn="ctr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itchFamily="34" charset="0"/>
              </a:endParaRPr>
            </a:p>
          </p:txBody>
        </p:sp>
        <p:sp>
          <p:nvSpPr>
            <p:cNvPr id="22536" name="Text Box 25"/>
            <p:cNvSpPr txBox="1">
              <a:spLocks noChangeArrowheads="1"/>
            </p:cNvSpPr>
            <p:nvPr/>
          </p:nvSpPr>
          <p:spPr bwMode="auto">
            <a:xfrm>
              <a:off x="3061" y="2750"/>
              <a:ext cx="953" cy="36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>
                  <a:latin typeface="楷体_GB2312" pitchFamily="49" charset="-122"/>
                  <a:ea typeface="楷体_GB2312" pitchFamily="49" charset="-122"/>
                </a:rPr>
                <a:t>2</a:t>
              </a:r>
            </a:p>
          </p:txBody>
        </p:sp>
      </p:grpSp>
      <p:grpSp>
        <p:nvGrpSpPr>
          <p:cNvPr id="22532" name="Group 29"/>
          <p:cNvGrpSpPr>
            <a:grpSpLocks/>
          </p:cNvGrpSpPr>
          <p:nvPr/>
        </p:nvGrpSpPr>
        <p:grpSpPr bwMode="auto">
          <a:xfrm>
            <a:off x="1258888" y="6021388"/>
            <a:ext cx="2519362" cy="519112"/>
            <a:chOff x="1474" y="3793"/>
            <a:chExt cx="952" cy="327"/>
          </a:xfrm>
        </p:grpSpPr>
        <p:sp>
          <p:nvSpPr>
            <p:cNvPr id="22533" name="AutoShape 30">
              <a:hlinkClick r:id="rId7" action="ppaction://hlinksldjump" highlightClick="1"/>
            </p:cNvPr>
            <p:cNvSpPr>
              <a:spLocks noChangeArrowheads="1"/>
            </p:cNvSpPr>
            <p:nvPr/>
          </p:nvSpPr>
          <p:spPr bwMode="auto">
            <a:xfrm>
              <a:off x="1474" y="3793"/>
              <a:ext cx="871" cy="318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>
                <a:buFont typeface="Arial" pitchFamily="34" charset="0"/>
                <a:buNone/>
              </a:pPr>
              <a:endParaRPr lang="zh-CN" altLang="en-US" sz="1800">
                <a:solidFill>
                  <a:srgbClr val="FF0000"/>
                </a:solidFill>
              </a:endParaRPr>
            </a:p>
          </p:txBody>
        </p:sp>
        <p:sp>
          <p:nvSpPr>
            <p:cNvPr id="22534" name="Text Box 31">
              <a:hlinkClick r:id="rId7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93"/>
              <a:ext cx="952" cy="32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Calibri" pitchFamily="34" charset="0"/>
                  <a:ea typeface="楷体_GB2312" pitchFamily="49" charset="-122"/>
                </a:rPr>
                <a:t>返回作业设计</a:t>
              </a:r>
              <a:endParaRPr lang="en-US" altLang="zh-CN" sz="2800" dirty="0">
                <a:solidFill>
                  <a:schemeClr val="tx1"/>
                </a:solidFill>
                <a:latin typeface="Calibri" pitchFamily="34" charset="0"/>
                <a:ea typeface="楷体_GB2312" pitchFamily="49" charset="-122"/>
              </a:endParaRPr>
            </a:p>
          </p:txBody>
        </p:sp>
      </p:grp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557" name="Group 42"/>
          <p:cNvGrpSpPr>
            <a:grpSpLocks/>
          </p:cNvGrpSpPr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23578" name="Picture 7" descr="Golden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3579" name="WordArt 44"/>
            <p:cNvSpPr>
              <a:spLocks noChangeArrowheads="1" noChangeShapeType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latin typeface="宋体"/>
                  <a:ea typeface="宋体"/>
                </a:rPr>
                <a:t>基础巩固</a:t>
              </a:r>
            </a:p>
          </p:txBody>
        </p:sp>
      </p:grpSp>
      <p:sp>
        <p:nvSpPr>
          <p:cNvPr id="23576" name="Rectangle 68"/>
          <p:cNvSpPr>
            <a:spLocks noChangeArrowheads="1"/>
          </p:cNvSpPr>
          <p:nvPr/>
        </p:nvSpPr>
        <p:spPr bwMode="auto">
          <a:xfrm>
            <a:off x="0" y="357166"/>
            <a:ext cx="4291559" cy="75103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>
                <a:solidFill>
                  <a:schemeClr val="tx1"/>
                </a:solidFill>
                <a:latin typeface="宋体" pitchFamily="2" charset="-122"/>
              </a:rPr>
              <a:t>1.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（基础题）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填空题。</a:t>
            </a:r>
            <a:endParaRPr lang="zh-CN" altLang="en-US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0" y="1643050"/>
            <a:ext cx="914400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(1)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有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15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只鸽子飞进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个鸽舍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总有一个鸽舍至少有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只鸽子。</a:t>
            </a:r>
          </a:p>
          <a:p>
            <a:pPr>
              <a:lnSpc>
                <a:spcPct val="20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(2)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随意找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14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个学生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他们中至少有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人属相相同。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57224" y="2928934"/>
            <a:ext cx="377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8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215074" y="3929066"/>
            <a:ext cx="377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2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12" name="Group 8"/>
          <p:cNvGrpSpPr>
            <a:grpSpLocks/>
          </p:cNvGrpSpPr>
          <p:nvPr/>
        </p:nvGrpSpPr>
        <p:grpSpPr bwMode="auto">
          <a:xfrm>
            <a:off x="5508625" y="6165850"/>
            <a:ext cx="1943100" cy="519113"/>
            <a:chOff x="1474" y="3765"/>
            <a:chExt cx="952" cy="327"/>
          </a:xfrm>
        </p:grpSpPr>
        <p:sp>
          <p:nvSpPr>
            <p:cNvPr id="16" name="AutoShape 9">
              <a:hlinkClick r:id="rId3" action="ppaction://hlinksldjump" highlightClick="1"/>
            </p:cNvPr>
            <p:cNvSpPr>
              <a:spLocks noChangeArrowheads="1"/>
            </p:cNvSpPr>
            <p:nvPr/>
          </p:nvSpPr>
          <p:spPr bwMode="auto">
            <a:xfrm>
              <a:off x="1474" y="3765"/>
              <a:ext cx="907" cy="318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>
                <a:buFont typeface="Arial" pitchFamily="34" charset="0"/>
                <a:buNone/>
              </a:pPr>
              <a:endParaRPr lang="zh-CN" altLang="en-US" sz="1800">
                <a:solidFill>
                  <a:srgbClr val="FF0000"/>
                </a:solidFill>
              </a:endParaRPr>
            </a:p>
          </p:txBody>
        </p:sp>
        <p:sp>
          <p:nvSpPr>
            <p:cNvPr id="17" name="Text Box 10">
              <a:hlinkClick r:id="rId3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65"/>
              <a:ext cx="952" cy="32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Calibri" pitchFamily="34" charset="0"/>
                  <a:ea typeface="楷体_GB2312" pitchFamily="49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Calibri" pitchFamily="34" charset="0"/>
                  <a:ea typeface="楷体_GB2312" pitchFamily="49" charset="-122"/>
                </a:rPr>
                <a:t>2</a:t>
              </a:r>
            </a:p>
          </p:txBody>
        </p:sp>
      </p:grp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5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76" grpId="0"/>
      <p:bldP spid="9" grpId="0"/>
      <p:bldP spid="10" grpId="0"/>
      <p:bldP spid="1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35" name="Rectangle 22"/>
          <p:cNvSpPr>
            <a:spLocks noChangeArrowheads="1"/>
          </p:cNvSpPr>
          <p:nvPr/>
        </p:nvSpPr>
        <p:spPr bwMode="auto">
          <a:xfrm>
            <a:off x="0" y="428604"/>
            <a:ext cx="91440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2.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（易错题）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判断题。</a:t>
            </a:r>
            <a:endParaRPr lang="zh-CN" altLang="zh-CN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grpSp>
        <p:nvGrpSpPr>
          <p:cNvPr id="26654" name="Group 28"/>
          <p:cNvGrpSpPr>
            <a:grpSpLocks/>
          </p:cNvGrpSpPr>
          <p:nvPr/>
        </p:nvGrpSpPr>
        <p:grpSpPr bwMode="auto">
          <a:xfrm>
            <a:off x="7667625" y="115888"/>
            <a:ext cx="1295400" cy="1292225"/>
            <a:chOff x="4944" y="210"/>
            <a:chExt cx="816" cy="814"/>
          </a:xfrm>
        </p:grpSpPr>
        <p:pic>
          <p:nvPicPr>
            <p:cNvPr id="26655" name="Picture 8" descr="Pink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944" y="210"/>
              <a:ext cx="816" cy="8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6656" name="WordArt 27"/>
            <p:cNvSpPr>
              <a:spLocks noChangeArrowheads="1" noChangeShapeType="1"/>
            </p:cNvSpPr>
            <p:nvPr/>
          </p:nvSpPr>
          <p:spPr bwMode="auto">
            <a:xfrm>
              <a:off x="5035" y="528"/>
              <a:ext cx="613" cy="31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FFFF00"/>
                    </a:solidFill>
                    <a:round/>
                    <a:headEnd/>
                    <a:tailEnd/>
                  </a:ln>
                  <a:solidFill>
                    <a:srgbClr val="FFFF00"/>
                  </a:solidFill>
                  <a:latin typeface="宋体"/>
                  <a:ea typeface="宋体"/>
                </a:rPr>
                <a:t>提升培优</a:t>
              </a:r>
            </a:p>
          </p:txBody>
        </p:sp>
      </p:grpSp>
      <p:sp>
        <p:nvSpPr>
          <p:cNvPr id="11" name="矩形 10"/>
          <p:cNvSpPr/>
          <p:nvPr/>
        </p:nvSpPr>
        <p:spPr>
          <a:xfrm>
            <a:off x="285720" y="1571612"/>
            <a:ext cx="8572560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(1)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把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21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张卡片分给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名同学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至少有一名同学分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到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6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张。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	                                         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(2)3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个连续自然数分别被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除后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,3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个余数相同。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	</a:t>
            </a:r>
          </a:p>
          <a:p>
            <a:pPr>
              <a:lnSpc>
                <a:spcPct val="20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                                                               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500958" y="2928934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√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500958" y="4857760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×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14" name="Group 8"/>
          <p:cNvGrpSpPr>
            <a:grpSpLocks/>
          </p:cNvGrpSpPr>
          <p:nvPr/>
        </p:nvGrpSpPr>
        <p:grpSpPr bwMode="auto">
          <a:xfrm>
            <a:off x="5508625" y="6165850"/>
            <a:ext cx="1943100" cy="519113"/>
            <a:chOff x="1474" y="3765"/>
            <a:chExt cx="952" cy="327"/>
          </a:xfrm>
        </p:grpSpPr>
        <p:sp>
          <p:nvSpPr>
            <p:cNvPr id="15" name="AutoShape 9">
              <a:hlinkClick r:id="rId3" action="ppaction://hlinksldjump" highlightClick="1"/>
            </p:cNvPr>
            <p:cNvSpPr>
              <a:spLocks noChangeArrowheads="1"/>
            </p:cNvSpPr>
            <p:nvPr/>
          </p:nvSpPr>
          <p:spPr bwMode="auto">
            <a:xfrm>
              <a:off x="1474" y="3765"/>
              <a:ext cx="907" cy="318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>
                <a:buFont typeface="Arial" pitchFamily="34" charset="0"/>
                <a:buNone/>
              </a:pPr>
              <a:endParaRPr lang="zh-CN" altLang="en-US" sz="1800">
                <a:solidFill>
                  <a:srgbClr val="FF0000"/>
                </a:solidFill>
              </a:endParaRPr>
            </a:p>
          </p:txBody>
        </p:sp>
        <p:sp>
          <p:nvSpPr>
            <p:cNvPr id="16" name="Text Box 10">
              <a:hlinkClick r:id="rId3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65"/>
              <a:ext cx="952" cy="32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Calibri" pitchFamily="34" charset="0"/>
                  <a:ea typeface="楷体_GB2312" pitchFamily="49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Calibri" pitchFamily="34" charset="0"/>
                  <a:ea typeface="楷体_GB2312" pitchFamily="49" charset="-122"/>
                </a:rPr>
                <a:t>2</a:t>
              </a:r>
            </a:p>
          </p:txBody>
        </p:sp>
      </p:grp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35" grpId="0"/>
      <p:bldP spid="11" grpId="0"/>
      <p:bldP spid="12" grpId="0"/>
      <p:bldP spid="1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25" name="Group 14"/>
          <p:cNvGrpSpPr>
            <a:grpSpLocks/>
          </p:cNvGrpSpPr>
          <p:nvPr/>
        </p:nvGrpSpPr>
        <p:grpSpPr bwMode="auto">
          <a:xfrm>
            <a:off x="7743825" y="0"/>
            <a:ext cx="1292225" cy="1292225"/>
            <a:chOff x="4946" y="164"/>
            <a:chExt cx="814" cy="814"/>
          </a:xfrm>
        </p:grpSpPr>
        <p:pic>
          <p:nvPicPr>
            <p:cNvPr id="30728" name="Picture 6" descr="Blue-Green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946" y="164"/>
              <a:ext cx="814" cy="8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0729" name="WordArt 13"/>
            <p:cNvSpPr>
              <a:spLocks noChangeArrowheads="1" noChangeShapeType="1"/>
            </p:cNvSpPr>
            <p:nvPr/>
          </p:nvSpPr>
          <p:spPr bwMode="auto">
            <a:xfrm>
              <a:off x="4989" y="464"/>
              <a:ext cx="70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FF3399"/>
                    </a:solidFill>
                    <a:round/>
                    <a:headEnd/>
                    <a:tailEnd/>
                  </a:ln>
                  <a:solidFill>
                    <a:srgbClr val="FF3399"/>
                  </a:solidFill>
                  <a:latin typeface="宋体"/>
                  <a:ea typeface="宋体"/>
                </a:rPr>
                <a:t>思维创新</a:t>
              </a:r>
            </a:p>
          </p:txBody>
        </p:sp>
      </p:grpSp>
      <p:sp>
        <p:nvSpPr>
          <p:cNvPr id="12" name="Rectangle 22"/>
          <p:cNvSpPr>
            <a:spLocks noChangeArrowheads="1"/>
          </p:cNvSpPr>
          <p:nvPr/>
        </p:nvSpPr>
        <p:spPr bwMode="auto">
          <a:xfrm>
            <a:off x="-71406" y="1117500"/>
            <a:ext cx="9215406" cy="14542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3.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（难点题）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把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25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个玻璃球最多放进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(</a:t>
            </a:r>
            <a:r>
              <a:rPr lang="zh-CN" altLang="zh-CN" sz="3200" i="1" dirty="0" smtClean="0">
                <a:solidFill>
                  <a:schemeClr val="tx1"/>
                </a:solidFill>
                <a:latin typeface="+mj-ea"/>
                <a:ea typeface="+mj-ea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个盒子</a:t>
            </a:r>
            <a:endParaRPr lang="en-US" altLang="zh-CN" sz="3200" dirty="0" smtClean="0">
              <a:solidFill>
                <a:schemeClr val="tx1"/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   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里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才能保证总有一个盒子里至少有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5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个玻璃球。</a:t>
            </a:r>
            <a:endParaRPr lang="zh-CN" altLang="zh-CN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grpSp>
        <p:nvGrpSpPr>
          <p:cNvPr id="14" name="Group 8"/>
          <p:cNvGrpSpPr>
            <a:grpSpLocks/>
          </p:cNvGrpSpPr>
          <p:nvPr/>
        </p:nvGrpSpPr>
        <p:grpSpPr bwMode="auto">
          <a:xfrm>
            <a:off x="5292725" y="6149975"/>
            <a:ext cx="1943100" cy="519113"/>
            <a:chOff x="1474" y="3793"/>
            <a:chExt cx="952" cy="327"/>
          </a:xfrm>
        </p:grpSpPr>
        <p:sp>
          <p:nvSpPr>
            <p:cNvPr id="15" name="AutoShape 9">
              <a:hlinkClick r:id="rId4" action="ppaction://hlinksldjump" highlightClick="1"/>
            </p:cNvPr>
            <p:cNvSpPr>
              <a:spLocks noChangeArrowheads="1"/>
            </p:cNvSpPr>
            <p:nvPr/>
          </p:nvSpPr>
          <p:spPr bwMode="auto">
            <a:xfrm>
              <a:off x="1474" y="3793"/>
              <a:ext cx="907" cy="318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>
                <a:buFont typeface="Arial" pitchFamily="34" charset="0"/>
                <a:buNone/>
              </a:pPr>
              <a:endParaRPr lang="zh-CN" altLang="en-US" sz="1800">
                <a:solidFill>
                  <a:srgbClr val="FF0000"/>
                </a:solidFill>
              </a:endParaRPr>
            </a:p>
          </p:txBody>
        </p:sp>
        <p:sp>
          <p:nvSpPr>
            <p:cNvPr id="16" name="Text Box 10">
              <a:hlinkClick r:id="rId4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93"/>
              <a:ext cx="952" cy="32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Calibri" pitchFamily="34" charset="0"/>
                  <a:ea typeface="楷体_GB2312" pitchFamily="49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Calibri" pitchFamily="34" charset="0"/>
                  <a:ea typeface="楷体_GB2312" pitchFamily="49" charset="-122"/>
                </a:rPr>
                <a:t>2</a:t>
              </a:r>
            </a:p>
          </p:txBody>
        </p:sp>
      </p:grpSp>
      <p:sp>
        <p:nvSpPr>
          <p:cNvPr id="10" name="矩形 9"/>
          <p:cNvSpPr/>
          <p:nvPr/>
        </p:nvSpPr>
        <p:spPr>
          <a:xfrm>
            <a:off x="642910" y="3000372"/>
            <a:ext cx="534152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A.8</a:t>
            </a:r>
            <a:r>
              <a:rPr lang="zh-CN" altLang="zh-CN" sz="3200" i="1" dirty="0" smtClean="0">
                <a:solidFill>
                  <a:schemeClr val="tx1"/>
                </a:solidFill>
                <a:latin typeface="+mj-ea"/>
                <a:ea typeface="+mj-ea"/>
              </a:rPr>
              <a:t>　　　　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B.7</a:t>
            </a:r>
            <a:r>
              <a:rPr lang="zh-CN" altLang="zh-CN" sz="3200" i="1" dirty="0" smtClean="0">
                <a:solidFill>
                  <a:schemeClr val="tx1"/>
                </a:solidFill>
                <a:latin typeface="+mj-ea"/>
                <a:ea typeface="+mj-ea"/>
              </a:rPr>
              <a:t>　　　　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C.6</a:t>
            </a:r>
            <a:endParaRPr lang="zh-CN" altLang="zh-CN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pic>
        <p:nvPicPr>
          <p:cNvPr id="306178" name="Picture 2" descr="C:\Users\Administrator\Desktop\QQ图片20160524104635.pn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857884" y="2928934"/>
            <a:ext cx="2876550" cy="2876550"/>
          </a:xfrm>
          <a:prstGeom prst="rect">
            <a:avLst/>
          </a:prstGeom>
          <a:noFill/>
        </p:spPr>
      </p:pic>
      <p:sp>
        <p:nvSpPr>
          <p:cNvPr id="13" name="矩形 12"/>
          <p:cNvSpPr/>
          <p:nvPr/>
        </p:nvSpPr>
        <p:spPr>
          <a:xfrm>
            <a:off x="6929454" y="1214422"/>
            <a:ext cx="4459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C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0" grpId="0"/>
      <p:bldP spid="1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9"/>
          <p:cNvSpPr>
            <a:spLocks noChangeArrowheads="1"/>
          </p:cNvSpPr>
          <p:nvPr/>
        </p:nvSpPr>
        <p:spPr bwMode="auto">
          <a:xfrm>
            <a:off x="0" y="609600"/>
            <a:ext cx="9144000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indent="228600" algn="ctr" eaLnBrk="0" hangingPunct="0"/>
            <a:r>
              <a:rPr lang="zh-CN" altLang="en-US" sz="900" i="1">
                <a:solidFill>
                  <a:srgbClr val="000000"/>
                </a:solidFill>
                <a:latin typeface="NEU-BZ-S92"/>
                <a:cs typeface="Times New Roman" pitchFamily="18" charset="0"/>
              </a:rPr>
              <a:t>　　</a:t>
            </a:r>
            <a:endParaRPr lang="zh-CN" altLang="en-US" sz="2800">
              <a:latin typeface="Calibri" pitchFamily="34" charset="0"/>
            </a:endParaRPr>
          </a:p>
        </p:txBody>
      </p:sp>
      <p:grpSp>
        <p:nvGrpSpPr>
          <p:cNvPr id="31747" name="Group 16"/>
          <p:cNvGrpSpPr>
            <a:grpSpLocks/>
          </p:cNvGrpSpPr>
          <p:nvPr/>
        </p:nvGrpSpPr>
        <p:grpSpPr bwMode="auto">
          <a:xfrm>
            <a:off x="5867400" y="5980113"/>
            <a:ext cx="1684338" cy="877887"/>
            <a:chOff x="2699" y="3612"/>
            <a:chExt cx="1061" cy="553"/>
          </a:xfrm>
        </p:grpSpPr>
        <p:pic>
          <p:nvPicPr>
            <p:cNvPr id="31750" name="Picture 34">
              <a:hlinkClick r:id="" action="ppaction://hlinkshowjump?jump=firstslide"/>
            </p:cNvPr>
            <p:cNvPicPr>
              <a:picLocks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699" y="3612"/>
              <a:ext cx="1043" cy="552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</p:pic>
        <p:sp>
          <p:nvSpPr>
            <p:cNvPr id="31751" name="Text Box 18">
              <a:hlinkClick r:id="rId3" action="ppaction://hlinksldjump" highlightClick="1">
                <a:snd r:embed="rId4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2744" y="3838"/>
              <a:ext cx="1016" cy="327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800">
                  <a:solidFill>
                    <a:schemeClr val="tx1"/>
                  </a:solidFill>
                  <a:ea typeface="楷体_GB2312" pitchFamily="49" charset="-122"/>
                </a:rPr>
                <a:t>返回目录</a:t>
              </a:r>
              <a:endParaRPr lang="zh-CN" altLang="en-US" sz="1800" b="0">
                <a:solidFill>
                  <a:schemeClr val="tx1"/>
                </a:solidFill>
                <a:ea typeface="楷体_GB2312" pitchFamily="49" charset="-122"/>
              </a:endParaRPr>
            </a:p>
          </p:txBody>
        </p:sp>
      </p:grpSp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15616" y="692696"/>
            <a:ext cx="7145337" cy="520065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/>
            <a:tailEnd/>
          </a:ln>
          <a:effectLst>
            <a:softEdge rad="635000"/>
          </a:effectLst>
        </p:spPr>
      </p:pic>
      <p:pic>
        <p:nvPicPr>
          <p:cNvPr id="31749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16463" y="620713"/>
            <a:ext cx="3760787" cy="11826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4" name="Group 8"/>
          <p:cNvGrpSpPr>
            <a:grpSpLocks/>
          </p:cNvGrpSpPr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5126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127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1403" tIns="45700" rIns="91403" bIns="45700" anchor="ctr"/>
            <a:lstStyle/>
            <a:p>
              <a:pPr algn="r" defTabSz="923925">
                <a:buFont typeface="Arial" pitchFamily="34" charset="0"/>
                <a:buNone/>
              </a:pPr>
              <a:r>
                <a:rPr lang="zh-CN" altLang="en-US" sz="3200" dirty="0">
                  <a:ea typeface="黑体" pitchFamily="49" charset="-122"/>
                </a:rPr>
                <a:t>学 习 新 知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0" y="714356"/>
            <a:ext cx="3813146" cy="3500462"/>
            <a:chOff x="0" y="714356"/>
            <a:chExt cx="3813146" cy="3500462"/>
          </a:xfrm>
        </p:grpSpPr>
        <p:sp>
          <p:nvSpPr>
            <p:cNvPr id="12" name="AutoShape 27"/>
            <p:cNvSpPr>
              <a:spLocks noChangeArrowheads="1"/>
            </p:cNvSpPr>
            <p:nvPr/>
          </p:nvSpPr>
          <p:spPr bwMode="auto">
            <a:xfrm>
              <a:off x="0" y="714356"/>
              <a:ext cx="3813146" cy="3500462"/>
            </a:xfrm>
            <a:prstGeom prst="wedgeRoundRectCallout">
              <a:avLst>
                <a:gd name="adj1" fmla="val 64129"/>
                <a:gd name="adj2" fmla="val -30188"/>
                <a:gd name="adj3" fmla="val 16667"/>
              </a:avLst>
            </a:prstGeom>
            <a:solidFill>
              <a:srgbClr val="FFFFFF"/>
            </a:solidFill>
            <a:ln w="19050">
              <a:solidFill>
                <a:srgbClr val="3399FF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just">
                <a:buFontTx/>
                <a:buNone/>
              </a:pPr>
              <a:endParaRPr lang="zh-CN" altLang="zh-CN">
                <a:solidFill>
                  <a:srgbClr val="1C1C1C"/>
                </a:solidFill>
                <a:ea typeface="宋体" charset="-122"/>
              </a:endParaRPr>
            </a:p>
            <a:p>
              <a:pPr>
                <a:buFontTx/>
                <a:buNone/>
              </a:pPr>
              <a:endParaRPr lang="zh-CN" altLang="zh-CN" sz="1800" b="0">
                <a:latin typeface="Arial" charset="0"/>
                <a:ea typeface="宋体" charset="-122"/>
              </a:endParaRPr>
            </a:p>
          </p:txBody>
        </p:sp>
        <p:sp>
          <p:nvSpPr>
            <p:cNvPr id="13" name="Rectangle 8"/>
            <p:cNvSpPr>
              <a:spLocks noChangeArrowheads="1"/>
            </p:cNvSpPr>
            <p:nvPr/>
          </p:nvSpPr>
          <p:spPr bwMode="auto">
            <a:xfrm>
              <a:off x="0" y="928670"/>
              <a:ext cx="3786182" cy="3194721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800" dirty="0">
                  <a:solidFill>
                    <a:schemeClr val="tx1"/>
                  </a:solidFill>
                  <a:latin typeface="+mj-ea"/>
                  <a:ea typeface="+mj-ea"/>
                </a:rPr>
                <a:t>我给大家表演一</a:t>
              </a:r>
              <a:r>
                <a:rPr lang="zh-CN" altLang="en-US" sz="2800" dirty="0" smtClean="0">
                  <a:solidFill>
                    <a:schemeClr val="tx1"/>
                  </a:solidFill>
                  <a:latin typeface="+mj-ea"/>
                  <a:ea typeface="+mj-ea"/>
                </a:rPr>
                <a:t>个魔</a:t>
              </a:r>
              <a:r>
                <a:rPr lang="zh-CN" altLang="en-US" sz="2800" dirty="0">
                  <a:solidFill>
                    <a:schemeClr val="tx1"/>
                  </a:solidFill>
                  <a:latin typeface="+mj-ea"/>
                  <a:ea typeface="+mj-ea"/>
                </a:rPr>
                <a:t>术”。一副牌，取出大小王，还剩</a:t>
              </a:r>
              <a:r>
                <a:rPr lang="en-US" altLang="zh-CN" sz="2800" dirty="0">
                  <a:solidFill>
                    <a:schemeClr val="tx1"/>
                  </a:solidFill>
                  <a:latin typeface="+mj-ea"/>
                  <a:ea typeface="+mj-ea"/>
                </a:rPr>
                <a:t>52</a:t>
              </a:r>
              <a:r>
                <a:rPr lang="zh-CN" altLang="en-US" sz="2800" dirty="0">
                  <a:solidFill>
                    <a:schemeClr val="tx1"/>
                  </a:solidFill>
                  <a:latin typeface="+mj-ea"/>
                  <a:ea typeface="+mj-ea"/>
                </a:rPr>
                <a:t>张，你们</a:t>
              </a:r>
              <a:r>
                <a:rPr lang="en-US" altLang="zh-CN" sz="2800" dirty="0">
                  <a:solidFill>
                    <a:schemeClr val="tx1"/>
                  </a:solidFill>
                  <a:latin typeface="+mj-ea"/>
                  <a:ea typeface="+mj-ea"/>
                </a:rPr>
                <a:t>5</a:t>
              </a:r>
              <a:r>
                <a:rPr lang="zh-CN" altLang="en-US" sz="2800" dirty="0">
                  <a:solidFill>
                    <a:schemeClr val="tx1"/>
                  </a:solidFill>
                  <a:latin typeface="+mj-ea"/>
                  <a:ea typeface="+mj-ea"/>
                </a:rPr>
                <a:t>人每人随意抽一张，我知道至少有</a:t>
              </a:r>
              <a:r>
                <a:rPr lang="en-US" altLang="zh-CN" sz="2800" dirty="0">
                  <a:solidFill>
                    <a:schemeClr val="tx1"/>
                  </a:solidFill>
                  <a:latin typeface="+mj-ea"/>
                  <a:ea typeface="+mj-ea"/>
                </a:rPr>
                <a:t>2</a:t>
              </a:r>
              <a:r>
                <a:rPr lang="zh-CN" altLang="en-US" sz="2800" dirty="0">
                  <a:solidFill>
                    <a:schemeClr val="tx1"/>
                  </a:solidFill>
                  <a:latin typeface="+mj-ea"/>
                  <a:ea typeface="+mj-ea"/>
                </a:rPr>
                <a:t>张牌是同花色的。相信吗？</a:t>
              </a:r>
            </a:p>
          </p:txBody>
        </p:sp>
      </p:grpSp>
      <p:pic>
        <p:nvPicPr>
          <p:cNvPr id="14" name="Picture 12" descr="u5jx01_2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00531" y="446093"/>
            <a:ext cx="4929187" cy="3697287"/>
          </a:xfrm>
          <a:prstGeom prst="rect">
            <a:avLst/>
          </a:prstGeom>
          <a:noFill/>
        </p:spPr>
      </p:pic>
      <p:pic>
        <p:nvPicPr>
          <p:cNvPr id="15" name="Picture 14" descr="u5jx01_2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85918" y="4286256"/>
            <a:ext cx="2586038" cy="1892300"/>
          </a:xfrm>
          <a:prstGeom prst="rect">
            <a:avLst/>
          </a:prstGeom>
          <a:noFill/>
        </p:spPr>
      </p:pic>
      <p:pic>
        <p:nvPicPr>
          <p:cNvPr id="16" name="Picture 15" descr="u5jx01_2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86314" y="3786190"/>
            <a:ext cx="3233737" cy="2425700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19"/>
          <p:cNvSpPr>
            <a:spLocks noChangeArrowheads="1"/>
          </p:cNvSpPr>
          <p:nvPr/>
        </p:nvSpPr>
        <p:spPr bwMode="auto">
          <a:xfrm>
            <a:off x="4816445" y="3470288"/>
            <a:ext cx="523875" cy="203200"/>
          </a:xfrm>
          <a:prstGeom prst="rect">
            <a:avLst/>
          </a:prstGeom>
          <a:solidFill>
            <a:schemeClr val="bg1"/>
          </a:solidFill>
          <a:ln w="12700" algn="ctr">
            <a:noFill/>
            <a:round/>
            <a:headEnd/>
            <a:tailEnd/>
          </a:ln>
        </p:spPr>
        <p:txBody>
          <a:bodyPr anchor="ctr"/>
          <a:lstStyle/>
          <a:p>
            <a:pPr>
              <a:buFontTx/>
              <a:buNone/>
            </a:pPr>
            <a:endParaRPr lang="zh-CN" altLang="en-US"/>
          </a:p>
        </p:txBody>
      </p:sp>
      <p:grpSp>
        <p:nvGrpSpPr>
          <p:cNvPr id="20" name="组合 19"/>
          <p:cNvGrpSpPr/>
          <p:nvPr/>
        </p:nvGrpSpPr>
        <p:grpSpPr>
          <a:xfrm>
            <a:off x="1" y="734994"/>
            <a:ext cx="4857751" cy="1693874"/>
            <a:chOff x="1" y="734994"/>
            <a:chExt cx="4857751" cy="1693874"/>
          </a:xfrm>
        </p:grpSpPr>
        <p:sp>
          <p:nvSpPr>
            <p:cNvPr id="11" name="AutoShape 27"/>
            <p:cNvSpPr>
              <a:spLocks noChangeArrowheads="1"/>
            </p:cNvSpPr>
            <p:nvPr/>
          </p:nvSpPr>
          <p:spPr bwMode="auto">
            <a:xfrm>
              <a:off x="1" y="734994"/>
              <a:ext cx="4500562" cy="1693874"/>
            </a:xfrm>
            <a:prstGeom prst="wedgeRoundRectCallout">
              <a:avLst>
                <a:gd name="adj1" fmla="val 51714"/>
                <a:gd name="adj2" fmla="val 61039"/>
                <a:gd name="adj3" fmla="val 16667"/>
              </a:avLst>
            </a:prstGeom>
            <a:solidFill>
              <a:srgbClr val="FFFFFF"/>
            </a:solidFill>
            <a:ln w="19050">
              <a:solidFill>
                <a:srgbClr val="3399FF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just">
                <a:buFontTx/>
                <a:buNone/>
              </a:pPr>
              <a:endParaRPr lang="en-US" altLang="zh-CN"/>
            </a:p>
            <a:p>
              <a:pPr>
                <a:buFontTx/>
                <a:buNone/>
              </a:pPr>
              <a:endParaRPr lang="en-US" altLang="zh-CN" sz="1800" b="0">
                <a:latin typeface="Arial" charset="0"/>
                <a:ea typeface="宋体" charset="-122"/>
              </a:endParaRPr>
            </a:p>
          </p:txBody>
        </p:sp>
        <p:sp>
          <p:nvSpPr>
            <p:cNvPr id="12" name="Rectangle 14"/>
            <p:cNvSpPr>
              <a:spLocks noChangeArrowheads="1"/>
            </p:cNvSpPr>
            <p:nvPr/>
          </p:nvSpPr>
          <p:spPr bwMode="auto">
            <a:xfrm>
              <a:off x="36535" y="785341"/>
              <a:ext cx="4821217" cy="164352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  <a:buFontTx/>
                <a:buNone/>
              </a:pPr>
              <a:r>
                <a:rPr lang="zh-CN" altLang="en-US" sz="2800" dirty="0">
                  <a:latin typeface="+mj-ea"/>
                  <a:ea typeface="+mj-ea"/>
                </a:rPr>
                <a:t>把</a:t>
              </a:r>
              <a:r>
                <a:rPr lang="en-US" altLang="zh-CN" sz="2800" dirty="0">
                  <a:latin typeface="+mj-ea"/>
                  <a:ea typeface="+mj-ea"/>
                </a:rPr>
                <a:t>4</a:t>
              </a:r>
              <a:r>
                <a:rPr lang="zh-CN" altLang="en-US" sz="2800" dirty="0">
                  <a:latin typeface="+mj-ea"/>
                  <a:ea typeface="+mj-ea"/>
                </a:rPr>
                <a:t>支铅笔放进</a:t>
              </a:r>
              <a:r>
                <a:rPr lang="en-US" altLang="zh-CN" sz="2800" dirty="0">
                  <a:latin typeface="+mj-ea"/>
                  <a:ea typeface="+mj-ea"/>
                </a:rPr>
                <a:t>3</a:t>
              </a:r>
              <a:r>
                <a:rPr lang="zh-CN" altLang="en-US" sz="2800" dirty="0">
                  <a:latin typeface="+mj-ea"/>
                  <a:ea typeface="+mj-ea"/>
                </a:rPr>
                <a:t>个笔筒中，不管怎么放，总有一个笔筒里至少有</a:t>
              </a:r>
              <a:r>
                <a:rPr lang="en-US" altLang="zh-CN" sz="2800" dirty="0">
                  <a:latin typeface="+mj-ea"/>
                  <a:ea typeface="+mj-ea"/>
                </a:rPr>
                <a:t>2</a:t>
              </a:r>
              <a:r>
                <a:rPr lang="zh-CN" altLang="en-US" sz="2800" dirty="0">
                  <a:latin typeface="+mj-ea"/>
                  <a:ea typeface="+mj-ea"/>
                </a:rPr>
                <a:t>支铅笔。</a:t>
              </a:r>
            </a:p>
          </p:txBody>
        </p:sp>
      </p:grpSp>
      <p:grpSp>
        <p:nvGrpSpPr>
          <p:cNvPr id="13" name="Group 20"/>
          <p:cNvGrpSpPr>
            <a:grpSpLocks/>
          </p:cNvGrpSpPr>
          <p:nvPr/>
        </p:nvGrpSpPr>
        <p:grpSpPr bwMode="auto">
          <a:xfrm>
            <a:off x="7203985" y="2143118"/>
            <a:ext cx="2083225" cy="642939"/>
            <a:chOff x="4899" y="2160"/>
            <a:chExt cx="1251" cy="405"/>
          </a:xfrm>
        </p:grpSpPr>
        <p:sp>
          <p:nvSpPr>
            <p:cNvPr id="14" name="AutoShape 27"/>
            <p:cNvSpPr>
              <a:spLocks noChangeArrowheads="1"/>
            </p:cNvSpPr>
            <p:nvPr/>
          </p:nvSpPr>
          <p:spPr bwMode="auto">
            <a:xfrm>
              <a:off x="4899" y="2160"/>
              <a:ext cx="1165" cy="405"/>
            </a:xfrm>
            <a:prstGeom prst="wedgeRoundRectCallout">
              <a:avLst>
                <a:gd name="adj1" fmla="val -46972"/>
                <a:gd name="adj2" fmla="val 106620"/>
                <a:gd name="adj3" fmla="val 16667"/>
              </a:avLst>
            </a:prstGeom>
            <a:solidFill>
              <a:srgbClr val="FFFFFF"/>
            </a:solidFill>
            <a:ln w="19050">
              <a:solidFill>
                <a:srgbClr val="3399FF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just">
                <a:buFontTx/>
                <a:buNone/>
              </a:pPr>
              <a:endParaRPr lang="en-US" altLang="zh-CN" sz="2800">
                <a:latin typeface="+mj-ea"/>
                <a:ea typeface="+mj-ea"/>
              </a:endParaRPr>
            </a:p>
            <a:p>
              <a:pPr>
                <a:buFontTx/>
                <a:buNone/>
              </a:pPr>
              <a:endParaRPr lang="en-US" altLang="zh-CN" sz="2800" b="0">
                <a:latin typeface="+mj-ea"/>
                <a:ea typeface="+mj-ea"/>
              </a:endParaRPr>
            </a:p>
          </p:txBody>
        </p:sp>
        <p:sp>
          <p:nvSpPr>
            <p:cNvPr id="15" name="Rectangle 19"/>
            <p:cNvSpPr>
              <a:spLocks noChangeArrowheads="1"/>
            </p:cNvSpPr>
            <p:nvPr/>
          </p:nvSpPr>
          <p:spPr bwMode="auto">
            <a:xfrm>
              <a:off x="4956" y="2184"/>
              <a:ext cx="1194" cy="33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latin typeface="+mj-ea"/>
                  <a:ea typeface="+mj-ea"/>
                </a:rPr>
                <a:t>为什么呢？</a:t>
              </a:r>
            </a:p>
          </p:txBody>
        </p:sp>
      </p:grpSp>
      <p:grpSp>
        <p:nvGrpSpPr>
          <p:cNvPr id="16" name="Group 25"/>
          <p:cNvGrpSpPr>
            <a:grpSpLocks/>
          </p:cNvGrpSpPr>
          <p:nvPr/>
        </p:nvGrpSpPr>
        <p:grpSpPr bwMode="auto">
          <a:xfrm>
            <a:off x="285720" y="3714752"/>
            <a:ext cx="2520950" cy="1642998"/>
            <a:chOff x="430" y="3209"/>
            <a:chExt cx="1543" cy="995"/>
          </a:xfrm>
        </p:grpSpPr>
        <p:sp>
          <p:nvSpPr>
            <p:cNvPr id="17" name="AutoShape 27"/>
            <p:cNvSpPr>
              <a:spLocks noChangeArrowheads="1"/>
            </p:cNvSpPr>
            <p:nvPr/>
          </p:nvSpPr>
          <p:spPr bwMode="auto">
            <a:xfrm>
              <a:off x="430" y="3249"/>
              <a:ext cx="1530" cy="955"/>
            </a:xfrm>
            <a:prstGeom prst="wedgeRoundRectCallout">
              <a:avLst>
                <a:gd name="adj1" fmla="val 57846"/>
                <a:gd name="adj2" fmla="val -73460"/>
                <a:gd name="adj3" fmla="val 16667"/>
              </a:avLst>
            </a:prstGeom>
            <a:solidFill>
              <a:srgbClr val="FFFFFF"/>
            </a:solidFill>
            <a:ln w="19050">
              <a:solidFill>
                <a:srgbClr val="3399FF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just">
                <a:buFontTx/>
                <a:buNone/>
              </a:pPr>
              <a:endParaRPr lang="en-US" altLang="zh-CN"/>
            </a:p>
            <a:p>
              <a:pPr>
                <a:buFontTx/>
                <a:buNone/>
              </a:pPr>
              <a:endParaRPr lang="en-US" altLang="zh-CN" sz="1800" b="0">
                <a:latin typeface="Arial" charset="0"/>
                <a:ea typeface="宋体" charset="-122"/>
              </a:endParaRPr>
            </a:p>
          </p:txBody>
        </p:sp>
        <p:sp>
          <p:nvSpPr>
            <p:cNvPr id="18" name="Rectangle 21"/>
            <p:cNvSpPr>
              <a:spLocks noChangeArrowheads="1"/>
            </p:cNvSpPr>
            <p:nvPr/>
          </p:nvSpPr>
          <p:spPr bwMode="auto">
            <a:xfrm>
              <a:off x="430" y="3209"/>
              <a:ext cx="1543" cy="99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  <a:buFontTx/>
                <a:buNone/>
              </a:pPr>
              <a:r>
                <a:rPr lang="zh-CN" altLang="en-US" sz="2800" dirty="0">
                  <a:latin typeface="宋体" charset="-122"/>
                  <a:ea typeface="宋体" charset="-122"/>
                </a:rPr>
                <a:t>“</a:t>
              </a:r>
              <a:r>
                <a:rPr lang="zh-CN" altLang="en-US" sz="2800" dirty="0"/>
                <a:t>总有</a:t>
              </a:r>
              <a:r>
                <a:rPr lang="zh-CN" altLang="en-US" sz="2800" dirty="0">
                  <a:latin typeface="宋体" charset="-122"/>
                  <a:ea typeface="宋体" charset="-122"/>
                </a:rPr>
                <a:t>”</a:t>
              </a:r>
              <a:r>
                <a:rPr lang="zh-CN" altLang="en-US" sz="2800" dirty="0"/>
                <a:t>和</a:t>
              </a:r>
              <a:r>
                <a:rPr lang="zh-CN" altLang="en-US" sz="2800" dirty="0">
                  <a:latin typeface="宋体" charset="-122"/>
                  <a:ea typeface="宋体" charset="-122"/>
                </a:rPr>
                <a:t>“</a:t>
              </a:r>
              <a:r>
                <a:rPr lang="zh-CN" altLang="en-US" sz="2800" dirty="0"/>
                <a:t>至少</a:t>
              </a:r>
              <a:r>
                <a:rPr lang="zh-CN" altLang="en-US" sz="2800" dirty="0">
                  <a:latin typeface="宋体" charset="-122"/>
                  <a:ea typeface="宋体" charset="-122"/>
                </a:rPr>
                <a:t>”</a:t>
              </a:r>
              <a:r>
                <a:rPr lang="zh-CN" altLang="en-US" sz="2800" dirty="0"/>
                <a:t>是什么意思？</a:t>
              </a:r>
            </a:p>
          </p:txBody>
        </p:sp>
      </p:grpSp>
      <p:pic>
        <p:nvPicPr>
          <p:cNvPr id="19" name="Picture 26" descr="u5jx01_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35233" y="1879613"/>
            <a:ext cx="4816475" cy="3335337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0" descr="90副本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00892" y="3571876"/>
            <a:ext cx="1552575" cy="1960562"/>
          </a:xfrm>
          <a:prstGeom prst="rect">
            <a:avLst/>
          </a:prstGeom>
          <a:noFill/>
        </p:spPr>
      </p:pic>
      <p:grpSp>
        <p:nvGrpSpPr>
          <p:cNvPr id="17" name="组合 16"/>
          <p:cNvGrpSpPr/>
          <p:nvPr/>
        </p:nvGrpSpPr>
        <p:grpSpPr>
          <a:xfrm>
            <a:off x="4214810" y="2428868"/>
            <a:ext cx="3714776" cy="1285884"/>
            <a:chOff x="4214810" y="2428868"/>
            <a:chExt cx="3714776" cy="1285884"/>
          </a:xfrm>
        </p:grpSpPr>
        <p:sp>
          <p:nvSpPr>
            <p:cNvPr id="11" name="AutoShape 27"/>
            <p:cNvSpPr>
              <a:spLocks noChangeArrowheads="1"/>
            </p:cNvSpPr>
            <p:nvPr/>
          </p:nvSpPr>
          <p:spPr bwMode="auto">
            <a:xfrm>
              <a:off x="4214810" y="2428868"/>
              <a:ext cx="3714776" cy="1285884"/>
            </a:xfrm>
            <a:prstGeom prst="wedgeRoundRectCallout">
              <a:avLst>
                <a:gd name="adj1" fmla="val 36037"/>
                <a:gd name="adj2" fmla="val 79149"/>
                <a:gd name="adj3" fmla="val 16667"/>
              </a:avLst>
            </a:prstGeom>
            <a:solidFill>
              <a:srgbClr val="FFFFFF"/>
            </a:solidFill>
            <a:ln w="19050">
              <a:solidFill>
                <a:srgbClr val="3399FF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just">
                <a:buFontTx/>
                <a:buNone/>
              </a:pPr>
              <a:endParaRPr lang="en-US" altLang="zh-CN">
                <a:solidFill>
                  <a:srgbClr val="1C1C1C"/>
                </a:solidFill>
              </a:endParaRPr>
            </a:p>
            <a:p>
              <a:pPr>
                <a:buFontTx/>
                <a:buNone/>
              </a:pPr>
              <a:endParaRPr lang="en-US" altLang="zh-CN" sz="1800" b="0">
                <a:latin typeface="Arial" charset="0"/>
                <a:ea typeface="宋体" charset="-122"/>
              </a:endParaRPr>
            </a:p>
          </p:txBody>
        </p:sp>
        <p:sp>
          <p:nvSpPr>
            <p:cNvPr id="12" name="Rectangle 21"/>
            <p:cNvSpPr>
              <a:spLocks noChangeArrowheads="1"/>
            </p:cNvSpPr>
            <p:nvPr/>
          </p:nvSpPr>
          <p:spPr bwMode="auto">
            <a:xfrm>
              <a:off x="4286248" y="2500306"/>
              <a:ext cx="3500462" cy="112646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  <a:buFontTx/>
                <a:buNone/>
              </a:pPr>
              <a:r>
                <a:rPr lang="zh-CN" altLang="en-US" sz="2800" dirty="0">
                  <a:latin typeface="+mj-ea"/>
                  <a:ea typeface="+mj-ea"/>
                </a:rPr>
                <a:t>小组讨论，看哪一组最先得出结论？</a:t>
              </a:r>
            </a:p>
          </p:txBody>
        </p:sp>
      </p:grpSp>
      <p:pic>
        <p:nvPicPr>
          <p:cNvPr id="13" name="Picture 25" descr="u5jx01_3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2285992"/>
            <a:ext cx="3960813" cy="3184525"/>
          </a:xfrm>
          <a:prstGeom prst="rect">
            <a:avLst/>
          </a:prstGeom>
          <a:noFill/>
        </p:spPr>
      </p:pic>
      <p:grpSp>
        <p:nvGrpSpPr>
          <p:cNvPr id="14" name="组合 13"/>
          <p:cNvGrpSpPr/>
          <p:nvPr/>
        </p:nvGrpSpPr>
        <p:grpSpPr>
          <a:xfrm>
            <a:off x="0" y="772523"/>
            <a:ext cx="9144000" cy="1077218"/>
            <a:chOff x="0" y="1000108"/>
            <a:chExt cx="9144000" cy="1077218"/>
          </a:xfrm>
        </p:grpSpPr>
        <p:sp>
          <p:nvSpPr>
            <p:cNvPr id="15" name="圆角矩形 14"/>
            <p:cNvSpPr/>
            <p:nvPr/>
          </p:nvSpPr>
          <p:spPr>
            <a:xfrm>
              <a:off x="71406" y="1000108"/>
              <a:ext cx="8858280" cy="1071570"/>
            </a:xfrm>
            <a:prstGeom prst="round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0" y="1000108"/>
              <a:ext cx="9144000" cy="10772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200" dirty="0" smtClean="0">
                  <a:solidFill>
                    <a:schemeClr val="tx1"/>
                  </a:solidFill>
                  <a:latin typeface="宋体" charset="-122"/>
                  <a:ea typeface="宋体" charset="-122"/>
                </a:rPr>
                <a:t>  把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Arial" charset="0"/>
                  <a:ea typeface="Arial Unicode MS" pitchFamily="34" charset="-122"/>
                </a:rPr>
                <a:t>4</a:t>
              </a:r>
              <a:r>
                <a:rPr lang="zh-CN" altLang="en-US" sz="3200" dirty="0" smtClean="0">
                  <a:solidFill>
                    <a:schemeClr val="tx1"/>
                  </a:solidFill>
                  <a:latin typeface="宋体" charset="-122"/>
                  <a:ea typeface="宋体" charset="-122"/>
                </a:rPr>
                <a:t>支铅笔放进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Arial" charset="0"/>
                  <a:ea typeface="Arial Unicode MS" pitchFamily="34" charset="-122"/>
                </a:rPr>
                <a:t>3</a:t>
              </a:r>
              <a:r>
                <a:rPr lang="zh-CN" altLang="en-US" sz="3200" dirty="0" smtClean="0">
                  <a:solidFill>
                    <a:schemeClr val="tx1"/>
                  </a:solidFill>
                  <a:latin typeface="宋体" charset="-122"/>
                  <a:ea typeface="宋体" charset="-122"/>
                </a:rPr>
                <a:t>个笔筒里，总有一个笔筒里至少放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Arial" charset="0"/>
                  <a:ea typeface="宋体" charset="-122"/>
                </a:rPr>
                <a:t>2</a:t>
              </a:r>
              <a:r>
                <a:rPr lang="zh-CN" altLang="en-US" sz="3200" dirty="0" smtClean="0">
                  <a:solidFill>
                    <a:schemeClr val="tx1"/>
                  </a:solidFill>
                  <a:latin typeface="宋体" charset="-122"/>
                  <a:ea typeface="宋体" charset="-122"/>
                </a:rPr>
                <a:t>支铅笔，为什么？</a:t>
              </a:r>
              <a:endParaRPr lang="zh-CN" altLang="zh-CN" sz="320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16" descr="88副本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1571612"/>
            <a:ext cx="1196975" cy="1973262"/>
          </a:xfrm>
          <a:prstGeom prst="rect">
            <a:avLst/>
          </a:prstGeom>
          <a:noFill/>
        </p:spPr>
      </p:pic>
      <p:grpSp>
        <p:nvGrpSpPr>
          <p:cNvPr id="11" name="Group 20"/>
          <p:cNvGrpSpPr>
            <a:grpSpLocks/>
          </p:cNvGrpSpPr>
          <p:nvPr/>
        </p:nvGrpSpPr>
        <p:grpSpPr bwMode="auto">
          <a:xfrm>
            <a:off x="2143108" y="1571612"/>
            <a:ext cx="4929222" cy="571501"/>
            <a:chOff x="2110" y="1404"/>
            <a:chExt cx="2854" cy="360"/>
          </a:xfrm>
        </p:grpSpPr>
        <p:sp>
          <p:nvSpPr>
            <p:cNvPr id="12" name="AutoShape 27"/>
            <p:cNvSpPr>
              <a:spLocks noChangeArrowheads="1"/>
            </p:cNvSpPr>
            <p:nvPr/>
          </p:nvSpPr>
          <p:spPr bwMode="auto">
            <a:xfrm>
              <a:off x="2110" y="1404"/>
              <a:ext cx="2565" cy="360"/>
            </a:xfrm>
            <a:prstGeom prst="wedgeRoundRectCallout">
              <a:avLst>
                <a:gd name="adj1" fmla="val -63481"/>
                <a:gd name="adj2" fmla="val -5296"/>
                <a:gd name="adj3" fmla="val 16667"/>
              </a:avLst>
            </a:prstGeom>
            <a:solidFill>
              <a:srgbClr val="FFFFFF"/>
            </a:solidFill>
            <a:ln w="19050">
              <a:solidFill>
                <a:srgbClr val="3399FF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just">
                <a:buFontTx/>
                <a:buNone/>
              </a:pPr>
              <a:endParaRPr lang="zh-CN" altLang="zh-CN" sz="2800">
                <a:ea typeface="宋体" charset="-122"/>
              </a:endParaRPr>
            </a:p>
            <a:p>
              <a:pPr>
                <a:buFontTx/>
                <a:buNone/>
              </a:pPr>
              <a:endParaRPr lang="zh-CN" altLang="zh-CN" sz="2800" b="0">
                <a:latin typeface="Arial" charset="0"/>
                <a:ea typeface="宋体" charset="-122"/>
              </a:endParaRPr>
            </a:p>
          </p:txBody>
        </p:sp>
        <p:sp>
          <p:nvSpPr>
            <p:cNvPr id="13" name="Rectangle 17"/>
            <p:cNvSpPr>
              <a:spLocks noChangeArrowheads="1"/>
            </p:cNvSpPr>
            <p:nvPr/>
          </p:nvSpPr>
          <p:spPr bwMode="auto">
            <a:xfrm>
              <a:off x="2121" y="1425"/>
              <a:ext cx="2843" cy="33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zh-CN" altLang="en-US" sz="2800" dirty="0" smtClean="0"/>
                <a:t>我把</a:t>
              </a:r>
              <a:r>
                <a:rPr lang="zh-CN" altLang="en-US" sz="2800" dirty="0"/>
                <a:t>各种情况都摆出来了。</a:t>
              </a:r>
            </a:p>
          </p:txBody>
        </p:sp>
      </p:grpSp>
      <p:pic>
        <p:nvPicPr>
          <p:cNvPr id="14" name="Picture 21" descr="122副本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14612" y="2357430"/>
            <a:ext cx="3900487" cy="2755900"/>
          </a:xfrm>
          <a:prstGeom prst="rect">
            <a:avLst/>
          </a:prstGeom>
          <a:noFill/>
        </p:spPr>
      </p:pic>
      <p:grpSp>
        <p:nvGrpSpPr>
          <p:cNvPr id="23" name="组合 22"/>
          <p:cNvGrpSpPr/>
          <p:nvPr/>
        </p:nvGrpSpPr>
        <p:grpSpPr>
          <a:xfrm>
            <a:off x="3214678" y="500042"/>
            <a:ext cx="2286016" cy="928694"/>
            <a:chOff x="500034" y="857232"/>
            <a:chExt cx="2286016" cy="928694"/>
          </a:xfrm>
        </p:grpSpPr>
        <p:sp>
          <p:nvSpPr>
            <p:cNvPr id="24" name="圆角矩形 23"/>
            <p:cNvSpPr/>
            <p:nvPr/>
          </p:nvSpPr>
          <p:spPr>
            <a:xfrm>
              <a:off x="500034" y="857232"/>
              <a:ext cx="2286016" cy="928694"/>
            </a:xfrm>
            <a:prstGeom prst="roundRect">
              <a:avLst/>
            </a:prstGeom>
            <a:solidFill>
              <a:srgbClr val="FFFF00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 24"/>
            <p:cNvSpPr/>
            <p:nvPr/>
          </p:nvSpPr>
          <p:spPr>
            <a:xfrm>
              <a:off x="500034" y="857232"/>
              <a:ext cx="2271776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zh-CN" altLang="en-US" sz="5400" b="1" cap="all" spc="0" dirty="0" smtClean="0">
                  <a:ln w="9000" cmpd="sng">
                    <a:solidFill>
                      <a:schemeClr val="accent4">
                        <a:shade val="50000"/>
                        <a:satMod val="12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4">
                          <a:shade val="20000"/>
                          <a:satMod val="245000"/>
                        </a:schemeClr>
                      </a:gs>
                      <a:gs pos="43000">
                        <a:schemeClr val="accent4">
                          <a:satMod val="255000"/>
                        </a:schemeClr>
                      </a:gs>
                      <a:gs pos="48000">
                        <a:schemeClr val="accent4">
                          <a:shade val="85000"/>
                          <a:satMod val="255000"/>
                        </a:schemeClr>
                      </a:gs>
                      <a:gs pos="100000">
                        <a:schemeClr val="accent4">
                          <a:shade val="20000"/>
                          <a:satMod val="245000"/>
                        </a:schemeClr>
                      </a:gs>
                    </a:gsLst>
                    <a:lin ang="5400000"/>
                  </a:gradFill>
                  <a:effectLst>
                    <a:reflection blurRad="12700" stA="28000" endPos="45000" dist="1000" dir="5400000" sy="-100000" algn="bl" rotWithShape="0"/>
                  </a:effectLst>
                </a:rPr>
                <a:t>枚举法</a:t>
              </a:r>
              <a:endParaRPr lang="zh-CN" altLang="en-US" sz="54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endParaRPr>
            </a:p>
          </p:txBody>
        </p:sp>
      </p:grpSp>
      <p:sp>
        <p:nvSpPr>
          <p:cNvPr id="26" name="矩形 25"/>
          <p:cNvSpPr/>
          <p:nvPr/>
        </p:nvSpPr>
        <p:spPr>
          <a:xfrm>
            <a:off x="1571604" y="5288340"/>
            <a:ext cx="692948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(4,0,0)     (3,1,0)     (2,2,0)     (2,1,1)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/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0034" y="2853364"/>
            <a:ext cx="2000264" cy="1353652"/>
          </a:xfrm>
          <a:prstGeom prst="rect">
            <a:avLst/>
          </a:prstGeom>
        </p:spPr>
      </p:pic>
      <p:pic>
        <p:nvPicPr>
          <p:cNvPr id="20" name="图片 19"/>
          <p:cNvPicPr/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00298" y="2849694"/>
            <a:ext cx="2071702" cy="1357322"/>
          </a:xfrm>
          <a:prstGeom prst="rect">
            <a:avLst/>
          </a:prstGeom>
        </p:spPr>
      </p:pic>
      <p:pic>
        <p:nvPicPr>
          <p:cNvPr id="21" name="图片 20"/>
          <p:cNvPicPr/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72000" y="2849694"/>
            <a:ext cx="2143140" cy="1436562"/>
          </a:xfrm>
          <a:prstGeom prst="rect">
            <a:avLst/>
          </a:prstGeom>
        </p:spPr>
      </p:pic>
      <p:pic>
        <p:nvPicPr>
          <p:cNvPr id="22" name="图片 21"/>
          <p:cNvPicPr/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43702" y="2841892"/>
            <a:ext cx="2143140" cy="1436562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2428860" y="1000108"/>
            <a:ext cx="3857652" cy="928694"/>
            <a:chOff x="-285784" y="857232"/>
            <a:chExt cx="3857652" cy="928694"/>
          </a:xfrm>
        </p:grpSpPr>
        <p:sp>
          <p:nvSpPr>
            <p:cNvPr id="15" name="圆角矩形 14"/>
            <p:cNvSpPr/>
            <p:nvPr/>
          </p:nvSpPr>
          <p:spPr>
            <a:xfrm>
              <a:off x="-285784" y="857232"/>
              <a:ext cx="3857652" cy="928694"/>
            </a:xfrm>
            <a:prstGeom prst="roundRect">
              <a:avLst/>
            </a:prstGeom>
            <a:solidFill>
              <a:srgbClr val="FFFF00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-214346" y="857232"/>
              <a:ext cx="3663183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zh-CN" altLang="en-US" sz="5400" cap="all" dirty="0" smtClean="0">
                  <a:ln w="9000" cmpd="sng">
                    <a:solidFill>
                      <a:schemeClr val="accent4">
                        <a:shade val="50000"/>
                        <a:satMod val="12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4">
                          <a:shade val="20000"/>
                          <a:satMod val="245000"/>
                        </a:schemeClr>
                      </a:gs>
                      <a:gs pos="43000">
                        <a:schemeClr val="accent4">
                          <a:satMod val="255000"/>
                        </a:schemeClr>
                      </a:gs>
                      <a:gs pos="48000">
                        <a:schemeClr val="accent4">
                          <a:shade val="85000"/>
                          <a:satMod val="255000"/>
                        </a:schemeClr>
                      </a:gs>
                      <a:gs pos="100000">
                        <a:schemeClr val="accent4">
                          <a:shade val="20000"/>
                          <a:satMod val="245000"/>
                        </a:schemeClr>
                      </a:gs>
                    </a:gsLst>
                    <a:lin ang="5400000"/>
                  </a:gradFill>
                  <a:effectLst>
                    <a:reflection blurRad="12700" stA="28000" endPos="45000" dist="1000" dir="5400000" sy="-100000" algn="bl" rotWithShape="0"/>
                  </a:effectLst>
                </a:rPr>
                <a:t>数的分解</a:t>
              </a:r>
              <a:r>
                <a:rPr lang="zh-CN" altLang="en-US" sz="5400" b="1" cap="all" spc="0" dirty="0" smtClean="0">
                  <a:ln w="9000" cmpd="sng">
                    <a:solidFill>
                      <a:schemeClr val="accent4">
                        <a:shade val="50000"/>
                        <a:satMod val="12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4">
                          <a:shade val="20000"/>
                          <a:satMod val="245000"/>
                        </a:schemeClr>
                      </a:gs>
                      <a:gs pos="43000">
                        <a:schemeClr val="accent4">
                          <a:satMod val="255000"/>
                        </a:schemeClr>
                      </a:gs>
                      <a:gs pos="48000">
                        <a:schemeClr val="accent4">
                          <a:shade val="85000"/>
                          <a:satMod val="255000"/>
                        </a:schemeClr>
                      </a:gs>
                      <a:gs pos="100000">
                        <a:schemeClr val="accent4">
                          <a:shade val="20000"/>
                          <a:satMod val="245000"/>
                        </a:schemeClr>
                      </a:gs>
                    </a:gsLst>
                    <a:lin ang="5400000"/>
                  </a:gradFill>
                  <a:effectLst>
                    <a:reflection blurRad="12700" stA="28000" endPos="45000" dist="1000" dir="5400000" sy="-100000" algn="bl" rotWithShape="0"/>
                  </a:effectLst>
                </a:rPr>
                <a:t>法</a:t>
              </a:r>
              <a:endParaRPr lang="zh-CN" altLang="en-US" sz="54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2" descr="86副本0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64449" y="2071690"/>
            <a:ext cx="1408113" cy="1933575"/>
          </a:xfrm>
          <a:prstGeom prst="rect">
            <a:avLst/>
          </a:prstGeom>
          <a:noFill/>
        </p:spPr>
      </p:pic>
      <p:grpSp>
        <p:nvGrpSpPr>
          <p:cNvPr id="3" name="Group 27"/>
          <p:cNvGrpSpPr>
            <a:grpSpLocks/>
          </p:cNvGrpSpPr>
          <p:nvPr/>
        </p:nvGrpSpPr>
        <p:grpSpPr bwMode="auto">
          <a:xfrm>
            <a:off x="214282" y="1857379"/>
            <a:ext cx="7072313" cy="2500313"/>
            <a:chOff x="2690" y="2209"/>
            <a:chExt cx="4455" cy="1575"/>
          </a:xfrm>
        </p:grpSpPr>
        <p:sp>
          <p:nvSpPr>
            <p:cNvPr id="17" name="AutoShape 27"/>
            <p:cNvSpPr>
              <a:spLocks noChangeArrowheads="1"/>
            </p:cNvSpPr>
            <p:nvPr/>
          </p:nvSpPr>
          <p:spPr bwMode="auto">
            <a:xfrm>
              <a:off x="2690" y="2209"/>
              <a:ext cx="4455" cy="1575"/>
            </a:xfrm>
            <a:prstGeom prst="wedgeRoundRectCallout">
              <a:avLst>
                <a:gd name="adj1" fmla="val 58622"/>
                <a:gd name="adj2" fmla="val -22057"/>
                <a:gd name="adj3" fmla="val 16667"/>
              </a:avLst>
            </a:prstGeom>
            <a:solidFill>
              <a:srgbClr val="FFFFFF"/>
            </a:solidFill>
            <a:ln w="19050">
              <a:solidFill>
                <a:srgbClr val="3399FF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just">
                <a:buFontTx/>
                <a:buNone/>
              </a:pPr>
              <a:endParaRPr lang="en-US" altLang="zh-CN"/>
            </a:p>
            <a:p>
              <a:pPr>
                <a:buFontTx/>
                <a:buNone/>
              </a:pPr>
              <a:endParaRPr lang="en-US" altLang="zh-CN" sz="1800" b="0">
                <a:latin typeface="Arial" charset="0"/>
                <a:ea typeface="宋体" charset="-122"/>
              </a:endParaRPr>
            </a:p>
          </p:txBody>
        </p:sp>
        <p:sp>
          <p:nvSpPr>
            <p:cNvPr id="18" name="Rectangle 23"/>
            <p:cNvSpPr>
              <a:spLocks noChangeArrowheads="1"/>
            </p:cNvSpPr>
            <p:nvPr/>
          </p:nvSpPr>
          <p:spPr bwMode="auto">
            <a:xfrm>
              <a:off x="2825" y="2254"/>
              <a:ext cx="4230" cy="1526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  <a:buFontTx/>
                <a:buNone/>
              </a:pPr>
              <a:r>
                <a:rPr lang="zh-CN" altLang="en-US" sz="3200" dirty="0">
                  <a:latin typeface="华文楷体" pitchFamily="2" charset="-122"/>
                  <a:ea typeface="华文楷体" pitchFamily="2" charset="-122"/>
                </a:rPr>
                <a:t>还可以这样想：先放</a:t>
              </a:r>
              <a:r>
                <a:rPr lang="en-US" altLang="zh-CN" sz="3200" dirty="0">
                  <a:latin typeface="华文楷体" pitchFamily="2" charset="-122"/>
                  <a:ea typeface="华文楷体" pitchFamily="2" charset="-122"/>
                </a:rPr>
                <a:t>3</a:t>
              </a:r>
              <a:r>
                <a:rPr lang="zh-CN" altLang="en-US" sz="3200" dirty="0">
                  <a:latin typeface="华文楷体" pitchFamily="2" charset="-122"/>
                  <a:ea typeface="华文楷体" pitchFamily="2" charset="-122"/>
                </a:rPr>
                <a:t>支，在每个笔筒中放</a:t>
              </a:r>
              <a:r>
                <a:rPr lang="en-US" altLang="zh-CN" sz="3200" dirty="0">
                  <a:latin typeface="华文楷体" pitchFamily="2" charset="-122"/>
                  <a:ea typeface="华文楷体" pitchFamily="2" charset="-122"/>
                </a:rPr>
                <a:t>1</a:t>
              </a:r>
              <a:r>
                <a:rPr lang="zh-CN" altLang="en-US" sz="3200" dirty="0">
                  <a:latin typeface="华文楷体" pitchFamily="2" charset="-122"/>
                  <a:ea typeface="华文楷体" pitchFamily="2" charset="-122"/>
                </a:rPr>
                <a:t>支，剩下的</a:t>
              </a:r>
              <a:r>
                <a:rPr lang="en-US" altLang="zh-CN" sz="3200" dirty="0">
                  <a:latin typeface="华文楷体" pitchFamily="2" charset="-122"/>
                  <a:ea typeface="华文楷体" pitchFamily="2" charset="-122"/>
                </a:rPr>
                <a:t>1</a:t>
              </a:r>
              <a:r>
                <a:rPr lang="zh-CN" altLang="en-US" sz="3200" dirty="0">
                  <a:latin typeface="华文楷体" pitchFamily="2" charset="-122"/>
                  <a:ea typeface="华文楷体" pitchFamily="2" charset="-122"/>
                </a:rPr>
                <a:t>支就要放进其中的一个笔筒。所以至少有一个笔筒中有</a:t>
              </a:r>
              <a:r>
                <a:rPr lang="en-US" altLang="zh-CN" sz="3200" dirty="0">
                  <a:latin typeface="华文楷体" pitchFamily="2" charset="-122"/>
                  <a:ea typeface="华文楷体" pitchFamily="2" charset="-122"/>
                </a:rPr>
                <a:t>2</a:t>
              </a:r>
              <a:r>
                <a:rPr lang="zh-CN" altLang="en-US" sz="3200" dirty="0">
                  <a:latin typeface="华文楷体" pitchFamily="2" charset="-122"/>
                  <a:ea typeface="华文楷体" pitchFamily="2" charset="-122"/>
                </a:rPr>
                <a:t>支铅笔。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2928926" y="500042"/>
            <a:ext cx="2286017" cy="928694"/>
            <a:chOff x="500033" y="857232"/>
            <a:chExt cx="2286017" cy="928694"/>
          </a:xfrm>
        </p:grpSpPr>
        <p:sp>
          <p:nvSpPr>
            <p:cNvPr id="19" name="圆角矩形 18"/>
            <p:cNvSpPr/>
            <p:nvPr/>
          </p:nvSpPr>
          <p:spPr>
            <a:xfrm>
              <a:off x="500034" y="857232"/>
              <a:ext cx="2286016" cy="928694"/>
            </a:xfrm>
            <a:prstGeom prst="roundRect">
              <a:avLst/>
            </a:prstGeom>
            <a:solidFill>
              <a:srgbClr val="FFFF00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500033" y="857232"/>
              <a:ext cx="2271777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zh-CN" altLang="en-US" sz="5400" cap="all" dirty="0" smtClean="0">
                  <a:ln w="9000" cmpd="sng">
                    <a:solidFill>
                      <a:schemeClr val="accent4">
                        <a:shade val="50000"/>
                        <a:satMod val="12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4">
                          <a:shade val="20000"/>
                          <a:satMod val="245000"/>
                        </a:schemeClr>
                      </a:gs>
                      <a:gs pos="43000">
                        <a:schemeClr val="accent4">
                          <a:satMod val="255000"/>
                        </a:schemeClr>
                      </a:gs>
                      <a:gs pos="48000">
                        <a:schemeClr val="accent4">
                          <a:shade val="85000"/>
                          <a:satMod val="255000"/>
                        </a:schemeClr>
                      </a:gs>
                      <a:gs pos="100000">
                        <a:schemeClr val="accent4">
                          <a:shade val="20000"/>
                          <a:satMod val="245000"/>
                        </a:schemeClr>
                      </a:gs>
                    </a:gsLst>
                    <a:lin ang="5400000"/>
                  </a:gradFill>
                  <a:effectLst>
                    <a:reflection blurRad="12700" stA="28000" endPos="45000" dist="1000" dir="5400000" sy="-100000" algn="bl" rotWithShape="0"/>
                  </a:effectLst>
                </a:rPr>
                <a:t>假设</a:t>
              </a:r>
              <a:r>
                <a:rPr lang="zh-CN" altLang="en-US" sz="5400" b="1" cap="all" spc="0" dirty="0" smtClean="0">
                  <a:ln w="9000" cmpd="sng">
                    <a:solidFill>
                      <a:schemeClr val="accent4">
                        <a:shade val="50000"/>
                        <a:satMod val="12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4">
                          <a:shade val="20000"/>
                          <a:satMod val="245000"/>
                        </a:schemeClr>
                      </a:gs>
                      <a:gs pos="43000">
                        <a:schemeClr val="accent4">
                          <a:satMod val="255000"/>
                        </a:schemeClr>
                      </a:gs>
                      <a:gs pos="48000">
                        <a:schemeClr val="accent4">
                          <a:shade val="85000"/>
                          <a:satMod val="255000"/>
                        </a:schemeClr>
                      </a:gs>
                      <a:gs pos="100000">
                        <a:schemeClr val="accent4">
                          <a:shade val="20000"/>
                          <a:satMod val="245000"/>
                        </a:schemeClr>
                      </a:gs>
                    </a:gsLst>
                    <a:lin ang="5400000"/>
                  </a:gradFill>
                  <a:effectLst>
                    <a:reflection blurRad="12700" stA="28000" endPos="45000" dist="1000" dir="5400000" sy="-100000" algn="bl" rotWithShape="0"/>
                  </a:effectLst>
                </a:rPr>
                <a:t>法</a:t>
              </a:r>
              <a:endParaRPr lang="zh-CN" altLang="en-US" sz="54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3214678" y="4643446"/>
            <a:ext cx="2143140" cy="857256"/>
            <a:chOff x="3214678" y="4643446"/>
            <a:chExt cx="2143140" cy="857256"/>
          </a:xfrm>
        </p:grpSpPr>
        <p:sp>
          <p:nvSpPr>
            <p:cNvPr id="22" name="圆角矩形 21"/>
            <p:cNvSpPr/>
            <p:nvPr/>
          </p:nvSpPr>
          <p:spPr>
            <a:xfrm>
              <a:off x="3214678" y="4643446"/>
              <a:ext cx="2143140" cy="857256"/>
            </a:xfrm>
            <a:prstGeom prst="roundRect">
              <a:avLst/>
            </a:prstGeom>
            <a:solidFill>
              <a:srgbClr val="FFFF00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>
              <a:off x="3357554" y="4714884"/>
              <a:ext cx="1723549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sz="4000" dirty="0" smtClean="0">
                  <a:latin typeface="华文楷体" pitchFamily="2" charset="-122"/>
                  <a:ea typeface="华文楷体" pitchFamily="2" charset="-122"/>
                </a:rPr>
                <a:t>平均分</a:t>
              </a:r>
              <a:endParaRPr lang="zh-CN" altLang="en-US" sz="4000" dirty="0">
                <a:latin typeface="华文楷体" pitchFamily="2" charset="-122"/>
                <a:ea typeface="华文楷体" pitchFamily="2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142844" y="1285860"/>
            <a:ext cx="8858280" cy="3143272"/>
            <a:chOff x="142844" y="1285860"/>
            <a:chExt cx="8858280" cy="3143272"/>
          </a:xfrm>
        </p:grpSpPr>
        <p:sp>
          <p:nvSpPr>
            <p:cNvPr id="10" name="圆角矩形 9"/>
            <p:cNvSpPr/>
            <p:nvPr/>
          </p:nvSpPr>
          <p:spPr>
            <a:xfrm>
              <a:off x="142844" y="1285860"/>
              <a:ext cx="8858280" cy="3143272"/>
            </a:xfrm>
            <a:prstGeom prst="round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285720" y="1285860"/>
              <a:ext cx="8715404" cy="304698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    </a:t>
              </a:r>
              <a:r>
                <a:rPr lang="zh-CN" altLang="zh-CN" sz="3200" dirty="0" smtClean="0">
                  <a:latin typeface="华文楷体" pitchFamily="2" charset="-122"/>
                  <a:ea typeface="华文楷体" pitchFamily="2" charset="-122"/>
                </a:rPr>
                <a:t>抽屉</a:t>
              </a:r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(</a:t>
              </a:r>
              <a:r>
                <a:rPr lang="zh-CN" altLang="zh-CN" sz="3200" dirty="0" smtClean="0">
                  <a:latin typeface="华文楷体" pitchFamily="2" charset="-122"/>
                  <a:ea typeface="华文楷体" pitchFamily="2" charset="-122"/>
                </a:rPr>
                <a:t>鸽巢</a:t>
              </a:r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)</a:t>
              </a:r>
              <a:r>
                <a:rPr lang="zh-CN" altLang="zh-CN" sz="3200" dirty="0" smtClean="0">
                  <a:latin typeface="华文楷体" pitchFamily="2" charset="-122"/>
                  <a:ea typeface="华文楷体" pitchFamily="2" charset="-122"/>
                </a:rPr>
                <a:t>原理</a:t>
              </a:r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(</a:t>
              </a:r>
              <a:r>
                <a:rPr lang="zh-CN" altLang="zh-CN" sz="3200" dirty="0" smtClean="0">
                  <a:latin typeface="华文楷体" pitchFamily="2" charset="-122"/>
                  <a:ea typeface="华文楷体" pitchFamily="2" charset="-122"/>
                </a:rPr>
                <a:t>一</a:t>
              </a:r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):</a:t>
              </a:r>
              <a:r>
                <a:rPr lang="zh-CN" altLang="zh-CN" sz="3200" dirty="0" smtClean="0">
                  <a:latin typeface="华文楷体" pitchFamily="2" charset="-122"/>
                  <a:ea typeface="华文楷体" pitchFamily="2" charset="-122"/>
                </a:rPr>
                <a:t>如果把</a:t>
              </a:r>
              <a:r>
                <a:rPr lang="en-US" altLang="zh-CN" sz="3200" i="1" dirty="0" smtClean="0">
                  <a:latin typeface="Times New Roman" pitchFamily="18" charset="0"/>
                  <a:ea typeface="华文楷体" pitchFamily="2" charset="-122"/>
                  <a:cs typeface="Times New Roman" pitchFamily="18" charset="0"/>
                </a:rPr>
                <a:t>m</a:t>
              </a:r>
              <a:r>
                <a:rPr lang="zh-CN" altLang="zh-CN" sz="3200" dirty="0" smtClean="0">
                  <a:latin typeface="华文楷体" pitchFamily="2" charset="-122"/>
                  <a:ea typeface="华文楷体" pitchFamily="2" charset="-122"/>
                </a:rPr>
                <a:t>个物体任意放进</a:t>
              </a:r>
              <a:r>
                <a:rPr lang="en-US" altLang="zh-CN" sz="3200" i="1" dirty="0" smtClean="0">
                  <a:latin typeface="Times New Roman" pitchFamily="18" charset="0"/>
                  <a:ea typeface="华文楷体" pitchFamily="2" charset="-122"/>
                  <a:cs typeface="Times New Roman" pitchFamily="18" charset="0"/>
                </a:rPr>
                <a:t>n</a:t>
              </a:r>
              <a:r>
                <a:rPr lang="zh-CN" altLang="zh-CN" sz="3200" dirty="0" smtClean="0">
                  <a:latin typeface="华文楷体" pitchFamily="2" charset="-122"/>
                  <a:ea typeface="华文楷体" pitchFamily="2" charset="-122"/>
                </a:rPr>
                <a:t>个抽屉</a:t>
              </a:r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(</a:t>
              </a:r>
              <a:r>
                <a:rPr lang="zh-CN" altLang="zh-CN" sz="3200" dirty="0" smtClean="0">
                  <a:latin typeface="华文楷体" pitchFamily="2" charset="-122"/>
                  <a:ea typeface="华文楷体" pitchFamily="2" charset="-122"/>
                </a:rPr>
                <a:t>鸽巢</a:t>
              </a:r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)</a:t>
              </a:r>
              <a:r>
                <a:rPr lang="zh-CN" altLang="zh-CN" sz="3200" dirty="0" smtClean="0">
                  <a:latin typeface="华文楷体" pitchFamily="2" charset="-122"/>
                  <a:ea typeface="华文楷体" pitchFamily="2" charset="-122"/>
                </a:rPr>
                <a:t>里</a:t>
              </a:r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(</a:t>
              </a:r>
              <a:r>
                <a:rPr lang="en-US" altLang="zh-CN" sz="3200" i="1" dirty="0" smtClean="0">
                  <a:latin typeface="Times New Roman" pitchFamily="18" charset="0"/>
                  <a:ea typeface="华文楷体" pitchFamily="2" charset="-122"/>
                  <a:cs typeface="Times New Roman" pitchFamily="18" charset="0"/>
                </a:rPr>
                <a:t>m&gt;n</a:t>
              </a:r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,</a:t>
              </a:r>
              <a:r>
                <a:rPr lang="zh-CN" altLang="zh-CN" sz="3200" dirty="0" smtClean="0">
                  <a:latin typeface="华文楷体" pitchFamily="2" charset="-122"/>
                  <a:ea typeface="华文楷体" pitchFamily="2" charset="-122"/>
                </a:rPr>
                <a:t>且</a:t>
              </a:r>
              <a:r>
                <a:rPr lang="en-US" altLang="zh-CN" sz="3200" i="1" dirty="0" smtClean="0">
                  <a:latin typeface="Times New Roman" pitchFamily="18" charset="0"/>
                  <a:ea typeface="华文楷体" pitchFamily="2" charset="-122"/>
                  <a:cs typeface="Times New Roman" pitchFamily="18" charset="0"/>
                </a:rPr>
                <a:t>m</a:t>
              </a:r>
              <a:r>
                <a:rPr lang="zh-CN" altLang="zh-CN" sz="3200" dirty="0" smtClean="0">
                  <a:latin typeface="华文楷体" pitchFamily="2" charset="-122"/>
                  <a:ea typeface="华文楷体" pitchFamily="2" charset="-122"/>
                </a:rPr>
                <a:t>和</a:t>
              </a:r>
              <a:r>
                <a:rPr lang="en-US" altLang="zh-CN" sz="3200" i="1" dirty="0" smtClean="0">
                  <a:latin typeface="Times New Roman" pitchFamily="18" charset="0"/>
                  <a:ea typeface="华文楷体" pitchFamily="2" charset="-122"/>
                  <a:cs typeface="Times New Roman" pitchFamily="18" charset="0"/>
                </a:rPr>
                <a:t>n</a:t>
              </a:r>
              <a:r>
                <a:rPr lang="zh-CN" altLang="zh-CN" sz="3200" dirty="0" smtClean="0">
                  <a:latin typeface="华文楷体" pitchFamily="2" charset="-122"/>
                  <a:ea typeface="华文楷体" pitchFamily="2" charset="-122"/>
                </a:rPr>
                <a:t>是非零自然数</a:t>
              </a:r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),</a:t>
              </a:r>
              <a:r>
                <a:rPr lang="zh-CN" altLang="zh-CN" sz="3200" dirty="0" smtClean="0">
                  <a:latin typeface="华文楷体" pitchFamily="2" charset="-122"/>
                  <a:ea typeface="华文楷体" pitchFamily="2" charset="-122"/>
                </a:rPr>
                <a:t>那么一定有一个抽屉</a:t>
              </a:r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(</a:t>
              </a:r>
              <a:r>
                <a:rPr lang="zh-CN" altLang="zh-CN" sz="3200" dirty="0" smtClean="0">
                  <a:latin typeface="华文楷体" pitchFamily="2" charset="-122"/>
                  <a:ea typeface="华文楷体" pitchFamily="2" charset="-122"/>
                </a:rPr>
                <a:t>鸽巢</a:t>
              </a:r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)</a:t>
              </a:r>
              <a:r>
                <a:rPr lang="zh-CN" altLang="zh-CN" sz="3200" dirty="0" smtClean="0">
                  <a:latin typeface="华文楷体" pitchFamily="2" charset="-122"/>
                  <a:ea typeface="华文楷体" pitchFamily="2" charset="-122"/>
                </a:rPr>
                <a:t>里至少放进了</a:t>
              </a:r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2</a:t>
              </a:r>
              <a:r>
                <a:rPr lang="zh-CN" altLang="zh-CN" sz="3200" dirty="0" smtClean="0">
                  <a:latin typeface="华文楷体" pitchFamily="2" charset="-122"/>
                  <a:ea typeface="华文楷体" pitchFamily="2" charset="-122"/>
                </a:rPr>
                <a:t>个物体。</a:t>
              </a:r>
              <a:endParaRPr lang="zh-CN" altLang="en-US" sz="3200" dirty="0">
                <a:latin typeface="华文楷体" pitchFamily="2" charset="-122"/>
                <a:ea typeface="华文楷体" pitchFamily="2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000000"/>
    </a:dk2>
    <a:lt2>
      <a:srgbClr val="808080"/>
    </a:lt2>
    <a:accent1>
      <a:srgbClr val="00CC99"/>
    </a:accent1>
    <a:accent2>
      <a:srgbClr val="3333CC"/>
    </a:accent2>
    <a:accent3>
      <a:srgbClr val="FFFFFF"/>
    </a:accent3>
    <a:accent4>
      <a:srgbClr val="000000"/>
    </a:accent4>
    <a:accent5>
      <a:srgbClr val="AAE2CA"/>
    </a:accent5>
    <a:accent6>
      <a:srgbClr val="2D2DB9"/>
    </a:accent6>
    <a:hlink>
      <a:srgbClr val="CCCCFF"/>
    </a:hlink>
    <a:folHlink>
      <a:srgbClr val="B2B2B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6382</TotalTime>
  <Words>1141</Words>
  <Application>Microsoft Office PowerPoint</Application>
  <PresentationFormat>全屏显示(4:3)</PresentationFormat>
  <Paragraphs>116</Paragraphs>
  <Slides>26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27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人教版六年级数学下册第5单元</dc:title>
  <dc:creator>吉林梓翰教育图书有限公司</dc:creator>
  <cp:lastModifiedBy>lenovop</cp:lastModifiedBy>
  <cp:revision>1236</cp:revision>
  <dcterms:created xsi:type="dcterms:W3CDTF">2015-11-21T07:20:00Z</dcterms:created>
  <dcterms:modified xsi:type="dcterms:W3CDTF">2021-11-01T03:18:53Z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2052-10.1.0.5346</vt:lpwstr>
  </property>
</Properties>
</file>