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tags/tag16.xml" ContentType="application/vnd.openxmlformats-officedocument.presentationml.tag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Default Extension="tiff" ContentType="image/tiff"/>
  <Default Extension="gif" ContentType="image/gif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tags/tag17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6" r:id="rId2"/>
  </p:sldMasterIdLst>
  <p:notesMasterIdLst>
    <p:notesMasterId r:id="rId25"/>
  </p:notesMasterIdLst>
  <p:handoutMasterIdLst>
    <p:handoutMasterId r:id="rId26"/>
  </p:handoutMasterIdLst>
  <p:sldIdLst>
    <p:sldId id="416" r:id="rId3"/>
    <p:sldId id="606" r:id="rId4"/>
    <p:sldId id="523" r:id="rId5"/>
    <p:sldId id="547" r:id="rId6"/>
    <p:sldId id="597" r:id="rId7"/>
    <p:sldId id="482" r:id="rId8"/>
    <p:sldId id="598" r:id="rId9"/>
    <p:sldId id="570" r:id="rId10"/>
    <p:sldId id="548" r:id="rId11"/>
    <p:sldId id="550" r:id="rId12"/>
    <p:sldId id="602" r:id="rId13"/>
    <p:sldId id="571" r:id="rId14"/>
    <p:sldId id="603" r:id="rId15"/>
    <p:sldId id="551" r:id="rId16"/>
    <p:sldId id="552" r:id="rId17"/>
    <p:sldId id="604" r:id="rId18"/>
    <p:sldId id="605" r:id="rId19"/>
    <p:sldId id="489" r:id="rId20"/>
    <p:sldId id="553" r:id="rId21"/>
    <p:sldId id="554" r:id="rId22"/>
    <p:sldId id="555" r:id="rId23"/>
    <p:sldId id="556" r:id="rId24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21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FFFF"/>
    <a:srgbClr val="BBC0C4"/>
    <a:srgbClr val="FEFEFE"/>
    <a:srgbClr val="ACB3A1"/>
    <a:srgbClr val="969696"/>
    <a:srgbClr val="26182F"/>
    <a:srgbClr val="84AEE1"/>
    <a:srgbClr val="FF7124"/>
    <a:srgbClr val="EF7509"/>
    <a:srgbClr val="8CC5B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80" autoAdjust="0"/>
    <p:restoredTop sz="94660" autoAdjust="0"/>
  </p:normalViewPr>
  <p:slideViewPr>
    <p:cSldViewPr snapToGrid="0">
      <p:cViewPr varScale="1">
        <p:scale>
          <a:sx n="68" d="100"/>
          <a:sy n="68" d="100"/>
        </p:scale>
        <p:origin x="-672" y="-72"/>
      </p:cViewPr>
      <p:guideLst>
        <p:guide orient="horz" pos="221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53" d="100"/>
          <a:sy n="53" d="100"/>
        </p:scale>
        <p:origin x="2922" y="90"/>
      </p:cViewPr>
      <p:guideLst/>
    </p:cSldViewPr>
  </p:notesViewPr>
  <p:gridSpacing cx="73731438" cy="7373143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2E7378-7136-493C-A505-DB111E44D9D1}" type="datetimeFigureOut">
              <a:rPr lang="zh-CN" altLang="en-US" smtClean="0"/>
              <a:pPr/>
              <a:t>2021/11/23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41A663-AC84-493B-8663-1A01AEFFA81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389354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fld id="{E7A799FB-B973-4727-8223-0B0CC5C443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1554789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1B4D7-F511-4E32-B555-21525E5BC3C2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3922867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3588312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5679705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0129209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279784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1B4D7-F511-4E32-B555-21525E5BC3C2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994376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586949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A2FBB8E-8DA5-493C-A5EA-CCF0D988321D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A2FBB8E-8DA5-493C-A5EA-CCF0D988321D}" type="slidenum">
              <a:rPr altLang="en-US">
                <a:latin typeface="Calibri"/>
              </a:rPr>
              <a:pPr>
                <a:defRPr/>
              </a:pPr>
              <a:t>‹#›</a:t>
            </a:fld>
            <a:endParaRPr lang="zh-CN" altLang="en-US"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965932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tiff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tiff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tiff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tiff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tags" Target="../tags/tag9.xml"/><Relationship Id="rId7" Type="http://schemas.openxmlformats.org/officeDocument/2006/relationships/image" Target="../media/image6.png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image" Target="../media/image15.png"/><Relationship Id="rId5" Type="http://schemas.openxmlformats.org/officeDocument/2006/relationships/image" Target="../media/image2.jpeg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14.tif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tiff"/><Relationship Id="rId3" Type="http://schemas.openxmlformats.org/officeDocument/2006/relationships/image" Target="../media/image6.png"/><Relationship Id="rId7" Type="http://schemas.openxmlformats.org/officeDocument/2006/relationships/image" Target="../media/image1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gif"/><Relationship Id="rId5" Type="http://schemas.openxmlformats.org/officeDocument/2006/relationships/image" Target="../media/image17.gif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tiff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tiff"/><Relationship Id="rId5" Type="http://schemas.openxmlformats.org/officeDocument/2006/relationships/image" Target="../media/image19.png"/><Relationship Id="rId4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tiff"/><Relationship Id="rId5" Type="http://schemas.openxmlformats.org/officeDocument/2006/relationships/image" Target="../media/image19.png"/><Relationship Id="rId4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tiff"/><Relationship Id="rId3" Type="http://schemas.openxmlformats.org/officeDocument/2006/relationships/tags" Target="../tags/tag12.xml"/><Relationship Id="rId7" Type="http://schemas.openxmlformats.org/officeDocument/2006/relationships/image" Target="../media/image22.png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image" Target="../media/image6.png"/><Relationship Id="rId5" Type="http://schemas.openxmlformats.org/officeDocument/2006/relationships/image" Target="../media/image2.jpeg"/><Relationship Id="rId4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1.xml"/><Relationship Id="rId6" Type="http://schemas.openxmlformats.org/officeDocument/2006/relationships/image" Target="../media/image8.tiff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7.tif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6.png"/><Relationship Id="rId4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13" Type="http://schemas.openxmlformats.org/officeDocument/2006/relationships/image" Target="../media/image38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12" Type="http://schemas.openxmlformats.org/officeDocument/2006/relationships/image" Target="../media/image3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11" Type="http://schemas.openxmlformats.org/officeDocument/2006/relationships/image" Target="../media/image36.png"/><Relationship Id="rId5" Type="http://schemas.openxmlformats.org/officeDocument/2006/relationships/image" Target="../media/image30.png"/><Relationship Id="rId10" Type="http://schemas.openxmlformats.org/officeDocument/2006/relationships/image" Target="../media/image35.png"/><Relationship Id="rId4" Type="http://schemas.openxmlformats.org/officeDocument/2006/relationships/image" Target="../media/image29.png"/><Relationship Id="rId9" Type="http://schemas.openxmlformats.org/officeDocument/2006/relationships/image" Target="../media/image34.png"/><Relationship Id="rId14" Type="http://schemas.openxmlformats.org/officeDocument/2006/relationships/image" Target="../media/image39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tags" Target="../tags/tag15.xml"/><Relationship Id="rId7" Type="http://schemas.openxmlformats.org/officeDocument/2006/relationships/image" Target="../media/image2.jpeg"/><Relationship Id="rId12" Type="http://schemas.openxmlformats.org/officeDocument/2006/relationships/image" Target="../media/image38.png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Layout" Target="../slideLayouts/slideLayout1.xml"/><Relationship Id="rId11" Type="http://schemas.openxmlformats.org/officeDocument/2006/relationships/image" Target="../media/image37.png"/><Relationship Id="rId5" Type="http://schemas.openxmlformats.org/officeDocument/2006/relationships/tags" Target="../tags/tag17.xml"/><Relationship Id="rId10" Type="http://schemas.openxmlformats.org/officeDocument/2006/relationships/image" Target="../media/image41.jpeg"/><Relationship Id="rId4" Type="http://schemas.openxmlformats.org/officeDocument/2006/relationships/tags" Target="../tags/tag16.xml"/><Relationship Id="rId9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11.tiff"/><Relationship Id="rId5" Type="http://schemas.openxmlformats.org/officeDocument/2006/relationships/image" Target="../media/image10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11.tiff"/><Relationship Id="rId5" Type="http://schemas.openxmlformats.org/officeDocument/2006/relationships/image" Target="../media/image10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11.tiff"/><Relationship Id="rId5" Type="http://schemas.openxmlformats.org/officeDocument/2006/relationships/image" Target="../media/image10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6" Type="http://schemas.openxmlformats.org/officeDocument/2006/relationships/image" Target="../media/image11.tiff"/><Relationship Id="rId5" Type="http://schemas.openxmlformats.org/officeDocument/2006/relationships/image" Target="../media/image10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6" Type="http://schemas.openxmlformats.org/officeDocument/2006/relationships/image" Target="../media/image11.tiff"/><Relationship Id="rId5" Type="http://schemas.openxmlformats.org/officeDocument/2006/relationships/image" Target="../media/image10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tiff"/><Relationship Id="rId5" Type="http://schemas.openxmlformats.org/officeDocument/2006/relationships/image" Target="../media/image13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tiff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4"/>
          <p:cNvSpPr>
            <a:spLocks noGrp="1"/>
          </p:cNvSpPr>
          <p:nvPr/>
        </p:nvSpPr>
        <p:spPr>
          <a:xfrm>
            <a:off x="4395788" y="5768975"/>
            <a:ext cx="3363912" cy="339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人教版六年级下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562100" y="1046163"/>
            <a:ext cx="9634538" cy="2095500"/>
            <a:chOff x="666751" y="2141538"/>
            <a:chExt cx="11160125" cy="2557463"/>
          </a:xfrm>
        </p:grpSpPr>
        <p:sp>
          <p:nvSpPr>
            <p:cNvPr id="4" name="Freeform 21"/>
            <p:cNvSpPr/>
            <p:nvPr/>
          </p:nvSpPr>
          <p:spPr>
            <a:xfrm>
              <a:off x="666751" y="2141538"/>
              <a:ext cx="11160125" cy="2557463"/>
            </a:xfrm>
            <a:custGeom>
              <a:avLst/>
              <a:gdLst/>
              <a:ahLst/>
              <a:cxnLst>
                <a:cxn ang="0">
                  <a:pos x="731996" y="94163"/>
                </a:cxn>
                <a:cxn ang="0">
                  <a:pos x="6081198" y="86630"/>
                </a:cxn>
                <a:cxn ang="0">
                  <a:pos x="10488190" y="708105"/>
                </a:cxn>
                <a:cxn ang="0">
                  <a:pos x="9985177" y="2323939"/>
                </a:cxn>
                <a:cxn ang="0">
                  <a:pos x="1681714" y="2527331"/>
                </a:cxn>
                <a:cxn ang="0">
                  <a:pos x="90092" y="1250483"/>
                </a:cxn>
                <a:cxn ang="0">
                  <a:pos x="195199" y="406784"/>
                </a:cxn>
                <a:cxn ang="0">
                  <a:pos x="731996" y="94163"/>
                </a:cxn>
              </a:cxnLst>
              <a:rect l="0" t="0" r="0" b="0"/>
              <a:pathLst>
                <a:path w="2973" h="679">
                  <a:moveTo>
                    <a:pt x="195" y="25"/>
                  </a:moveTo>
                  <a:cubicBezTo>
                    <a:pt x="195" y="25"/>
                    <a:pt x="977" y="0"/>
                    <a:pt x="1620" y="23"/>
                  </a:cubicBezTo>
                  <a:cubicBezTo>
                    <a:pt x="2262" y="45"/>
                    <a:pt x="2719" y="78"/>
                    <a:pt x="2794" y="188"/>
                  </a:cubicBezTo>
                  <a:cubicBezTo>
                    <a:pt x="2869" y="298"/>
                    <a:pt x="2973" y="571"/>
                    <a:pt x="2660" y="617"/>
                  </a:cubicBezTo>
                  <a:cubicBezTo>
                    <a:pt x="2347" y="664"/>
                    <a:pt x="841" y="679"/>
                    <a:pt x="448" y="671"/>
                  </a:cubicBezTo>
                  <a:cubicBezTo>
                    <a:pt x="0" y="662"/>
                    <a:pt x="36" y="412"/>
                    <a:pt x="24" y="332"/>
                  </a:cubicBezTo>
                  <a:cubicBezTo>
                    <a:pt x="12" y="252"/>
                    <a:pt x="39" y="135"/>
                    <a:pt x="52" y="108"/>
                  </a:cubicBezTo>
                  <a:cubicBezTo>
                    <a:pt x="93" y="23"/>
                    <a:pt x="195" y="25"/>
                    <a:pt x="195" y="25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31"/>
            <p:cNvSpPr/>
            <p:nvPr/>
          </p:nvSpPr>
          <p:spPr>
            <a:xfrm>
              <a:off x="860426" y="2263141"/>
              <a:ext cx="10796588" cy="2309496"/>
            </a:xfrm>
            <a:custGeom>
              <a:avLst/>
              <a:gdLst/>
              <a:ahLst/>
              <a:cxnLst>
                <a:cxn ang="0">
                  <a:pos x="514302" y="92665"/>
                </a:cxn>
                <a:cxn ang="0">
                  <a:pos x="5893826" y="74845"/>
                </a:cxn>
                <a:cxn ang="0">
                  <a:pos x="10150895" y="637963"/>
                </a:cxn>
                <a:cxn ang="0">
                  <a:pos x="9662871" y="2099218"/>
                </a:cxn>
                <a:cxn ang="0">
                  <a:pos x="1648019" y="2284548"/>
                </a:cxn>
                <a:cxn ang="0">
                  <a:pos x="45048" y="1119108"/>
                </a:cxn>
                <a:cxn ang="0">
                  <a:pos x="161423" y="256611"/>
                </a:cxn>
                <a:cxn ang="0">
                  <a:pos x="514302" y="92665"/>
                </a:cxn>
              </a:cxnLst>
              <a:rect l="0" t="0" r="0" b="0"/>
              <a:pathLst>
                <a:path w="2876" h="648">
                  <a:moveTo>
                    <a:pt x="137" y="26"/>
                  </a:moveTo>
                  <a:cubicBezTo>
                    <a:pt x="137" y="26"/>
                    <a:pt x="950" y="0"/>
                    <a:pt x="1570" y="21"/>
                  </a:cubicBezTo>
                  <a:cubicBezTo>
                    <a:pt x="2190" y="43"/>
                    <a:pt x="2631" y="74"/>
                    <a:pt x="2704" y="179"/>
                  </a:cubicBezTo>
                  <a:cubicBezTo>
                    <a:pt x="2776" y="284"/>
                    <a:pt x="2876" y="545"/>
                    <a:pt x="2574" y="589"/>
                  </a:cubicBezTo>
                  <a:cubicBezTo>
                    <a:pt x="2272" y="634"/>
                    <a:pt x="818" y="648"/>
                    <a:pt x="439" y="641"/>
                  </a:cubicBezTo>
                  <a:cubicBezTo>
                    <a:pt x="6" y="633"/>
                    <a:pt x="23" y="390"/>
                    <a:pt x="12" y="314"/>
                  </a:cubicBezTo>
                  <a:cubicBezTo>
                    <a:pt x="0" y="238"/>
                    <a:pt x="38" y="82"/>
                    <a:pt x="43" y="72"/>
                  </a:cubicBezTo>
                  <a:cubicBezTo>
                    <a:pt x="62" y="31"/>
                    <a:pt x="137" y="26"/>
                    <a:pt x="137" y="26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Freeform 29"/>
          <p:cNvSpPr/>
          <p:nvPr/>
        </p:nvSpPr>
        <p:spPr>
          <a:xfrm>
            <a:off x="6096000" y="630238"/>
            <a:ext cx="1246188" cy="803275"/>
          </a:xfrm>
          <a:custGeom>
            <a:avLst/>
            <a:gdLst/>
            <a:ahLst/>
            <a:cxnLst>
              <a:cxn ang="0">
                <a:pos x="618444" y="151971"/>
              </a:cxn>
              <a:cxn ang="0">
                <a:pos x="548695" y="39078"/>
              </a:cxn>
              <a:cxn ang="0">
                <a:pos x="292947" y="99867"/>
              </a:cxn>
              <a:cxn ang="0">
                <a:pos x="292947" y="234469"/>
              </a:cxn>
              <a:cxn ang="0">
                <a:pos x="278997" y="243154"/>
              </a:cxn>
              <a:cxn ang="0">
                <a:pos x="125549" y="182365"/>
              </a:cxn>
              <a:cxn ang="0">
                <a:pos x="13950" y="295258"/>
              </a:cxn>
              <a:cxn ang="0">
                <a:pos x="158098" y="425519"/>
              </a:cxn>
              <a:cxn ang="0">
                <a:pos x="218548" y="438545"/>
              </a:cxn>
              <a:cxn ang="0">
                <a:pos x="185998" y="464597"/>
              </a:cxn>
              <a:cxn ang="0">
                <a:pos x="102299" y="534069"/>
              </a:cxn>
              <a:cxn ang="0">
                <a:pos x="325497" y="712092"/>
              </a:cxn>
              <a:cxn ang="0">
                <a:pos x="423146" y="620910"/>
              </a:cxn>
              <a:cxn ang="0">
                <a:pos x="395246" y="581832"/>
              </a:cxn>
              <a:cxn ang="0">
                <a:pos x="437096" y="759855"/>
              </a:cxn>
              <a:cxn ang="0">
                <a:pos x="664944" y="720776"/>
              </a:cxn>
              <a:cxn ang="0">
                <a:pos x="739343" y="586174"/>
              </a:cxn>
              <a:cxn ang="0">
                <a:pos x="767243" y="586174"/>
              </a:cxn>
              <a:cxn ang="0">
                <a:pos x="832342" y="659988"/>
              </a:cxn>
              <a:cxn ang="0">
                <a:pos x="1078790" y="720776"/>
              </a:cxn>
              <a:cxn ang="0">
                <a:pos x="1218288" y="486307"/>
              </a:cxn>
              <a:cxn ang="0">
                <a:pos x="1069490" y="286574"/>
              </a:cxn>
              <a:cxn ang="0">
                <a:pos x="934641" y="243154"/>
              </a:cxn>
              <a:cxn ang="0">
                <a:pos x="911391" y="343020"/>
              </a:cxn>
              <a:cxn ang="0">
                <a:pos x="1050890" y="329994"/>
              </a:cxn>
              <a:cxn ang="0">
                <a:pos x="1074140" y="204075"/>
              </a:cxn>
              <a:cxn ang="0">
                <a:pos x="743993" y="56446"/>
              </a:cxn>
              <a:cxn ang="0">
                <a:pos x="632394" y="151971"/>
              </a:cxn>
              <a:cxn ang="0">
                <a:pos x="618444" y="151971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Freeform 29"/>
          <p:cNvSpPr/>
          <p:nvPr/>
        </p:nvSpPr>
        <p:spPr>
          <a:xfrm>
            <a:off x="3081338" y="2671763"/>
            <a:ext cx="1235075" cy="741362"/>
          </a:xfrm>
          <a:custGeom>
            <a:avLst/>
            <a:gdLst/>
            <a:ahLst/>
            <a:cxnLst>
              <a:cxn ang="0">
                <a:pos x="612929" y="140258"/>
              </a:cxn>
              <a:cxn ang="0">
                <a:pos x="543802" y="36066"/>
              </a:cxn>
              <a:cxn ang="0">
                <a:pos x="290335" y="92169"/>
              </a:cxn>
              <a:cxn ang="0">
                <a:pos x="290335" y="216398"/>
              </a:cxn>
              <a:cxn ang="0">
                <a:pos x="276509" y="224412"/>
              </a:cxn>
              <a:cxn ang="0">
                <a:pos x="124429" y="168309"/>
              </a:cxn>
              <a:cxn ang="0">
                <a:pos x="13825" y="272501"/>
              </a:cxn>
              <a:cxn ang="0">
                <a:pos x="156689" y="392721"/>
              </a:cxn>
              <a:cxn ang="0">
                <a:pos x="216599" y="404744"/>
              </a:cxn>
              <a:cxn ang="0">
                <a:pos x="184340" y="428788"/>
              </a:cxn>
              <a:cxn ang="0">
                <a:pos x="101387" y="492906"/>
              </a:cxn>
              <a:cxn ang="0">
                <a:pos x="322594" y="657207"/>
              </a:cxn>
              <a:cxn ang="0">
                <a:pos x="419372" y="573053"/>
              </a:cxn>
              <a:cxn ang="0">
                <a:pos x="391722" y="536987"/>
              </a:cxn>
              <a:cxn ang="0">
                <a:pos x="433198" y="701288"/>
              </a:cxn>
              <a:cxn ang="0">
                <a:pos x="659014" y="665222"/>
              </a:cxn>
              <a:cxn ang="0">
                <a:pos x="732750" y="540994"/>
              </a:cxn>
              <a:cxn ang="0">
                <a:pos x="760401" y="540994"/>
              </a:cxn>
              <a:cxn ang="0">
                <a:pos x="824919" y="609119"/>
              </a:cxn>
              <a:cxn ang="0">
                <a:pos x="1069169" y="665222"/>
              </a:cxn>
              <a:cxn ang="0">
                <a:pos x="1207424" y="448825"/>
              </a:cxn>
              <a:cxn ang="0">
                <a:pos x="1059952" y="264486"/>
              </a:cxn>
              <a:cxn ang="0">
                <a:pos x="926306" y="224412"/>
              </a:cxn>
              <a:cxn ang="0">
                <a:pos x="903264" y="316582"/>
              </a:cxn>
              <a:cxn ang="0">
                <a:pos x="1041518" y="304560"/>
              </a:cxn>
              <a:cxn ang="0">
                <a:pos x="1064561" y="188346"/>
              </a:cxn>
              <a:cxn ang="0">
                <a:pos x="737358" y="52096"/>
              </a:cxn>
              <a:cxn ang="0">
                <a:pos x="626754" y="140258"/>
              </a:cxn>
              <a:cxn ang="0">
                <a:pos x="612929" y="140258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Freeform 29"/>
          <p:cNvSpPr/>
          <p:nvPr/>
        </p:nvSpPr>
        <p:spPr>
          <a:xfrm>
            <a:off x="9499600" y="2952750"/>
            <a:ext cx="677863" cy="468313"/>
          </a:xfrm>
          <a:custGeom>
            <a:avLst/>
            <a:gdLst/>
            <a:ahLst/>
            <a:cxnLst>
              <a:cxn ang="0">
                <a:pos x="336402" y="88600"/>
              </a:cxn>
              <a:cxn ang="0">
                <a:pos x="298462" y="22783"/>
              </a:cxn>
              <a:cxn ang="0">
                <a:pos x="159348" y="58223"/>
              </a:cxn>
              <a:cxn ang="0">
                <a:pos x="159348" y="136697"/>
              </a:cxn>
              <a:cxn ang="0">
                <a:pos x="151760" y="141760"/>
              </a:cxn>
              <a:cxn ang="0">
                <a:pos x="68292" y="106320"/>
              </a:cxn>
              <a:cxn ang="0">
                <a:pos x="7588" y="172137"/>
              </a:cxn>
              <a:cxn ang="0">
                <a:pos x="85998" y="248079"/>
              </a:cxn>
              <a:cxn ang="0">
                <a:pos x="118879" y="255674"/>
              </a:cxn>
              <a:cxn ang="0">
                <a:pos x="101174" y="270862"/>
              </a:cxn>
              <a:cxn ang="0">
                <a:pos x="55645" y="311365"/>
              </a:cxn>
              <a:cxn ang="0">
                <a:pos x="177054" y="415153"/>
              </a:cxn>
              <a:cxn ang="0">
                <a:pos x="230170" y="361993"/>
              </a:cxn>
              <a:cxn ang="0">
                <a:pos x="214994" y="339210"/>
              </a:cxn>
              <a:cxn ang="0">
                <a:pos x="237758" y="442999"/>
              </a:cxn>
              <a:cxn ang="0">
                <a:pos x="361696" y="420216"/>
              </a:cxn>
              <a:cxn ang="0">
                <a:pos x="402165" y="341742"/>
              </a:cxn>
              <a:cxn ang="0">
                <a:pos x="417341" y="341742"/>
              </a:cxn>
              <a:cxn ang="0">
                <a:pos x="452752" y="384776"/>
              </a:cxn>
              <a:cxn ang="0">
                <a:pos x="586807" y="420216"/>
              </a:cxn>
              <a:cxn ang="0">
                <a:pos x="662687" y="283519"/>
              </a:cxn>
              <a:cxn ang="0">
                <a:pos x="581748" y="167074"/>
              </a:cxn>
              <a:cxn ang="0">
                <a:pos x="508397" y="141760"/>
              </a:cxn>
              <a:cxn ang="0">
                <a:pos x="495751" y="199982"/>
              </a:cxn>
              <a:cxn ang="0">
                <a:pos x="571631" y="192388"/>
              </a:cxn>
              <a:cxn ang="0">
                <a:pos x="584277" y="118977"/>
              </a:cxn>
              <a:cxn ang="0">
                <a:pos x="404694" y="32908"/>
              </a:cxn>
              <a:cxn ang="0">
                <a:pos x="343990" y="88600"/>
              </a:cxn>
              <a:cxn ang="0">
                <a:pos x="336402" y="88600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140700" y="5373688"/>
            <a:ext cx="2198688" cy="1508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 descr="图片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314960" y="3258185"/>
            <a:ext cx="3549650" cy="3459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标题 3"/>
          <p:cNvSpPr>
            <a:spLocks noGrp="1"/>
          </p:cNvSpPr>
          <p:nvPr/>
        </p:nvSpPr>
        <p:spPr>
          <a:xfrm>
            <a:off x="1398588" y="1643063"/>
            <a:ext cx="9488487" cy="900112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algn="ctr" defTabSz="685800">
              <a:lnSpc>
                <a:spcPct val="90000"/>
              </a:lnSpc>
            </a:pPr>
            <a:r>
              <a:rPr lang="en-US" altLang="zh-CN" sz="66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en-US" sz="66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“鸽巢问题”的应用</a:t>
            </a:r>
            <a:endParaRPr lang="en-US" altLang="zh-CN" sz="6600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326688" y="2352675"/>
            <a:ext cx="1447800" cy="4505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副标题 4"/>
          <p:cNvSpPr>
            <a:spLocks noGrp="1"/>
          </p:cNvSpPr>
          <p:nvPr/>
        </p:nvSpPr>
        <p:spPr>
          <a:xfrm>
            <a:off x="294005" y="173355"/>
            <a:ext cx="4734560" cy="4235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  数学广角——鸽巢问题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Group 25"/>
          <p:cNvGrpSpPr>
            <a:grpSpLocks/>
          </p:cNvGrpSpPr>
          <p:nvPr/>
        </p:nvGrpSpPr>
        <p:grpSpPr bwMode="auto">
          <a:xfrm>
            <a:off x="1487406" y="2078886"/>
            <a:ext cx="5456238" cy="936625"/>
            <a:chOff x="469" y="210"/>
            <a:chExt cx="3409" cy="590"/>
          </a:xfrm>
        </p:grpSpPr>
        <p:sp>
          <p:nvSpPr>
            <p:cNvPr id="26" name="AutoShape 26"/>
            <p:cNvSpPr>
              <a:spLocks noChangeArrowheads="1"/>
            </p:cNvSpPr>
            <p:nvPr/>
          </p:nvSpPr>
          <p:spPr bwMode="auto">
            <a:xfrm>
              <a:off x="469" y="210"/>
              <a:ext cx="3409" cy="590"/>
            </a:xfrm>
            <a:prstGeom prst="flowChartAlternateProcess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Text Box 27"/>
            <p:cNvSpPr txBox="1">
              <a:spLocks noChangeArrowheads="1"/>
            </p:cNvSpPr>
            <p:nvPr/>
          </p:nvSpPr>
          <p:spPr bwMode="auto">
            <a:xfrm>
              <a:off x="469" y="344"/>
              <a:ext cx="1730" cy="36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第一种情况：</a:t>
              </a:r>
            </a:p>
          </p:txBody>
        </p:sp>
      </p:grpSp>
      <p:sp>
        <p:nvSpPr>
          <p:cNvPr id="21" name="Oval 28"/>
          <p:cNvSpPr>
            <a:spLocks noChangeArrowheads="1"/>
          </p:cNvSpPr>
          <p:nvPr/>
        </p:nvSpPr>
        <p:spPr bwMode="auto">
          <a:xfrm>
            <a:off x="4314744" y="2363049"/>
            <a:ext cx="431800" cy="431800"/>
          </a:xfrm>
          <a:prstGeom prst="ellipse">
            <a:avLst/>
          </a:prstGeom>
          <a:solidFill>
            <a:srgbClr val="FF0000"/>
          </a:solidFill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Oval 29"/>
          <p:cNvSpPr>
            <a:spLocks noChangeArrowheads="1"/>
          </p:cNvSpPr>
          <p:nvPr/>
        </p:nvSpPr>
        <p:spPr bwMode="auto">
          <a:xfrm>
            <a:off x="6368969" y="2363049"/>
            <a:ext cx="431800" cy="431800"/>
          </a:xfrm>
          <a:prstGeom prst="ellipse">
            <a:avLst/>
          </a:prstGeom>
          <a:solidFill>
            <a:srgbClr val="0070C0"/>
          </a:solidFill>
          <a:ln w="12700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Oval 30"/>
          <p:cNvSpPr>
            <a:spLocks noChangeArrowheads="1"/>
          </p:cNvSpPr>
          <p:nvPr/>
        </p:nvSpPr>
        <p:spPr bwMode="auto">
          <a:xfrm>
            <a:off x="4784644" y="2363049"/>
            <a:ext cx="431800" cy="431800"/>
          </a:xfrm>
          <a:prstGeom prst="ellipse">
            <a:avLst/>
          </a:prstGeom>
          <a:solidFill>
            <a:srgbClr val="FF0000"/>
          </a:solidFill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Oval 31"/>
          <p:cNvSpPr>
            <a:spLocks noChangeArrowheads="1"/>
          </p:cNvSpPr>
          <p:nvPr/>
        </p:nvSpPr>
        <p:spPr bwMode="auto">
          <a:xfrm>
            <a:off x="5287881" y="2363049"/>
            <a:ext cx="431800" cy="431800"/>
          </a:xfrm>
          <a:prstGeom prst="ellipse">
            <a:avLst/>
          </a:prstGeom>
          <a:solidFill>
            <a:srgbClr val="FF0000"/>
          </a:solidFill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Oval 32"/>
          <p:cNvSpPr>
            <a:spLocks noChangeArrowheads="1"/>
          </p:cNvSpPr>
          <p:nvPr/>
        </p:nvSpPr>
        <p:spPr bwMode="auto">
          <a:xfrm>
            <a:off x="5792706" y="2363049"/>
            <a:ext cx="431800" cy="431800"/>
          </a:xfrm>
          <a:prstGeom prst="ellipse">
            <a:avLst/>
          </a:prstGeom>
          <a:solidFill>
            <a:srgbClr val="FF0000"/>
          </a:solidFill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AutoShape 36"/>
          <p:cNvSpPr>
            <a:spLocks noChangeArrowheads="1"/>
          </p:cNvSpPr>
          <p:nvPr/>
        </p:nvSpPr>
        <p:spPr bwMode="auto">
          <a:xfrm>
            <a:off x="1487406" y="3086949"/>
            <a:ext cx="5456238" cy="936625"/>
          </a:xfrm>
          <a:prstGeom prst="flowChartAlternateProcess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Text Box 37"/>
          <p:cNvSpPr txBox="1">
            <a:spLocks noChangeArrowheads="1"/>
          </p:cNvSpPr>
          <p:nvPr/>
        </p:nvSpPr>
        <p:spPr bwMode="auto">
          <a:xfrm>
            <a:off x="1487406" y="3374287"/>
            <a:ext cx="2768933" cy="584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第二种情况：</a:t>
            </a:r>
          </a:p>
        </p:txBody>
      </p:sp>
      <p:sp>
        <p:nvSpPr>
          <p:cNvPr id="30" name="Oval 38"/>
          <p:cNvSpPr>
            <a:spLocks noChangeArrowheads="1"/>
          </p:cNvSpPr>
          <p:nvPr/>
        </p:nvSpPr>
        <p:spPr bwMode="auto">
          <a:xfrm>
            <a:off x="4314744" y="3431437"/>
            <a:ext cx="431800" cy="431800"/>
          </a:xfrm>
          <a:prstGeom prst="ellipse">
            <a:avLst/>
          </a:prstGeom>
          <a:solidFill>
            <a:srgbClr val="0070C0"/>
          </a:solidFill>
          <a:ln w="12700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Oval 39"/>
          <p:cNvSpPr>
            <a:spLocks noChangeArrowheads="1"/>
          </p:cNvSpPr>
          <p:nvPr/>
        </p:nvSpPr>
        <p:spPr bwMode="auto">
          <a:xfrm>
            <a:off x="6368969" y="3431437"/>
            <a:ext cx="431800" cy="431800"/>
          </a:xfrm>
          <a:prstGeom prst="ellipse">
            <a:avLst/>
          </a:prstGeom>
          <a:solidFill>
            <a:srgbClr val="FF0000"/>
          </a:solidFill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Oval 40"/>
          <p:cNvSpPr>
            <a:spLocks noChangeArrowheads="1"/>
          </p:cNvSpPr>
          <p:nvPr/>
        </p:nvSpPr>
        <p:spPr bwMode="auto">
          <a:xfrm>
            <a:off x="4784644" y="3431437"/>
            <a:ext cx="431800" cy="431800"/>
          </a:xfrm>
          <a:prstGeom prst="ellipse">
            <a:avLst/>
          </a:prstGeom>
          <a:solidFill>
            <a:srgbClr val="0070C0"/>
          </a:solidFill>
          <a:ln w="12700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Oval 41"/>
          <p:cNvSpPr>
            <a:spLocks noChangeArrowheads="1"/>
          </p:cNvSpPr>
          <p:nvPr/>
        </p:nvSpPr>
        <p:spPr bwMode="auto">
          <a:xfrm>
            <a:off x="5287881" y="3431437"/>
            <a:ext cx="431800" cy="431800"/>
          </a:xfrm>
          <a:prstGeom prst="ellipse">
            <a:avLst/>
          </a:prstGeom>
          <a:solidFill>
            <a:srgbClr val="0070C0"/>
          </a:solidFill>
          <a:ln w="12700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Oval 42"/>
          <p:cNvSpPr>
            <a:spLocks noChangeArrowheads="1"/>
          </p:cNvSpPr>
          <p:nvPr/>
        </p:nvSpPr>
        <p:spPr bwMode="auto">
          <a:xfrm>
            <a:off x="5792706" y="3431437"/>
            <a:ext cx="431800" cy="431800"/>
          </a:xfrm>
          <a:prstGeom prst="ellipse">
            <a:avLst/>
          </a:prstGeom>
          <a:solidFill>
            <a:srgbClr val="0070C0"/>
          </a:solidFill>
          <a:ln w="12700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AutoShape 45"/>
          <p:cNvSpPr>
            <a:spLocks noChangeArrowheads="1"/>
          </p:cNvSpPr>
          <p:nvPr/>
        </p:nvSpPr>
        <p:spPr bwMode="auto">
          <a:xfrm>
            <a:off x="1487406" y="4095011"/>
            <a:ext cx="5456238" cy="936625"/>
          </a:xfrm>
          <a:prstGeom prst="flowChartAlternateProcess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Text Box 46"/>
          <p:cNvSpPr txBox="1">
            <a:spLocks noChangeArrowheads="1"/>
          </p:cNvSpPr>
          <p:nvPr/>
        </p:nvSpPr>
        <p:spPr bwMode="auto">
          <a:xfrm>
            <a:off x="1487406" y="4382349"/>
            <a:ext cx="2768933" cy="584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第三种情况：</a:t>
            </a:r>
          </a:p>
        </p:txBody>
      </p:sp>
      <p:sp>
        <p:nvSpPr>
          <p:cNvPr id="39" name="Oval 47"/>
          <p:cNvSpPr>
            <a:spLocks noChangeArrowheads="1"/>
          </p:cNvSpPr>
          <p:nvPr/>
        </p:nvSpPr>
        <p:spPr bwMode="auto">
          <a:xfrm>
            <a:off x="4314744" y="4431561"/>
            <a:ext cx="431800" cy="431800"/>
          </a:xfrm>
          <a:prstGeom prst="ellipse">
            <a:avLst/>
          </a:prstGeom>
          <a:solidFill>
            <a:srgbClr val="0070C0"/>
          </a:solidFill>
          <a:ln w="12700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Oval 48"/>
          <p:cNvSpPr>
            <a:spLocks noChangeArrowheads="1"/>
          </p:cNvSpPr>
          <p:nvPr/>
        </p:nvSpPr>
        <p:spPr bwMode="auto">
          <a:xfrm>
            <a:off x="6368969" y="4431561"/>
            <a:ext cx="431800" cy="431800"/>
          </a:xfrm>
          <a:prstGeom prst="ellipse">
            <a:avLst/>
          </a:prstGeom>
          <a:solidFill>
            <a:srgbClr val="FF0000"/>
          </a:solidFill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Oval 49"/>
          <p:cNvSpPr>
            <a:spLocks noChangeArrowheads="1"/>
          </p:cNvSpPr>
          <p:nvPr/>
        </p:nvSpPr>
        <p:spPr bwMode="auto">
          <a:xfrm>
            <a:off x="4784644" y="4431561"/>
            <a:ext cx="431800" cy="431800"/>
          </a:xfrm>
          <a:prstGeom prst="ellipse">
            <a:avLst/>
          </a:prstGeom>
          <a:solidFill>
            <a:srgbClr val="0070C0"/>
          </a:solidFill>
          <a:ln w="12700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Oval 50"/>
          <p:cNvSpPr>
            <a:spLocks noChangeArrowheads="1"/>
          </p:cNvSpPr>
          <p:nvPr/>
        </p:nvSpPr>
        <p:spPr bwMode="auto">
          <a:xfrm>
            <a:off x="5287881" y="4431561"/>
            <a:ext cx="431800" cy="431800"/>
          </a:xfrm>
          <a:prstGeom prst="ellipse">
            <a:avLst/>
          </a:prstGeom>
          <a:solidFill>
            <a:srgbClr val="0070C0"/>
          </a:solidFill>
          <a:ln w="12700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Oval 51"/>
          <p:cNvSpPr>
            <a:spLocks noChangeArrowheads="1"/>
          </p:cNvSpPr>
          <p:nvPr/>
        </p:nvSpPr>
        <p:spPr bwMode="auto">
          <a:xfrm>
            <a:off x="5792706" y="4431561"/>
            <a:ext cx="431800" cy="431800"/>
          </a:xfrm>
          <a:prstGeom prst="ellipse">
            <a:avLst/>
          </a:prstGeom>
          <a:solidFill>
            <a:srgbClr val="FF0000"/>
          </a:solidFill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AutoShape 54"/>
          <p:cNvSpPr>
            <a:spLocks noChangeArrowheads="1"/>
          </p:cNvSpPr>
          <p:nvPr/>
        </p:nvSpPr>
        <p:spPr bwMode="auto">
          <a:xfrm>
            <a:off x="1487405" y="5218961"/>
            <a:ext cx="5454651" cy="936625"/>
          </a:xfrm>
          <a:prstGeom prst="flowChartAlternateProcess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Text Box 55"/>
          <p:cNvSpPr txBox="1">
            <a:spLocks noChangeArrowheads="1"/>
          </p:cNvSpPr>
          <p:nvPr/>
        </p:nvSpPr>
        <p:spPr bwMode="auto">
          <a:xfrm>
            <a:off x="1565809" y="5506299"/>
            <a:ext cx="2689724" cy="584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第四种情况：</a:t>
            </a:r>
          </a:p>
        </p:txBody>
      </p:sp>
      <p:sp>
        <p:nvSpPr>
          <p:cNvPr id="48" name="Oval 56"/>
          <p:cNvSpPr>
            <a:spLocks noChangeArrowheads="1"/>
          </p:cNvSpPr>
          <p:nvPr/>
        </p:nvSpPr>
        <p:spPr bwMode="auto">
          <a:xfrm>
            <a:off x="4314743" y="5574561"/>
            <a:ext cx="431800" cy="431800"/>
          </a:xfrm>
          <a:prstGeom prst="ellipse">
            <a:avLst/>
          </a:prstGeom>
          <a:solidFill>
            <a:srgbClr val="FF0000"/>
          </a:solidFill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Oval 57"/>
          <p:cNvSpPr>
            <a:spLocks noChangeArrowheads="1"/>
          </p:cNvSpPr>
          <p:nvPr/>
        </p:nvSpPr>
        <p:spPr bwMode="auto">
          <a:xfrm>
            <a:off x="6368968" y="5574561"/>
            <a:ext cx="431800" cy="431800"/>
          </a:xfrm>
          <a:prstGeom prst="ellipse">
            <a:avLst/>
          </a:prstGeom>
          <a:solidFill>
            <a:srgbClr val="0070C0"/>
          </a:solidFill>
          <a:ln w="12700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Oval 58"/>
          <p:cNvSpPr>
            <a:spLocks noChangeArrowheads="1"/>
          </p:cNvSpPr>
          <p:nvPr/>
        </p:nvSpPr>
        <p:spPr bwMode="auto">
          <a:xfrm>
            <a:off x="4784643" y="5574561"/>
            <a:ext cx="431800" cy="431800"/>
          </a:xfrm>
          <a:prstGeom prst="ellipse">
            <a:avLst/>
          </a:prstGeom>
          <a:solidFill>
            <a:srgbClr val="FF0000"/>
          </a:solidFill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Oval 59"/>
          <p:cNvSpPr>
            <a:spLocks noChangeArrowheads="1"/>
          </p:cNvSpPr>
          <p:nvPr/>
        </p:nvSpPr>
        <p:spPr bwMode="auto">
          <a:xfrm>
            <a:off x="5287881" y="5574561"/>
            <a:ext cx="431800" cy="431800"/>
          </a:xfrm>
          <a:prstGeom prst="ellipse">
            <a:avLst/>
          </a:prstGeom>
          <a:solidFill>
            <a:srgbClr val="FF0000"/>
          </a:solidFill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Oval 60"/>
          <p:cNvSpPr>
            <a:spLocks noChangeArrowheads="1"/>
          </p:cNvSpPr>
          <p:nvPr/>
        </p:nvSpPr>
        <p:spPr bwMode="auto">
          <a:xfrm>
            <a:off x="5792706" y="5574561"/>
            <a:ext cx="431800" cy="431800"/>
          </a:xfrm>
          <a:prstGeom prst="ellipse">
            <a:avLst/>
          </a:prstGeom>
          <a:solidFill>
            <a:srgbClr val="0070C0"/>
          </a:solidFill>
          <a:ln w="12700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Line 61"/>
          <p:cNvSpPr>
            <a:spLocks noChangeShapeType="1"/>
          </p:cNvSpPr>
          <p:nvPr/>
        </p:nvSpPr>
        <p:spPr bwMode="auto">
          <a:xfrm>
            <a:off x="5729229" y="2005861"/>
            <a:ext cx="0" cy="4149725"/>
          </a:xfrm>
          <a:prstGeom prst="line">
            <a:avLst/>
          </a:prstGeom>
          <a:noFill/>
          <a:ln w="57150">
            <a:solidFill>
              <a:srgbClr val="1D935B"/>
            </a:solidFill>
            <a:prstDash val="dash"/>
            <a:round/>
            <a:headEnd/>
            <a:tailEnd/>
          </a:ln>
          <a:effectLst/>
        </p:spPr>
        <p:txBody>
          <a:bodyPr anchor="ctr"/>
          <a:lstStyle/>
          <a:p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6" name="Group 57"/>
          <p:cNvGrpSpPr>
            <a:grpSpLocks/>
          </p:cNvGrpSpPr>
          <p:nvPr/>
        </p:nvGrpSpPr>
        <p:grpSpPr bwMode="auto">
          <a:xfrm>
            <a:off x="7156581" y="2291611"/>
            <a:ext cx="4752718" cy="4035338"/>
            <a:chOff x="2925" y="2245"/>
            <a:chExt cx="2835" cy="2478"/>
          </a:xfrm>
        </p:grpSpPr>
        <p:sp>
          <p:nvSpPr>
            <p:cNvPr id="57" name="AutoShape 27"/>
            <p:cNvSpPr>
              <a:spLocks noChangeArrowheads="1"/>
            </p:cNvSpPr>
            <p:nvPr/>
          </p:nvSpPr>
          <p:spPr bwMode="auto">
            <a:xfrm>
              <a:off x="2925" y="2245"/>
              <a:ext cx="2835" cy="2340"/>
            </a:xfrm>
            <a:prstGeom prst="roundRect">
              <a:avLst/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just">
                <a:buFontTx/>
                <a:buNone/>
              </a:pPr>
              <a:endParaRPr lang="en-US" altLang="zh-CN" sz="320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buFontTx/>
                <a:buNone/>
              </a:pPr>
              <a:endParaRPr lang="en-US" altLang="zh-CN" sz="3200" b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Rectangle 51"/>
            <p:cNvSpPr>
              <a:spLocks noChangeArrowheads="1"/>
            </p:cNvSpPr>
            <p:nvPr/>
          </p:nvSpPr>
          <p:spPr bwMode="auto">
            <a:xfrm>
              <a:off x="3015" y="2493"/>
              <a:ext cx="2700" cy="223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zh-CN" altLang="en-US" sz="3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验证：把红、蓝两种颜色看成</a:t>
              </a:r>
              <a:r>
                <a:rPr lang="en-US" altLang="zh-CN" sz="3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r>
                <a:rPr lang="zh-CN" altLang="en-US" sz="3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个“鸽巢”，因为</a:t>
              </a:r>
              <a:r>
                <a:rPr lang="en-US" altLang="zh-CN" sz="3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5÷2</a:t>
              </a:r>
              <a:r>
                <a:rPr lang="zh-CN" altLang="en-US" sz="3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＝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r>
                <a:rPr lang="zh-CN" altLang="zh-CN" sz="3200" b="1" dirty="0">
                  <a:latin typeface="华文楷体" pitchFamily="2" charset="-122"/>
                  <a:ea typeface="华文楷体" pitchFamily="2" charset="-122"/>
                </a:rPr>
                <a:t> …… 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r>
                <a:rPr lang="zh-CN" altLang="en-US" sz="3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，所以摸出</a:t>
              </a:r>
              <a:r>
                <a:rPr lang="en-US" altLang="zh-CN" sz="3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r>
                <a:rPr lang="zh-CN" altLang="en-US" sz="3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个球时，至少有</a:t>
              </a:r>
              <a:r>
                <a:rPr lang="en-US" altLang="zh-CN" sz="3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r>
                <a:rPr lang="zh-CN" altLang="en-US" sz="3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个球是同色的，显然，摸出</a:t>
              </a:r>
              <a:r>
                <a:rPr lang="en-US" altLang="zh-CN" sz="3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r>
                <a:rPr lang="zh-CN" altLang="en-US" sz="3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个球不是最少的。</a:t>
              </a:r>
            </a:p>
          </p:txBody>
        </p:sp>
      </p:grpSp>
      <p:grpSp>
        <p:nvGrpSpPr>
          <p:cNvPr id="59" name="Group 60"/>
          <p:cNvGrpSpPr>
            <a:grpSpLocks/>
          </p:cNvGrpSpPr>
          <p:nvPr/>
        </p:nvGrpSpPr>
        <p:grpSpPr bwMode="auto">
          <a:xfrm>
            <a:off x="1040229" y="1200999"/>
            <a:ext cx="8064502" cy="584200"/>
            <a:chOff x="704" y="1389"/>
            <a:chExt cx="5080" cy="368"/>
          </a:xfrm>
        </p:grpSpPr>
        <p:sp>
          <p:nvSpPr>
            <p:cNvPr id="60" name="AutoShape 27"/>
            <p:cNvSpPr>
              <a:spLocks noChangeArrowheads="1"/>
            </p:cNvSpPr>
            <p:nvPr/>
          </p:nvSpPr>
          <p:spPr bwMode="auto">
            <a:xfrm>
              <a:off x="704" y="1432"/>
              <a:ext cx="4950" cy="317"/>
            </a:xfrm>
            <a:prstGeom prst="wedgeRoundRectCallout">
              <a:avLst>
                <a:gd name="adj1" fmla="val 7471"/>
                <a:gd name="adj2" fmla="val 45514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just">
                <a:buFontTx/>
                <a:buNone/>
              </a:pPr>
              <a:endParaRPr lang="en-US" altLang="zh-CN" sz="320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buFontTx/>
                <a:buNone/>
              </a:pPr>
              <a:endParaRPr lang="en-US" altLang="zh-CN" sz="3200" b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Rectangle 59"/>
            <p:cNvSpPr>
              <a:spLocks noChangeArrowheads="1"/>
            </p:cNvSpPr>
            <p:nvPr/>
          </p:nvSpPr>
          <p:spPr bwMode="auto">
            <a:xfrm>
              <a:off x="839" y="1389"/>
              <a:ext cx="4945" cy="36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buFontTx/>
                <a:buNone/>
              </a:pPr>
              <a:r>
                <a:rPr lang="zh-CN" altLang="en-US" sz="3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猜测</a:t>
              </a:r>
              <a:r>
                <a:rPr lang="en-US" altLang="zh-CN" sz="3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r>
                <a:rPr lang="zh-CN" altLang="en-US" sz="3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：摸出</a:t>
              </a:r>
              <a:r>
                <a:rPr lang="en-US" altLang="zh-CN" sz="3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r>
                <a:rPr lang="zh-CN" altLang="en-US" sz="3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个球，肯定有</a:t>
              </a:r>
              <a:r>
                <a:rPr lang="en-US" altLang="zh-CN" sz="3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r>
                <a:rPr lang="zh-CN" altLang="en-US" sz="3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个是同色的。</a:t>
              </a:r>
            </a:p>
          </p:txBody>
        </p:sp>
      </p:grpSp>
      <p:sp>
        <p:nvSpPr>
          <p:cNvPr id="62" name="矩形 61"/>
          <p:cNvSpPr/>
          <p:nvPr/>
        </p:nvSpPr>
        <p:spPr>
          <a:xfrm>
            <a:off x="9473882" y="1266825"/>
            <a:ext cx="1723549" cy="707886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不成立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47" name="图片 46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63" name="图片 62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 animBg="1"/>
      <p:bldP spid="35" grpId="0" animBg="1"/>
      <p:bldP spid="36" grpId="0"/>
      <p:bldP spid="30" grpId="0" animBg="1"/>
      <p:bldP spid="31" grpId="0" animBg="1"/>
      <p:bldP spid="32" grpId="0" animBg="1"/>
      <p:bldP spid="33" grpId="0" animBg="1"/>
      <p:bldP spid="34" grpId="0" animBg="1"/>
      <p:bldP spid="44" grpId="0" animBg="1"/>
      <p:bldP spid="45" grpId="0"/>
      <p:bldP spid="39" grpId="0" animBg="1"/>
      <p:bldP spid="40" grpId="0" animBg="1"/>
      <p:bldP spid="41" grpId="0" animBg="1"/>
      <p:bldP spid="42" grpId="0" animBg="1"/>
      <p:bldP spid="43" grpId="0" animBg="1"/>
      <p:bldP spid="53" grpId="0" animBg="1"/>
      <p:bldP spid="54" grpId="0"/>
      <p:bldP spid="48" grpId="0" animBg="1"/>
      <p:bldP spid="49" grpId="0" animBg="1"/>
      <p:bldP spid="50" grpId="0" animBg="1"/>
      <p:bldP spid="51" grpId="0" animBg="1"/>
      <p:bldP spid="52" grpId="0" animBg="1"/>
      <p:bldP spid="55" grpId="0" animBg="1"/>
      <p:bldP spid="6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6" name="Group 57"/>
          <p:cNvGrpSpPr>
            <a:grpSpLocks/>
          </p:cNvGrpSpPr>
          <p:nvPr/>
        </p:nvGrpSpPr>
        <p:grpSpPr bwMode="auto">
          <a:xfrm>
            <a:off x="6681221" y="2179531"/>
            <a:ext cx="4500563" cy="3232151"/>
            <a:chOff x="2925" y="2245"/>
            <a:chExt cx="2835" cy="2036"/>
          </a:xfrm>
        </p:grpSpPr>
        <p:sp>
          <p:nvSpPr>
            <p:cNvPr id="57" name="AutoShape 27"/>
            <p:cNvSpPr>
              <a:spLocks noChangeArrowheads="1"/>
            </p:cNvSpPr>
            <p:nvPr/>
          </p:nvSpPr>
          <p:spPr bwMode="auto">
            <a:xfrm>
              <a:off x="2925" y="2245"/>
              <a:ext cx="2835" cy="2036"/>
            </a:xfrm>
            <a:prstGeom prst="roundRect">
              <a:avLst/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just">
                <a:buFontTx/>
                <a:buNone/>
              </a:pPr>
              <a:endParaRPr lang="en-US" altLang="zh-CN" sz="320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buFontTx/>
                <a:buNone/>
              </a:pPr>
              <a:endParaRPr lang="en-US" altLang="zh-CN" sz="3200" b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Rectangle 51"/>
            <p:cNvSpPr>
              <a:spLocks noChangeArrowheads="1"/>
            </p:cNvSpPr>
            <p:nvPr/>
          </p:nvSpPr>
          <p:spPr bwMode="auto">
            <a:xfrm>
              <a:off x="3015" y="2310"/>
              <a:ext cx="2700" cy="191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3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验证：把红蓝两种颜色看成</a:t>
              </a:r>
              <a:r>
                <a:rPr lang="en-US" altLang="zh-CN" sz="3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r>
                <a:rPr lang="zh-CN" altLang="en-US" sz="3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个鸽巢</a:t>
              </a:r>
              <a:r>
                <a:rPr lang="en-US" altLang="zh-CN" sz="3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3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因为</a:t>
              </a:r>
              <a:r>
                <a:rPr lang="en-US" altLang="zh-CN" sz="3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3÷2=1</a:t>
              </a:r>
              <a:r>
                <a:rPr lang="zh-CN" altLang="zh-CN" sz="3200" b="1" dirty="0">
                  <a:latin typeface="华文楷体" pitchFamily="2" charset="-122"/>
                  <a:ea typeface="华文楷体" pitchFamily="2" charset="-122"/>
                </a:rPr>
                <a:t> …… </a:t>
              </a:r>
              <a:r>
                <a:rPr lang="en-US" altLang="zh-CN" sz="3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r>
                <a:rPr lang="en-US" altLang="zh-CN" sz="3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3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所以摸出</a:t>
              </a:r>
              <a:r>
                <a:rPr lang="en-US" altLang="zh-CN" sz="3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r>
                <a:rPr lang="zh-CN" altLang="en-US" sz="3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个球时</a:t>
              </a:r>
              <a:r>
                <a:rPr lang="en-US" altLang="zh-CN" sz="3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3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至少有</a:t>
              </a:r>
              <a:r>
                <a:rPr lang="en-US" altLang="zh-CN" sz="3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r>
                <a:rPr lang="zh-CN" altLang="en-US" sz="3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个是同色的。</a:t>
              </a:r>
            </a:p>
          </p:txBody>
        </p:sp>
      </p:grpSp>
      <p:grpSp>
        <p:nvGrpSpPr>
          <p:cNvPr id="59" name="Group 60"/>
          <p:cNvGrpSpPr>
            <a:grpSpLocks/>
          </p:cNvGrpSpPr>
          <p:nvPr/>
        </p:nvGrpSpPr>
        <p:grpSpPr bwMode="auto">
          <a:xfrm>
            <a:off x="3519359" y="133673"/>
            <a:ext cx="6519586" cy="1090613"/>
            <a:chOff x="704" y="1389"/>
            <a:chExt cx="5080" cy="687"/>
          </a:xfrm>
        </p:grpSpPr>
        <p:sp>
          <p:nvSpPr>
            <p:cNvPr id="60" name="AutoShape 27"/>
            <p:cNvSpPr>
              <a:spLocks noChangeArrowheads="1"/>
            </p:cNvSpPr>
            <p:nvPr/>
          </p:nvSpPr>
          <p:spPr bwMode="auto">
            <a:xfrm>
              <a:off x="704" y="1432"/>
              <a:ext cx="4950" cy="644"/>
            </a:xfrm>
            <a:prstGeom prst="wedgeRoundRectCallout">
              <a:avLst>
                <a:gd name="adj1" fmla="val 49003"/>
                <a:gd name="adj2" fmla="val 18610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just">
                <a:buFontTx/>
                <a:buNone/>
              </a:pPr>
              <a:endParaRPr lang="en-US" altLang="zh-CN" sz="3200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buFontTx/>
                <a:buNone/>
              </a:pPr>
              <a:endParaRPr lang="en-US" altLang="zh-CN" sz="3200" b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Rectangle 59"/>
            <p:cNvSpPr>
              <a:spLocks noChangeArrowheads="1"/>
            </p:cNvSpPr>
            <p:nvPr/>
          </p:nvSpPr>
          <p:spPr bwMode="auto">
            <a:xfrm>
              <a:off x="839" y="1389"/>
              <a:ext cx="4945" cy="67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buFontTx/>
                <a:buNone/>
              </a:pPr>
              <a:r>
                <a:rPr lang="zh-CN" altLang="en-US" sz="3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猜测</a:t>
              </a:r>
              <a:r>
                <a:rPr lang="en-US" altLang="zh-CN" sz="3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r>
                <a:rPr lang="zh-CN" altLang="en-US" sz="3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：有两种颜色。那摸</a:t>
              </a:r>
              <a:r>
                <a:rPr lang="en-US" altLang="zh-CN" sz="3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r>
                <a:rPr lang="zh-CN" altLang="en-US" sz="3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个球就能保证有</a:t>
              </a:r>
              <a:r>
                <a:rPr lang="en-US" altLang="zh-CN" sz="3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r>
                <a:rPr lang="zh-CN" altLang="en-US" sz="3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个同色的球。</a:t>
              </a:r>
            </a:p>
          </p:txBody>
        </p:sp>
      </p:grpSp>
      <p:sp>
        <p:nvSpPr>
          <p:cNvPr id="62" name="矩形 61"/>
          <p:cNvSpPr/>
          <p:nvPr/>
        </p:nvSpPr>
        <p:spPr>
          <a:xfrm>
            <a:off x="9668436" y="1266825"/>
            <a:ext cx="1210588" cy="707886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成立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63" name="AutoShape 18"/>
          <p:cNvSpPr>
            <a:spLocks noChangeArrowheads="1"/>
          </p:cNvSpPr>
          <p:nvPr/>
        </p:nvSpPr>
        <p:spPr bwMode="auto">
          <a:xfrm>
            <a:off x="1721603" y="1624797"/>
            <a:ext cx="4007329" cy="523876"/>
          </a:xfrm>
          <a:prstGeom prst="flowChartAlternateProcess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Text Box 20"/>
          <p:cNvSpPr txBox="1">
            <a:spLocks noChangeArrowheads="1"/>
          </p:cNvSpPr>
          <p:nvPr/>
        </p:nvSpPr>
        <p:spPr bwMode="auto">
          <a:xfrm>
            <a:off x="1818442" y="1624797"/>
            <a:ext cx="2376488" cy="5238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第一种情况：</a:t>
            </a:r>
          </a:p>
        </p:txBody>
      </p:sp>
      <p:sp>
        <p:nvSpPr>
          <p:cNvPr id="65" name="Oval 19"/>
          <p:cNvSpPr>
            <a:spLocks noChangeArrowheads="1"/>
          </p:cNvSpPr>
          <p:nvPr/>
        </p:nvSpPr>
        <p:spPr bwMode="auto">
          <a:xfrm>
            <a:off x="4283829" y="1658744"/>
            <a:ext cx="431800" cy="431800"/>
          </a:xfrm>
          <a:prstGeom prst="ellipse">
            <a:avLst/>
          </a:prstGeom>
          <a:solidFill>
            <a:srgbClr val="FF0000"/>
          </a:solidFill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Oval 22"/>
          <p:cNvSpPr>
            <a:spLocks noChangeArrowheads="1"/>
          </p:cNvSpPr>
          <p:nvPr/>
        </p:nvSpPr>
        <p:spPr bwMode="auto">
          <a:xfrm>
            <a:off x="4750554" y="1658744"/>
            <a:ext cx="431800" cy="431800"/>
          </a:xfrm>
          <a:prstGeom prst="ellipse">
            <a:avLst/>
          </a:prstGeom>
          <a:solidFill>
            <a:srgbClr val="0070C0"/>
          </a:solidFill>
          <a:ln w="127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AutoShape 34"/>
          <p:cNvSpPr>
            <a:spLocks noChangeArrowheads="1"/>
          </p:cNvSpPr>
          <p:nvPr/>
        </p:nvSpPr>
        <p:spPr bwMode="auto">
          <a:xfrm>
            <a:off x="1721603" y="2346170"/>
            <a:ext cx="4007329" cy="510581"/>
          </a:xfrm>
          <a:prstGeom prst="flowChartAlternateProcess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Text Box 35"/>
          <p:cNvSpPr txBox="1">
            <a:spLocks noChangeArrowheads="1"/>
          </p:cNvSpPr>
          <p:nvPr/>
        </p:nvSpPr>
        <p:spPr bwMode="auto">
          <a:xfrm>
            <a:off x="1818442" y="2346171"/>
            <a:ext cx="2376488" cy="5238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第二种情况：</a:t>
            </a:r>
          </a:p>
        </p:txBody>
      </p:sp>
      <p:sp>
        <p:nvSpPr>
          <p:cNvPr id="69" name="Oval 36"/>
          <p:cNvSpPr>
            <a:spLocks noChangeArrowheads="1"/>
          </p:cNvSpPr>
          <p:nvPr/>
        </p:nvSpPr>
        <p:spPr bwMode="auto">
          <a:xfrm>
            <a:off x="4283829" y="2399740"/>
            <a:ext cx="431800" cy="431800"/>
          </a:xfrm>
          <a:prstGeom prst="ellipse">
            <a:avLst/>
          </a:prstGeom>
          <a:solidFill>
            <a:srgbClr val="FF0000"/>
          </a:solidFill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AutoShape 39"/>
          <p:cNvSpPr>
            <a:spLocks noChangeArrowheads="1"/>
          </p:cNvSpPr>
          <p:nvPr/>
        </p:nvSpPr>
        <p:spPr bwMode="auto">
          <a:xfrm>
            <a:off x="1721683" y="3057816"/>
            <a:ext cx="4007239" cy="595311"/>
          </a:xfrm>
          <a:prstGeom prst="flowChartAlternateProcess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Text Box 40"/>
          <p:cNvSpPr txBox="1">
            <a:spLocks noChangeArrowheads="1"/>
          </p:cNvSpPr>
          <p:nvPr/>
        </p:nvSpPr>
        <p:spPr bwMode="auto">
          <a:xfrm>
            <a:off x="1819195" y="3129252"/>
            <a:ext cx="2332554" cy="5238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第三种情况：</a:t>
            </a:r>
          </a:p>
        </p:txBody>
      </p:sp>
      <p:sp>
        <p:nvSpPr>
          <p:cNvPr id="72" name="Oval 41"/>
          <p:cNvSpPr>
            <a:spLocks noChangeArrowheads="1"/>
          </p:cNvSpPr>
          <p:nvPr/>
        </p:nvSpPr>
        <p:spPr bwMode="auto">
          <a:xfrm>
            <a:off x="4238427" y="3129252"/>
            <a:ext cx="421005" cy="431800"/>
          </a:xfrm>
          <a:prstGeom prst="ellipse">
            <a:avLst/>
          </a:prstGeom>
          <a:solidFill>
            <a:srgbClr val="0070C0"/>
          </a:solidFill>
          <a:ln w="12700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Oval 42"/>
          <p:cNvSpPr>
            <a:spLocks noChangeArrowheads="1"/>
          </p:cNvSpPr>
          <p:nvPr/>
        </p:nvSpPr>
        <p:spPr bwMode="auto">
          <a:xfrm>
            <a:off x="4693484" y="3129252"/>
            <a:ext cx="421005" cy="431800"/>
          </a:xfrm>
          <a:prstGeom prst="ellipse">
            <a:avLst/>
          </a:prstGeom>
          <a:solidFill>
            <a:srgbClr val="0070C0"/>
          </a:solidFill>
          <a:ln w="12700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Oval 19"/>
          <p:cNvSpPr>
            <a:spLocks noChangeArrowheads="1"/>
          </p:cNvSpPr>
          <p:nvPr/>
        </p:nvSpPr>
        <p:spPr bwMode="auto">
          <a:xfrm>
            <a:off x="5212079" y="1668628"/>
            <a:ext cx="431800" cy="431800"/>
          </a:xfrm>
          <a:prstGeom prst="ellipse">
            <a:avLst/>
          </a:prstGeom>
          <a:solidFill>
            <a:srgbClr val="FF0000"/>
          </a:solidFill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Oval 22"/>
          <p:cNvSpPr>
            <a:spLocks noChangeArrowheads="1"/>
          </p:cNvSpPr>
          <p:nvPr/>
        </p:nvSpPr>
        <p:spPr bwMode="auto">
          <a:xfrm>
            <a:off x="5212079" y="2399740"/>
            <a:ext cx="431800" cy="431800"/>
          </a:xfrm>
          <a:prstGeom prst="ellipse">
            <a:avLst/>
          </a:prstGeom>
          <a:solidFill>
            <a:srgbClr val="0070C0"/>
          </a:solidFill>
          <a:ln w="12700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Oval 37"/>
          <p:cNvSpPr>
            <a:spLocks noChangeArrowheads="1"/>
          </p:cNvSpPr>
          <p:nvPr/>
        </p:nvSpPr>
        <p:spPr bwMode="auto">
          <a:xfrm>
            <a:off x="5132688" y="3131709"/>
            <a:ext cx="431800" cy="431800"/>
          </a:xfrm>
          <a:prstGeom prst="ellipse">
            <a:avLst/>
          </a:prstGeom>
          <a:solidFill>
            <a:srgbClr val="FF0000"/>
          </a:solidFill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AutoShape 39"/>
          <p:cNvSpPr>
            <a:spLocks noChangeArrowheads="1"/>
          </p:cNvSpPr>
          <p:nvPr/>
        </p:nvSpPr>
        <p:spPr bwMode="auto">
          <a:xfrm>
            <a:off x="1721683" y="3889534"/>
            <a:ext cx="4007239" cy="595311"/>
          </a:xfrm>
          <a:prstGeom prst="flowChartAlternateProcess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Text Box 40"/>
          <p:cNvSpPr txBox="1">
            <a:spLocks noChangeArrowheads="1"/>
          </p:cNvSpPr>
          <p:nvPr/>
        </p:nvSpPr>
        <p:spPr bwMode="auto">
          <a:xfrm>
            <a:off x="1819195" y="3960970"/>
            <a:ext cx="2332554" cy="5238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第四种</a:t>
            </a:r>
            <a:r>
              <a:rPr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情况：</a:t>
            </a:r>
          </a:p>
        </p:txBody>
      </p:sp>
      <p:sp>
        <p:nvSpPr>
          <p:cNvPr id="79" name="Oval 42"/>
          <p:cNvSpPr>
            <a:spLocks noChangeArrowheads="1"/>
          </p:cNvSpPr>
          <p:nvPr/>
        </p:nvSpPr>
        <p:spPr bwMode="auto">
          <a:xfrm>
            <a:off x="5148680" y="3962875"/>
            <a:ext cx="421005" cy="431800"/>
          </a:xfrm>
          <a:prstGeom prst="ellipse">
            <a:avLst/>
          </a:prstGeom>
          <a:solidFill>
            <a:srgbClr val="0070C0"/>
          </a:solidFill>
          <a:ln w="12700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Oval 37"/>
          <p:cNvSpPr>
            <a:spLocks noChangeArrowheads="1"/>
          </p:cNvSpPr>
          <p:nvPr/>
        </p:nvSpPr>
        <p:spPr bwMode="auto">
          <a:xfrm>
            <a:off x="4693484" y="3960970"/>
            <a:ext cx="431800" cy="431800"/>
          </a:xfrm>
          <a:prstGeom prst="ellipse">
            <a:avLst/>
          </a:prstGeom>
          <a:solidFill>
            <a:srgbClr val="FF0000"/>
          </a:solidFill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Oval 22"/>
          <p:cNvSpPr>
            <a:spLocks noChangeArrowheads="1"/>
          </p:cNvSpPr>
          <p:nvPr/>
        </p:nvSpPr>
        <p:spPr bwMode="auto">
          <a:xfrm>
            <a:off x="4746031" y="2396969"/>
            <a:ext cx="431800" cy="431800"/>
          </a:xfrm>
          <a:prstGeom prst="ellipse">
            <a:avLst/>
          </a:prstGeom>
          <a:solidFill>
            <a:srgbClr val="0070C0"/>
          </a:solidFill>
          <a:ln w="127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Oval 19"/>
          <p:cNvSpPr>
            <a:spLocks noChangeArrowheads="1"/>
          </p:cNvSpPr>
          <p:nvPr/>
        </p:nvSpPr>
        <p:spPr bwMode="auto">
          <a:xfrm>
            <a:off x="4232130" y="3960970"/>
            <a:ext cx="431800" cy="431800"/>
          </a:xfrm>
          <a:prstGeom prst="ellipse">
            <a:avLst/>
          </a:prstGeom>
          <a:solidFill>
            <a:srgbClr val="FF0000"/>
          </a:solidFill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AutoShape 39"/>
          <p:cNvSpPr>
            <a:spLocks noChangeArrowheads="1"/>
          </p:cNvSpPr>
          <p:nvPr/>
        </p:nvSpPr>
        <p:spPr bwMode="auto">
          <a:xfrm>
            <a:off x="1721683" y="4618245"/>
            <a:ext cx="4007239" cy="595311"/>
          </a:xfrm>
          <a:prstGeom prst="flowChartAlternateProcess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Text Box 40"/>
          <p:cNvSpPr txBox="1">
            <a:spLocks noChangeArrowheads="1"/>
          </p:cNvSpPr>
          <p:nvPr/>
        </p:nvSpPr>
        <p:spPr bwMode="auto">
          <a:xfrm>
            <a:off x="1819195" y="4689681"/>
            <a:ext cx="2332554" cy="5238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第五种</a:t>
            </a:r>
            <a:r>
              <a:rPr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情况：</a:t>
            </a:r>
          </a:p>
        </p:txBody>
      </p:sp>
      <p:sp>
        <p:nvSpPr>
          <p:cNvPr id="85" name="Oval 41"/>
          <p:cNvSpPr>
            <a:spLocks noChangeArrowheads="1"/>
          </p:cNvSpPr>
          <p:nvPr/>
        </p:nvSpPr>
        <p:spPr bwMode="auto">
          <a:xfrm>
            <a:off x="4238427" y="4689681"/>
            <a:ext cx="421005" cy="431800"/>
          </a:xfrm>
          <a:prstGeom prst="ellipse">
            <a:avLst/>
          </a:prstGeom>
          <a:solidFill>
            <a:srgbClr val="0070C0"/>
          </a:solidFill>
          <a:ln w="12700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6" name="Oval 42"/>
          <p:cNvSpPr>
            <a:spLocks noChangeArrowheads="1"/>
          </p:cNvSpPr>
          <p:nvPr/>
        </p:nvSpPr>
        <p:spPr bwMode="auto">
          <a:xfrm>
            <a:off x="4693484" y="4689681"/>
            <a:ext cx="421005" cy="431800"/>
          </a:xfrm>
          <a:prstGeom prst="ellipse">
            <a:avLst/>
          </a:prstGeom>
          <a:solidFill>
            <a:srgbClr val="0070C0"/>
          </a:solidFill>
          <a:ln w="12700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AutoShape 39"/>
          <p:cNvSpPr>
            <a:spLocks noChangeArrowheads="1"/>
          </p:cNvSpPr>
          <p:nvPr/>
        </p:nvSpPr>
        <p:spPr bwMode="auto">
          <a:xfrm>
            <a:off x="1721683" y="5411051"/>
            <a:ext cx="4007239" cy="595311"/>
          </a:xfrm>
          <a:prstGeom prst="flowChartAlternateProcess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Text Box 40"/>
          <p:cNvSpPr txBox="1">
            <a:spLocks noChangeArrowheads="1"/>
          </p:cNvSpPr>
          <p:nvPr/>
        </p:nvSpPr>
        <p:spPr bwMode="auto">
          <a:xfrm>
            <a:off x="1819195" y="5482487"/>
            <a:ext cx="2332554" cy="5238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第六种</a:t>
            </a:r>
            <a:r>
              <a:rPr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情况：</a:t>
            </a:r>
          </a:p>
        </p:txBody>
      </p:sp>
      <p:sp>
        <p:nvSpPr>
          <p:cNvPr id="89" name="Oval 42"/>
          <p:cNvSpPr>
            <a:spLocks noChangeArrowheads="1"/>
          </p:cNvSpPr>
          <p:nvPr/>
        </p:nvSpPr>
        <p:spPr bwMode="auto">
          <a:xfrm>
            <a:off x="5177831" y="4688306"/>
            <a:ext cx="421005" cy="431800"/>
          </a:xfrm>
          <a:prstGeom prst="ellipse">
            <a:avLst/>
          </a:prstGeom>
          <a:solidFill>
            <a:srgbClr val="0070C0"/>
          </a:solidFill>
          <a:ln w="12700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Oval 37"/>
          <p:cNvSpPr>
            <a:spLocks noChangeArrowheads="1"/>
          </p:cNvSpPr>
          <p:nvPr/>
        </p:nvSpPr>
        <p:spPr bwMode="auto">
          <a:xfrm>
            <a:off x="4693484" y="5482487"/>
            <a:ext cx="431800" cy="431800"/>
          </a:xfrm>
          <a:prstGeom prst="ellipse">
            <a:avLst/>
          </a:prstGeom>
          <a:solidFill>
            <a:srgbClr val="FF0000"/>
          </a:solidFill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1" name="Oval 19"/>
          <p:cNvSpPr>
            <a:spLocks noChangeArrowheads="1"/>
          </p:cNvSpPr>
          <p:nvPr/>
        </p:nvSpPr>
        <p:spPr bwMode="auto">
          <a:xfrm>
            <a:off x="4232130" y="5482487"/>
            <a:ext cx="431800" cy="431800"/>
          </a:xfrm>
          <a:prstGeom prst="ellipse">
            <a:avLst/>
          </a:prstGeom>
          <a:solidFill>
            <a:srgbClr val="FF0000"/>
          </a:solidFill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Oval 37"/>
          <p:cNvSpPr>
            <a:spLocks noChangeArrowheads="1"/>
          </p:cNvSpPr>
          <p:nvPr/>
        </p:nvSpPr>
        <p:spPr bwMode="auto">
          <a:xfrm>
            <a:off x="5181640" y="5492806"/>
            <a:ext cx="431800" cy="431800"/>
          </a:xfrm>
          <a:prstGeom prst="ellipse">
            <a:avLst/>
          </a:prstGeom>
          <a:solidFill>
            <a:srgbClr val="FF0000"/>
          </a:solidFill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46" name="图片 45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47" name="图片 46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850065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 animBg="1"/>
      <p:bldP spid="63" grpId="0" animBg="1"/>
      <p:bldP spid="64" grpId="0"/>
      <p:bldP spid="65" grpId="0" animBg="1"/>
      <p:bldP spid="66" grpId="0" animBg="1"/>
      <p:bldP spid="67" grpId="0" animBg="1"/>
      <p:bldP spid="68" grpId="0"/>
      <p:bldP spid="69" grpId="0" animBg="1"/>
      <p:bldP spid="70" grpId="0" animBg="1"/>
      <p:bldP spid="71" grpId="0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/>
      <p:bldP spid="79" grpId="0" animBg="1"/>
      <p:bldP spid="80" grpId="0" animBg="1"/>
      <p:bldP spid="81" grpId="0" animBg="1"/>
      <p:bldP spid="82" grpId="0" animBg="1"/>
      <p:bldP spid="83" grpId="0" animBg="1"/>
      <p:bldP spid="84" grpId="0"/>
      <p:bldP spid="85" grpId="0" animBg="1"/>
      <p:bldP spid="86" grpId="0" animBg="1"/>
      <p:bldP spid="87" grpId="0" animBg="1"/>
      <p:bldP spid="88" grpId="0"/>
      <p:bldP spid="89" grpId="0" animBg="1"/>
      <p:bldP spid="90" grpId="0" animBg="1"/>
      <p:bldP spid="91" grpId="0" animBg="1"/>
      <p:bldP spid="9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7" name="圆角矩形 66"/>
          <p:cNvSpPr/>
          <p:nvPr/>
        </p:nvSpPr>
        <p:spPr>
          <a:xfrm>
            <a:off x="1529886" y="2427384"/>
            <a:ext cx="9889717" cy="3238971"/>
          </a:xfrm>
          <a:prstGeom prst="round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1028060" y="1285597"/>
            <a:ext cx="988971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把此问题转化成抽屉问题。</a:t>
            </a:r>
          </a:p>
        </p:txBody>
      </p:sp>
      <p:sp>
        <p:nvSpPr>
          <p:cNvPr id="69" name="矩形 68"/>
          <p:cNvSpPr/>
          <p:nvPr/>
        </p:nvSpPr>
        <p:spPr>
          <a:xfrm>
            <a:off x="1608376" y="2523376"/>
            <a:ext cx="9811227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i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a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转化方式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把红蓝两种颜色看成两个抽屉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同色就意味着是同一抽屉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把摸出的球看成被分物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这样把摸球问题转化成抽屉问题。</a:t>
            </a:r>
            <a:endParaRPr lang="zh-CN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2" name="图片 11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3" name="图片 12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1758476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68" grpId="0"/>
      <p:bldP spid="6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7" name="圆角矩形 66"/>
          <p:cNvSpPr/>
          <p:nvPr/>
        </p:nvSpPr>
        <p:spPr>
          <a:xfrm>
            <a:off x="1529886" y="2427384"/>
            <a:ext cx="8952377" cy="3238971"/>
          </a:xfrm>
          <a:prstGeom prst="round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1028060" y="1285597"/>
            <a:ext cx="988971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把此问题转化成抽屉问题。</a:t>
            </a:r>
          </a:p>
        </p:txBody>
      </p:sp>
      <p:sp>
        <p:nvSpPr>
          <p:cNvPr id="69" name="矩形 68"/>
          <p:cNvSpPr/>
          <p:nvPr/>
        </p:nvSpPr>
        <p:spPr>
          <a:xfrm>
            <a:off x="1695925" y="2427384"/>
            <a:ext cx="895586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i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b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.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解答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:</a:t>
            </a:r>
          </a:p>
          <a:p>
            <a:pPr>
              <a:lnSpc>
                <a:spcPct val="150000"/>
              </a:lnSpc>
            </a:pP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       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根据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抽屉原理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,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假设最少摸出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m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个球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,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则有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m÷2=1</a:t>
            </a:r>
            <a:r>
              <a:rPr lang="zh-CN" altLang="zh-CN" sz="3200" b="1" dirty="0">
                <a:latin typeface="华文楷体" pitchFamily="2" charset="-122"/>
                <a:ea typeface="华文楷体" pitchFamily="2" charset="-122"/>
              </a:rPr>
              <a:t> …… 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n,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当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n=1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时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,m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是最小的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,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此时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m=3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,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即至少要摸出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3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个球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,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才能保证有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2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个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球是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同色的。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2" name="图片 11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3" name="图片 12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1996242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68" grpId="0"/>
      <p:bldP spid="6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5"/>
          <p:cNvSpPr txBox="1"/>
          <p:nvPr/>
        </p:nvSpPr>
        <p:spPr>
          <a:xfrm>
            <a:off x="1584525" y="2582863"/>
            <a:ext cx="8277024" cy="369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圆角矩形 2"/>
          <p:cNvSpPr/>
          <p:nvPr/>
        </p:nvSpPr>
        <p:spPr>
          <a:xfrm rot="10800000" flipH="1">
            <a:off x="2300108" y="2663282"/>
            <a:ext cx="6384640" cy="1655652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4" name="圆角矩形 3"/>
          <p:cNvSpPr/>
          <p:nvPr/>
        </p:nvSpPr>
        <p:spPr>
          <a:xfrm rot="10800000" flipH="1">
            <a:off x="2290664" y="2629943"/>
            <a:ext cx="6430889" cy="1708937"/>
          </a:xfrm>
          <a:prstGeom prst="roundRect">
            <a:avLst/>
          </a:prstGeom>
          <a:noFill/>
          <a:ln w="28575">
            <a:solidFill>
              <a:srgbClr val="0070C0"/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5" name="文本框 22"/>
          <p:cNvSpPr txBox="1"/>
          <p:nvPr/>
        </p:nvSpPr>
        <p:spPr>
          <a:xfrm flipH="1">
            <a:off x="2336028" y="2563273"/>
            <a:ext cx="6348719" cy="1569660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要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保证摸出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个同色球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至少摸出球的数量要比颜色种数多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6" name="MH_Other_1"/>
          <p:cNvSpPr/>
          <p:nvPr>
            <p:custDataLst>
              <p:tags r:id="rId1"/>
            </p:custDataLst>
          </p:nvPr>
        </p:nvSpPr>
        <p:spPr>
          <a:xfrm>
            <a:off x="9591675" y="1833563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MH_SubTitle_1"/>
          <p:cNvSpPr/>
          <p:nvPr>
            <p:custDataLst>
              <p:tags r:id="rId2"/>
            </p:custDataLst>
          </p:nvPr>
        </p:nvSpPr>
        <p:spPr>
          <a:xfrm rot="588792">
            <a:off x="9036050" y="2503488"/>
            <a:ext cx="2589213" cy="1606550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lvl="0" algn="ctr" eaLnBrk="1" hangingPunct="1">
              <a:defRPr/>
            </a:pPr>
            <a:r>
              <a:rPr lang="zh-CN" altLang="en-US" sz="32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“鸽巢问题”</a:t>
            </a:r>
            <a:endParaRPr lang="en-US" altLang="zh-CN" sz="3200" b="1" dirty="0" smtClean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ctr" eaLnBrk="1" hangingPunct="1"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的应用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MH_Other_2"/>
          <p:cNvSpPr/>
          <p:nvPr>
            <p:custDataLst>
              <p:tags r:id="rId3"/>
            </p:custDataLst>
          </p:nvPr>
        </p:nvSpPr>
        <p:spPr>
          <a:xfrm rot="19833143">
            <a:off x="10237788" y="1493838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4" name="图片 4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742" t="8052" r="50352" b="61639"/>
          <a:stretch>
            <a:fillRect/>
          </a:stretch>
        </p:blipFill>
        <p:spPr bwMode="auto">
          <a:xfrm>
            <a:off x="462717" y="1319213"/>
            <a:ext cx="2388059" cy="120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文本框 4"/>
          <p:cNvSpPr txBox="1">
            <a:spLocks noChangeArrowheads="1"/>
          </p:cNvSpPr>
          <p:nvPr/>
        </p:nvSpPr>
        <p:spPr bwMode="auto">
          <a:xfrm>
            <a:off x="669708" y="1777347"/>
            <a:ext cx="162095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Wingdings" panose="05000000000000000000" pitchFamily="2" charset="2"/>
              <a:buChar char="¤"/>
              <a:defRPr sz="2400">
                <a:solidFill>
                  <a:schemeClr val="accent1"/>
                </a:solidFill>
                <a:latin typeface="Arial" panose="020B0604020202020204" pitchFamily="34" charset="0"/>
                <a:ea typeface="黑体" panose="02010609060101010101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2800" dirty="0">
                <a:solidFill>
                  <a:srgbClr val="1D41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归纳总结</a:t>
            </a:r>
          </a:p>
        </p:txBody>
      </p:sp>
      <p:pic>
        <p:nvPicPr>
          <p:cNvPr id="16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7" name="组合 16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8" name="图片 17" descr="图片8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9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ldLvl="0" animBg="1"/>
      <p:bldP spid="4" grpId="0" bldLvl="0" animBg="1"/>
      <p:bldP spid="5" grpId="0" bldLvl="0" animBg="1"/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674263" y="1252114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文本框 22"/>
          <p:cNvSpPr txBox="1"/>
          <p:nvPr/>
        </p:nvSpPr>
        <p:spPr>
          <a:xfrm flipH="1">
            <a:off x="2628574" y="1159623"/>
            <a:ext cx="9284026" cy="830997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教材第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70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页“做一做”第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题。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2933751" y="5650120"/>
            <a:ext cx="509677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他们说得对吗？为什么？</a:t>
            </a:r>
          </a:p>
        </p:txBody>
      </p:sp>
      <p:sp>
        <p:nvSpPr>
          <p:cNvPr id="77" name="TextBox 9"/>
          <p:cNvSpPr txBox="1">
            <a:spLocks noChangeArrowheads="1"/>
          </p:cNvSpPr>
          <p:nvPr/>
        </p:nvSpPr>
        <p:spPr bwMode="auto">
          <a:xfrm>
            <a:off x="446769" y="1924689"/>
            <a:ext cx="11576617" cy="683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向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东小学六年级共有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367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名学生，其中六（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）班有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49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名学生。</a:t>
            </a:r>
          </a:p>
        </p:txBody>
      </p:sp>
      <p:grpSp>
        <p:nvGrpSpPr>
          <p:cNvPr id="78" name="组合 77"/>
          <p:cNvGrpSpPr/>
          <p:nvPr/>
        </p:nvGrpSpPr>
        <p:grpSpPr>
          <a:xfrm>
            <a:off x="1109027" y="3311211"/>
            <a:ext cx="10420374" cy="2170113"/>
            <a:chOff x="-109547" y="2730494"/>
            <a:chExt cx="10420374" cy="2170113"/>
          </a:xfrm>
        </p:grpSpPr>
        <p:grpSp>
          <p:nvGrpSpPr>
            <p:cNvPr id="79" name="Group 17"/>
            <p:cNvGrpSpPr>
              <a:grpSpLocks/>
            </p:cNvGrpSpPr>
            <p:nvPr/>
          </p:nvGrpSpPr>
          <p:grpSpPr bwMode="auto">
            <a:xfrm>
              <a:off x="3022591" y="2730494"/>
              <a:ext cx="3789363" cy="2170113"/>
              <a:chOff x="1852" y="1928"/>
              <a:chExt cx="2387" cy="1367"/>
            </a:xfrm>
          </p:grpSpPr>
          <p:pic>
            <p:nvPicPr>
              <p:cNvPr id="86" name="Picture 15"/>
              <p:cNvPicPr>
                <a:picLocks noChangeAspect="1" noChangeArrowheads="1"/>
              </p:cNvPicPr>
              <p:nvPr/>
            </p:nvPicPr>
            <p:blipFill>
              <a:blip r:embed="rId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1852" y="1981"/>
                <a:ext cx="1135" cy="1273"/>
              </a:xfrm>
              <a:prstGeom prst="rect">
                <a:avLst/>
              </a:prstGeom>
              <a:noFill/>
            </p:spPr>
          </p:pic>
          <p:pic>
            <p:nvPicPr>
              <p:cNvPr id="87" name="Picture 16"/>
              <p:cNvPicPr>
                <a:picLocks noChangeAspect="1" noChangeArrowheads="1"/>
              </p:cNvPicPr>
              <p:nvPr/>
            </p:nvPicPr>
            <p:blipFill>
              <a:blip r:embed="rId6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3020" y="1928"/>
                <a:ext cx="1219" cy="1367"/>
              </a:xfrm>
              <a:prstGeom prst="rect">
                <a:avLst/>
              </a:prstGeom>
              <a:noFill/>
            </p:spPr>
          </p:pic>
        </p:grpSp>
        <p:grpSp>
          <p:nvGrpSpPr>
            <p:cNvPr id="80" name="Group 21"/>
            <p:cNvGrpSpPr>
              <a:grpSpLocks/>
            </p:cNvGrpSpPr>
            <p:nvPr/>
          </p:nvGrpSpPr>
          <p:grpSpPr bwMode="auto">
            <a:xfrm>
              <a:off x="-109547" y="2801930"/>
              <a:ext cx="2674938" cy="2009773"/>
              <a:chOff x="-121" y="1973"/>
              <a:chExt cx="1685" cy="1266"/>
            </a:xfrm>
          </p:grpSpPr>
          <p:sp>
            <p:nvSpPr>
              <p:cNvPr id="84" name="AutoShape 27"/>
              <p:cNvSpPr>
                <a:spLocks noChangeArrowheads="1"/>
              </p:cNvSpPr>
              <p:nvPr/>
            </p:nvSpPr>
            <p:spPr bwMode="auto">
              <a:xfrm>
                <a:off x="-121" y="1973"/>
                <a:ext cx="1618" cy="1266"/>
              </a:xfrm>
              <a:prstGeom prst="wedgeRoundRectCallout">
                <a:avLst>
                  <a:gd name="adj1" fmla="val 70473"/>
                  <a:gd name="adj2" fmla="val -13605"/>
                  <a:gd name="adj3" fmla="val 16667"/>
                </a:avLst>
              </a:prstGeom>
              <a:solidFill>
                <a:srgbClr val="FFFFFF"/>
              </a:solidFill>
              <a:ln w="19050">
                <a:solidFill>
                  <a:srgbClr val="3399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algn="just">
                  <a:buFontTx/>
                  <a:buNone/>
                </a:pPr>
                <a:endParaRPr lang="en-US" altLang="zh-CN"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>
                  <a:buFontTx/>
                  <a:buNone/>
                </a:pPr>
                <a:endParaRPr lang="en-US" altLang="zh-CN" sz="3200" b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5" name="Rectangle 18"/>
              <p:cNvSpPr>
                <a:spLocks noChangeArrowheads="1"/>
              </p:cNvSpPr>
              <p:nvPr/>
            </p:nvSpPr>
            <p:spPr bwMode="auto">
              <a:xfrm>
                <a:off x="-115" y="2017"/>
                <a:ext cx="1679" cy="1175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3200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六年级里至少有两人的生日是同一天。</a:t>
                </a:r>
              </a:p>
            </p:txBody>
          </p:sp>
        </p:grpSp>
        <p:grpSp>
          <p:nvGrpSpPr>
            <p:cNvPr id="81" name="Group 23"/>
            <p:cNvGrpSpPr>
              <a:grpSpLocks/>
            </p:cNvGrpSpPr>
            <p:nvPr/>
          </p:nvGrpSpPr>
          <p:grpSpPr bwMode="auto">
            <a:xfrm>
              <a:off x="7104077" y="2832096"/>
              <a:ext cx="3206750" cy="1930401"/>
              <a:chOff x="4440" y="2113"/>
              <a:chExt cx="2020" cy="1216"/>
            </a:xfrm>
          </p:grpSpPr>
          <p:sp>
            <p:nvSpPr>
              <p:cNvPr id="82" name="AutoShape 27"/>
              <p:cNvSpPr>
                <a:spLocks noChangeArrowheads="1"/>
              </p:cNvSpPr>
              <p:nvPr/>
            </p:nvSpPr>
            <p:spPr bwMode="auto">
              <a:xfrm>
                <a:off x="4440" y="2122"/>
                <a:ext cx="2000" cy="1207"/>
              </a:xfrm>
              <a:prstGeom prst="wedgeRoundRectCallout">
                <a:avLst>
                  <a:gd name="adj1" fmla="val -61556"/>
                  <a:gd name="adj2" fmla="val -13155"/>
                  <a:gd name="adj3" fmla="val 16667"/>
                </a:avLst>
              </a:prstGeom>
              <a:solidFill>
                <a:srgbClr val="FFFFFF"/>
              </a:solidFill>
              <a:ln w="19050">
                <a:solidFill>
                  <a:srgbClr val="3399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algn="just">
                  <a:buFontTx/>
                  <a:buNone/>
                </a:pPr>
                <a:endParaRPr lang="en-US" altLang="zh-CN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>
                  <a:buFontTx/>
                  <a:buNone/>
                </a:pPr>
                <a:endParaRPr lang="en-US" altLang="zh-CN" sz="3200" b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3" name="Rectangle 22"/>
              <p:cNvSpPr>
                <a:spLocks noChangeArrowheads="1"/>
              </p:cNvSpPr>
              <p:nvPr/>
            </p:nvSpPr>
            <p:spPr bwMode="auto">
              <a:xfrm>
                <a:off x="4505" y="2113"/>
                <a:ext cx="1955" cy="1175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  <a:buFontTx/>
                  <a:buNone/>
                </a:pPr>
                <a:r>
                  <a:rPr lang="zh-CN" altLang="en-US" sz="3200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六（</a:t>
                </a:r>
                <a:r>
                  <a:rPr lang="en-US" altLang="zh-CN" sz="3200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</a:t>
                </a:r>
                <a:r>
                  <a:rPr lang="zh-CN" altLang="en-US" sz="3200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）班中至少有</a:t>
                </a:r>
                <a:r>
                  <a:rPr lang="en-US" altLang="zh-CN" sz="3200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5</a:t>
                </a:r>
                <a:r>
                  <a:rPr lang="zh-CN" altLang="en-US" sz="3200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人是同一个月出生的。</a:t>
                </a:r>
              </a:p>
            </p:txBody>
          </p:sp>
        </p:grpSp>
      </p:grpSp>
      <p:grpSp>
        <p:nvGrpSpPr>
          <p:cNvPr id="22" name="组合 21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23" name="图片 22" descr="图片11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24" name="图片 23" descr="stlx"/>
            <p:cNvPicPr>
              <a:picLocks noChangeAspect="1"/>
            </p:cNvPicPr>
            <p:nvPr/>
          </p:nvPicPr>
          <p:blipFill>
            <a:blip r:embed="rId8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76" grpId="0"/>
      <p:bldP spid="7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6" name="矩形 75"/>
          <p:cNvSpPr/>
          <p:nvPr/>
        </p:nvSpPr>
        <p:spPr>
          <a:xfrm>
            <a:off x="3425365" y="426749"/>
            <a:ext cx="509677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他们说得对吗？为什么？</a:t>
            </a:r>
          </a:p>
        </p:txBody>
      </p:sp>
      <p:sp>
        <p:nvSpPr>
          <p:cNvPr id="22" name="矩形 21"/>
          <p:cNvSpPr/>
          <p:nvPr/>
        </p:nvSpPr>
        <p:spPr>
          <a:xfrm>
            <a:off x="1439966" y="1221175"/>
            <a:ext cx="1008731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答：</a:t>
            </a:r>
            <a:r>
              <a:rPr lang="zh-CN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他们的说法都正确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3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六年级共有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367</a:t>
            </a:r>
            <a:r>
              <a:rPr lang="zh-CN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名学生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而一年有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365(</a:t>
            </a:r>
            <a:r>
              <a:rPr lang="zh-CN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或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366)</a:t>
            </a:r>
            <a:r>
              <a:rPr lang="zh-CN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如果每天有一名学生过生日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则余下的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2(</a:t>
            </a:r>
            <a:r>
              <a:rPr lang="zh-CN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或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1)</a:t>
            </a:r>
            <a:r>
              <a:rPr lang="zh-CN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人无论哪天过生日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都使这天过生日的人数至少有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人。</a:t>
            </a:r>
            <a:endParaRPr lang="en-US" altLang="zh-CN" sz="3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班有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49</a:t>
            </a:r>
            <a:r>
              <a:rPr lang="zh-CN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名学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生，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49÷12=4</a:t>
            </a:r>
            <a:r>
              <a:rPr lang="zh-CN" altLang="zh-CN" sz="3200" b="1" dirty="0">
                <a:latin typeface="华文楷体" pitchFamily="2" charset="-122"/>
                <a:ea typeface="华文楷体" pitchFamily="2" charset="-122"/>
              </a:rPr>
              <a:t> </a:t>
            </a:r>
            <a:r>
              <a:rPr lang="zh-CN" altLang="zh-CN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…… 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1,</a:t>
            </a:r>
            <a:r>
              <a:rPr lang="zh-CN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假定每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名学生在同一个月出生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则余下的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人无论在哪个月出生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都使这个月出生的人数至少有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人。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11" name="图片 10" descr="图片1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12" name="图片 11" descr="stlx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118131354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/>
      <p:bldP spid="22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674263" y="1252114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文本框 22"/>
          <p:cNvSpPr txBox="1"/>
          <p:nvPr/>
        </p:nvSpPr>
        <p:spPr>
          <a:xfrm flipH="1">
            <a:off x="2628574" y="1159623"/>
            <a:ext cx="9284026" cy="830997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教材第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70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页“做一做”第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题。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77" name="TextBox 9"/>
          <p:cNvSpPr txBox="1">
            <a:spLocks noChangeArrowheads="1"/>
          </p:cNvSpPr>
          <p:nvPr/>
        </p:nvSpPr>
        <p:spPr bwMode="auto">
          <a:xfrm>
            <a:off x="446769" y="1924689"/>
            <a:ext cx="11576617" cy="12241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把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红、黄、蓝、白四种颜色的球各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个放到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一个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袋子里。至少取多少个球，可以保证取到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两个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颜色相同的球？</a:t>
            </a:r>
          </a:p>
        </p:txBody>
      </p:sp>
      <p:sp>
        <p:nvSpPr>
          <p:cNvPr id="22" name="AutoShape 14"/>
          <p:cNvSpPr>
            <a:spLocks noChangeArrowheads="1"/>
          </p:cNvSpPr>
          <p:nvPr/>
        </p:nvSpPr>
        <p:spPr bwMode="auto">
          <a:xfrm>
            <a:off x="2001095" y="4098699"/>
            <a:ext cx="3384550" cy="2173288"/>
          </a:xfrm>
          <a:prstGeom prst="can">
            <a:avLst>
              <a:gd name="adj" fmla="val 25000"/>
            </a:avLst>
          </a:prstGeom>
          <a:solidFill>
            <a:srgbClr val="CCFF99">
              <a:alpha val="50195"/>
            </a:srgbClr>
          </a:solidFill>
          <a:ln w="38100">
            <a:solidFill>
              <a:srgbClr val="0066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" name="Oval 15"/>
          <p:cNvSpPr>
            <a:spLocks noChangeArrowheads="1"/>
          </p:cNvSpPr>
          <p:nvPr/>
        </p:nvSpPr>
        <p:spPr bwMode="auto">
          <a:xfrm>
            <a:off x="2855170" y="5303612"/>
            <a:ext cx="438150" cy="438150"/>
          </a:xfrm>
          <a:prstGeom prst="ellipse">
            <a:avLst/>
          </a:prstGeom>
          <a:solidFill>
            <a:srgbClr val="FF0000"/>
          </a:solidFill>
          <a:ln w="381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" name="Oval 16"/>
          <p:cNvSpPr>
            <a:spLocks noChangeArrowheads="1"/>
          </p:cNvSpPr>
          <p:nvPr/>
        </p:nvSpPr>
        <p:spPr bwMode="auto">
          <a:xfrm>
            <a:off x="3071070" y="5519512"/>
            <a:ext cx="438150" cy="438150"/>
          </a:xfrm>
          <a:prstGeom prst="ellipse">
            <a:avLst/>
          </a:prstGeom>
          <a:solidFill>
            <a:srgbClr val="FF0000"/>
          </a:solidFill>
          <a:ln w="381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" name="Oval 17"/>
          <p:cNvSpPr>
            <a:spLocks noChangeArrowheads="1"/>
          </p:cNvSpPr>
          <p:nvPr/>
        </p:nvSpPr>
        <p:spPr bwMode="auto">
          <a:xfrm>
            <a:off x="2432895" y="5178199"/>
            <a:ext cx="438150" cy="438150"/>
          </a:xfrm>
          <a:prstGeom prst="ellipse">
            <a:avLst/>
          </a:prstGeom>
          <a:solidFill>
            <a:srgbClr val="FF0000"/>
          </a:solidFill>
          <a:ln w="381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" name="Oval 18"/>
          <p:cNvSpPr>
            <a:spLocks noChangeArrowheads="1"/>
          </p:cNvSpPr>
          <p:nvPr/>
        </p:nvSpPr>
        <p:spPr bwMode="auto">
          <a:xfrm>
            <a:off x="3656858" y="5465537"/>
            <a:ext cx="438150" cy="438150"/>
          </a:xfrm>
          <a:prstGeom prst="ellipse">
            <a:avLst/>
          </a:prstGeom>
          <a:solidFill>
            <a:srgbClr val="FF0000"/>
          </a:solidFill>
          <a:ln w="381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9" name="Oval 19"/>
          <p:cNvSpPr>
            <a:spLocks noChangeArrowheads="1"/>
          </p:cNvSpPr>
          <p:nvPr/>
        </p:nvSpPr>
        <p:spPr bwMode="auto">
          <a:xfrm>
            <a:off x="3009158" y="4673374"/>
            <a:ext cx="438150" cy="438150"/>
          </a:xfrm>
          <a:prstGeom prst="ellipse">
            <a:avLst/>
          </a:prstGeom>
          <a:solidFill>
            <a:srgbClr val="FF0000"/>
          </a:solidFill>
          <a:ln w="381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" name="Oval 20"/>
          <p:cNvSpPr>
            <a:spLocks noChangeArrowheads="1"/>
          </p:cNvSpPr>
          <p:nvPr/>
        </p:nvSpPr>
        <p:spPr bwMode="auto">
          <a:xfrm>
            <a:off x="3080595" y="4890862"/>
            <a:ext cx="438150" cy="438150"/>
          </a:xfrm>
          <a:prstGeom prst="ellipse">
            <a:avLst/>
          </a:prstGeom>
          <a:solidFill>
            <a:srgbClr val="FFFF00"/>
          </a:solidFill>
          <a:ln w="381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buFontTx/>
              <a:buNone/>
            </a:pPr>
            <a:endParaRPr lang="zh-CN" altLang="en-US" sz="1800" b="0">
              <a:latin typeface="Arial" charset="0"/>
              <a:ea typeface="宋体" charset="-122"/>
            </a:endParaRPr>
          </a:p>
        </p:txBody>
      </p:sp>
      <p:sp>
        <p:nvSpPr>
          <p:cNvPr id="31" name="Oval 21"/>
          <p:cNvSpPr>
            <a:spLocks noChangeArrowheads="1"/>
          </p:cNvSpPr>
          <p:nvPr/>
        </p:nvSpPr>
        <p:spPr bwMode="auto">
          <a:xfrm>
            <a:off x="3367933" y="4890862"/>
            <a:ext cx="438150" cy="438150"/>
          </a:xfrm>
          <a:prstGeom prst="ellipse">
            <a:avLst/>
          </a:prstGeom>
          <a:solidFill>
            <a:srgbClr val="FFFF00"/>
          </a:solidFill>
          <a:ln w="381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buFontTx/>
              <a:buNone/>
            </a:pPr>
            <a:endParaRPr lang="zh-CN" altLang="en-US" sz="1800" b="0">
              <a:latin typeface="Arial" charset="0"/>
              <a:ea typeface="宋体" charset="-122"/>
            </a:endParaRPr>
          </a:p>
        </p:txBody>
      </p:sp>
      <p:sp>
        <p:nvSpPr>
          <p:cNvPr id="32" name="Oval 22"/>
          <p:cNvSpPr>
            <a:spLocks noChangeArrowheads="1"/>
          </p:cNvSpPr>
          <p:nvPr/>
        </p:nvSpPr>
        <p:spPr bwMode="auto">
          <a:xfrm>
            <a:off x="3583833" y="4962299"/>
            <a:ext cx="438150" cy="438150"/>
          </a:xfrm>
          <a:prstGeom prst="ellipse">
            <a:avLst/>
          </a:prstGeom>
          <a:solidFill>
            <a:srgbClr val="FFFF00"/>
          </a:solidFill>
          <a:ln w="381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buFontTx/>
              <a:buNone/>
            </a:pPr>
            <a:endParaRPr lang="zh-CN" altLang="en-US" sz="1800" b="0">
              <a:latin typeface="Arial" charset="0"/>
              <a:ea typeface="宋体" charset="-122"/>
            </a:endParaRPr>
          </a:p>
        </p:txBody>
      </p:sp>
      <p:sp>
        <p:nvSpPr>
          <p:cNvPr id="33" name="Oval 23"/>
          <p:cNvSpPr>
            <a:spLocks noChangeArrowheads="1"/>
          </p:cNvSpPr>
          <p:nvPr/>
        </p:nvSpPr>
        <p:spPr bwMode="auto">
          <a:xfrm>
            <a:off x="4139458" y="5395687"/>
            <a:ext cx="438150" cy="438150"/>
          </a:xfrm>
          <a:prstGeom prst="ellipse">
            <a:avLst/>
          </a:prstGeom>
          <a:solidFill>
            <a:srgbClr val="FFFF00"/>
          </a:solidFill>
          <a:ln w="381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buFontTx/>
              <a:buNone/>
            </a:pPr>
            <a:endParaRPr lang="zh-CN" altLang="en-US" sz="1800" b="0">
              <a:latin typeface="Arial" charset="0"/>
              <a:ea typeface="宋体" charset="-122"/>
            </a:endParaRPr>
          </a:p>
        </p:txBody>
      </p:sp>
      <p:sp>
        <p:nvSpPr>
          <p:cNvPr id="34" name="Oval 24"/>
          <p:cNvSpPr>
            <a:spLocks noChangeArrowheads="1"/>
          </p:cNvSpPr>
          <p:nvPr/>
        </p:nvSpPr>
        <p:spPr bwMode="auto">
          <a:xfrm>
            <a:off x="3872758" y="4673374"/>
            <a:ext cx="438150" cy="438150"/>
          </a:xfrm>
          <a:prstGeom prst="ellipse">
            <a:avLst/>
          </a:prstGeom>
          <a:solidFill>
            <a:srgbClr val="FFFF00"/>
          </a:solidFill>
          <a:ln w="381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buFontTx/>
              <a:buNone/>
            </a:pPr>
            <a:endParaRPr lang="zh-CN" altLang="en-US" sz="1800" b="0">
              <a:latin typeface="Arial" charset="0"/>
              <a:ea typeface="宋体" charset="-122"/>
            </a:endParaRPr>
          </a:p>
        </p:txBody>
      </p:sp>
      <p:sp>
        <p:nvSpPr>
          <p:cNvPr id="35" name="Oval 25"/>
          <p:cNvSpPr>
            <a:spLocks noChangeArrowheads="1"/>
          </p:cNvSpPr>
          <p:nvPr/>
        </p:nvSpPr>
        <p:spPr bwMode="auto">
          <a:xfrm>
            <a:off x="2648795" y="5465537"/>
            <a:ext cx="438150" cy="438150"/>
          </a:xfrm>
          <a:prstGeom prst="ellipse">
            <a:avLst/>
          </a:prstGeom>
          <a:solidFill>
            <a:srgbClr val="3366FF"/>
          </a:solidFill>
          <a:ln w="381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6" name="Oval 26"/>
          <p:cNvSpPr>
            <a:spLocks noChangeArrowheads="1"/>
          </p:cNvSpPr>
          <p:nvPr/>
        </p:nvSpPr>
        <p:spPr bwMode="auto">
          <a:xfrm>
            <a:off x="2504333" y="4746399"/>
            <a:ext cx="438150" cy="438150"/>
          </a:xfrm>
          <a:prstGeom prst="ellipse">
            <a:avLst/>
          </a:prstGeom>
          <a:solidFill>
            <a:srgbClr val="3366FF"/>
          </a:solidFill>
          <a:ln w="381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7" name="Oval 27"/>
          <p:cNvSpPr>
            <a:spLocks noChangeArrowheads="1"/>
          </p:cNvSpPr>
          <p:nvPr/>
        </p:nvSpPr>
        <p:spPr bwMode="auto">
          <a:xfrm>
            <a:off x="3296495" y="5394099"/>
            <a:ext cx="438150" cy="438150"/>
          </a:xfrm>
          <a:prstGeom prst="ellipse">
            <a:avLst/>
          </a:prstGeom>
          <a:solidFill>
            <a:srgbClr val="3366FF"/>
          </a:solidFill>
          <a:ln w="381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8" name="Oval 28"/>
          <p:cNvSpPr>
            <a:spLocks noChangeArrowheads="1"/>
          </p:cNvSpPr>
          <p:nvPr/>
        </p:nvSpPr>
        <p:spPr bwMode="auto">
          <a:xfrm>
            <a:off x="4017220" y="4962299"/>
            <a:ext cx="438150" cy="438150"/>
          </a:xfrm>
          <a:prstGeom prst="ellipse">
            <a:avLst/>
          </a:prstGeom>
          <a:solidFill>
            <a:srgbClr val="3366FF"/>
          </a:solidFill>
          <a:ln w="381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9" name="Oval 29"/>
          <p:cNvSpPr>
            <a:spLocks noChangeArrowheads="1"/>
          </p:cNvSpPr>
          <p:nvPr/>
        </p:nvSpPr>
        <p:spPr bwMode="auto">
          <a:xfrm>
            <a:off x="3440958" y="4601937"/>
            <a:ext cx="438150" cy="438150"/>
          </a:xfrm>
          <a:prstGeom prst="ellipse">
            <a:avLst/>
          </a:prstGeom>
          <a:solidFill>
            <a:srgbClr val="3366FF"/>
          </a:solidFill>
          <a:ln w="381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0" name="Oval 30"/>
          <p:cNvSpPr>
            <a:spLocks noChangeArrowheads="1"/>
          </p:cNvSpPr>
          <p:nvPr/>
        </p:nvSpPr>
        <p:spPr bwMode="auto">
          <a:xfrm>
            <a:off x="2864695" y="5681437"/>
            <a:ext cx="438150" cy="438150"/>
          </a:xfrm>
          <a:prstGeom prst="ellipse">
            <a:avLst/>
          </a:prstGeom>
          <a:solidFill>
            <a:srgbClr val="3366FF"/>
          </a:solidFill>
          <a:ln w="381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" name="Oval 31"/>
          <p:cNvSpPr>
            <a:spLocks noChangeArrowheads="1"/>
          </p:cNvSpPr>
          <p:nvPr/>
        </p:nvSpPr>
        <p:spPr bwMode="auto">
          <a:xfrm>
            <a:off x="3080595" y="5825899"/>
            <a:ext cx="438150" cy="438150"/>
          </a:xfrm>
          <a:prstGeom prst="ellipse">
            <a:avLst/>
          </a:prstGeom>
          <a:solidFill>
            <a:srgbClr val="3366FF"/>
          </a:solidFill>
          <a:ln w="381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2" name="Oval 32"/>
          <p:cNvSpPr>
            <a:spLocks noChangeArrowheads="1"/>
          </p:cNvSpPr>
          <p:nvPr/>
        </p:nvSpPr>
        <p:spPr bwMode="auto">
          <a:xfrm>
            <a:off x="2216995" y="5683024"/>
            <a:ext cx="438150" cy="438150"/>
          </a:xfrm>
          <a:prstGeom prst="ellipse">
            <a:avLst/>
          </a:prstGeom>
          <a:solidFill>
            <a:srgbClr val="3366FF"/>
          </a:solidFill>
          <a:ln w="381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3" name="Oval 33"/>
          <p:cNvSpPr>
            <a:spLocks noChangeArrowheads="1"/>
          </p:cNvSpPr>
          <p:nvPr/>
        </p:nvSpPr>
        <p:spPr bwMode="auto">
          <a:xfrm>
            <a:off x="2720233" y="5033737"/>
            <a:ext cx="438150" cy="438150"/>
          </a:xfrm>
          <a:prstGeom prst="ellipse">
            <a:avLst/>
          </a:prstGeom>
          <a:solidFill>
            <a:srgbClr val="3366FF"/>
          </a:solidFill>
          <a:ln w="381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4" name="Oval 34"/>
          <p:cNvSpPr>
            <a:spLocks noChangeArrowheads="1"/>
          </p:cNvSpPr>
          <p:nvPr/>
        </p:nvSpPr>
        <p:spPr bwMode="auto">
          <a:xfrm>
            <a:off x="4160095" y="5322662"/>
            <a:ext cx="438150" cy="438150"/>
          </a:xfrm>
          <a:prstGeom prst="ellipse">
            <a:avLst/>
          </a:prstGeom>
          <a:solidFill>
            <a:srgbClr val="3366FF"/>
          </a:solidFill>
          <a:ln w="381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5" name="Oval 35"/>
          <p:cNvSpPr>
            <a:spLocks noChangeArrowheads="1"/>
          </p:cNvSpPr>
          <p:nvPr/>
        </p:nvSpPr>
        <p:spPr bwMode="auto">
          <a:xfrm>
            <a:off x="3780683" y="5106762"/>
            <a:ext cx="438150" cy="438150"/>
          </a:xfrm>
          <a:prstGeom prst="ellipse">
            <a:avLst/>
          </a:prstGeom>
          <a:solidFill>
            <a:srgbClr val="FFFF00"/>
          </a:solidFill>
          <a:ln w="381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buFontTx/>
              <a:buNone/>
            </a:pPr>
            <a:endParaRPr lang="zh-CN" altLang="en-US" sz="1800" b="0">
              <a:latin typeface="Arial" charset="0"/>
              <a:ea typeface="宋体" charset="-122"/>
            </a:endParaRPr>
          </a:p>
        </p:txBody>
      </p:sp>
      <p:sp>
        <p:nvSpPr>
          <p:cNvPr id="46" name="Oval 36"/>
          <p:cNvSpPr>
            <a:spLocks noChangeArrowheads="1"/>
          </p:cNvSpPr>
          <p:nvPr/>
        </p:nvSpPr>
        <p:spPr bwMode="auto">
          <a:xfrm>
            <a:off x="4233120" y="5609999"/>
            <a:ext cx="438150" cy="438150"/>
          </a:xfrm>
          <a:prstGeom prst="ellipse">
            <a:avLst/>
          </a:prstGeom>
          <a:solidFill>
            <a:srgbClr val="FFFF00"/>
          </a:solidFill>
          <a:ln w="381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buFontTx/>
              <a:buNone/>
            </a:pPr>
            <a:endParaRPr lang="zh-CN" altLang="en-US" sz="1800" b="0">
              <a:latin typeface="Arial" charset="0"/>
              <a:ea typeface="宋体" charset="-122"/>
            </a:endParaRPr>
          </a:p>
        </p:txBody>
      </p:sp>
      <p:sp>
        <p:nvSpPr>
          <p:cNvPr id="47" name="Oval 37"/>
          <p:cNvSpPr>
            <a:spLocks noChangeArrowheads="1"/>
          </p:cNvSpPr>
          <p:nvPr/>
        </p:nvSpPr>
        <p:spPr bwMode="auto">
          <a:xfrm>
            <a:off x="4449020" y="5465537"/>
            <a:ext cx="438150" cy="438150"/>
          </a:xfrm>
          <a:prstGeom prst="ellipse">
            <a:avLst/>
          </a:prstGeom>
          <a:solidFill>
            <a:srgbClr val="FFFF00"/>
          </a:solidFill>
          <a:ln w="381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buFontTx/>
              <a:buNone/>
            </a:pPr>
            <a:endParaRPr lang="zh-CN" altLang="en-US" sz="1800" b="0">
              <a:latin typeface="Arial" charset="0"/>
              <a:ea typeface="宋体" charset="-122"/>
            </a:endParaRPr>
          </a:p>
        </p:txBody>
      </p:sp>
      <p:sp>
        <p:nvSpPr>
          <p:cNvPr id="48" name="Oval 38"/>
          <p:cNvSpPr>
            <a:spLocks noChangeArrowheads="1"/>
          </p:cNvSpPr>
          <p:nvPr/>
        </p:nvSpPr>
        <p:spPr bwMode="auto">
          <a:xfrm>
            <a:off x="4375995" y="4746399"/>
            <a:ext cx="438150" cy="438150"/>
          </a:xfrm>
          <a:prstGeom prst="ellipse">
            <a:avLst/>
          </a:prstGeom>
          <a:solidFill>
            <a:srgbClr val="FFFF00"/>
          </a:solidFill>
          <a:ln w="381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buFontTx/>
              <a:buNone/>
            </a:pPr>
            <a:endParaRPr lang="zh-CN" altLang="en-US" sz="1800" b="0">
              <a:latin typeface="Arial" charset="0"/>
              <a:ea typeface="宋体" charset="-122"/>
            </a:endParaRPr>
          </a:p>
        </p:txBody>
      </p:sp>
      <p:sp>
        <p:nvSpPr>
          <p:cNvPr id="49" name="Oval 39"/>
          <p:cNvSpPr>
            <a:spLocks noChangeArrowheads="1"/>
          </p:cNvSpPr>
          <p:nvPr/>
        </p:nvSpPr>
        <p:spPr bwMode="auto">
          <a:xfrm>
            <a:off x="4375995" y="5106762"/>
            <a:ext cx="438150" cy="438150"/>
          </a:xfrm>
          <a:prstGeom prst="ellipse">
            <a:avLst/>
          </a:prstGeom>
          <a:solidFill>
            <a:srgbClr val="FFFF00"/>
          </a:solidFill>
          <a:ln w="381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buFontTx/>
              <a:buNone/>
            </a:pPr>
            <a:endParaRPr lang="zh-CN" altLang="en-US" sz="1800" b="0">
              <a:latin typeface="Arial" charset="0"/>
              <a:ea typeface="宋体" charset="-122"/>
            </a:endParaRPr>
          </a:p>
        </p:txBody>
      </p:sp>
      <p:sp>
        <p:nvSpPr>
          <p:cNvPr id="50" name="Oval 40"/>
          <p:cNvSpPr>
            <a:spLocks noChangeArrowheads="1"/>
          </p:cNvSpPr>
          <p:nvPr/>
        </p:nvSpPr>
        <p:spPr bwMode="auto">
          <a:xfrm>
            <a:off x="2216995" y="5394099"/>
            <a:ext cx="438150" cy="438150"/>
          </a:xfrm>
          <a:prstGeom prst="ellipse">
            <a:avLst/>
          </a:prstGeom>
          <a:solidFill>
            <a:srgbClr val="FF0000"/>
          </a:solidFill>
          <a:ln w="381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" name="Oval 41"/>
          <p:cNvSpPr>
            <a:spLocks noChangeArrowheads="1"/>
          </p:cNvSpPr>
          <p:nvPr/>
        </p:nvSpPr>
        <p:spPr bwMode="auto">
          <a:xfrm>
            <a:off x="2196358" y="4962299"/>
            <a:ext cx="438150" cy="438150"/>
          </a:xfrm>
          <a:prstGeom prst="ellipse">
            <a:avLst/>
          </a:prstGeom>
          <a:solidFill>
            <a:srgbClr val="FF0000"/>
          </a:solidFill>
          <a:ln w="381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2" name="Oval 42"/>
          <p:cNvSpPr>
            <a:spLocks noChangeArrowheads="1"/>
          </p:cNvSpPr>
          <p:nvPr/>
        </p:nvSpPr>
        <p:spPr bwMode="auto">
          <a:xfrm>
            <a:off x="2504333" y="5754462"/>
            <a:ext cx="438150" cy="438150"/>
          </a:xfrm>
          <a:prstGeom prst="ellipse">
            <a:avLst/>
          </a:prstGeom>
          <a:solidFill>
            <a:srgbClr val="FF0000"/>
          </a:solidFill>
          <a:ln w="381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3" name="Oval 43"/>
          <p:cNvSpPr>
            <a:spLocks noChangeArrowheads="1"/>
          </p:cNvSpPr>
          <p:nvPr/>
        </p:nvSpPr>
        <p:spPr bwMode="auto">
          <a:xfrm>
            <a:off x="3512395" y="5754462"/>
            <a:ext cx="438150" cy="438150"/>
          </a:xfrm>
          <a:prstGeom prst="ellipse">
            <a:avLst/>
          </a:prstGeom>
          <a:solidFill>
            <a:srgbClr val="FF0000"/>
          </a:solidFill>
          <a:ln w="381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4" name="Oval 44"/>
          <p:cNvSpPr>
            <a:spLocks noChangeArrowheads="1"/>
          </p:cNvSpPr>
          <p:nvPr/>
        </p:nvSpPr>
        <p:spPr bwMode="auto">
          <a:xfrm>
            <a:off x="3801320" y="5825899"/>
            <a:ext cx="438150" cy="438150"/>
          </a:xfrm>
          <a:prstGeom prst="ellipse">
            <a:avLst/>
          </a:prstGeom>
          <a:solidFill>
            <a:srgbClr val="FF0000"/>
          </a:solidFill>
          <a:ln w="381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5" name="Oval 45"/>
          <p:cNvSpPr>
            <a:spLocks noChangeArrowheads="1"/>
          </p:cNvSpPr>
          <p:nvPr/>
        </p:nvSpPr>
        <p:spPr bwMode="auto">
          <a:xfrm>
            <a:off x="4591895" y="4962299"/>
            <a:ext cx="438150" cy="438150"/>
          </a:xfrm>
          <a:prstGeom prst="ellipse">
            <a:avLst/>
          </a:prstGeom>
          <a:solidFill>
            <a:schemeClr val="bg1"/>
          </a:solidFill>
          <a:ln w="381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buFontTx/>
              <a:buNone/>
            </a:pPr>
            <a:endParaRPr lang="zh-CN" altLang="en-US" sz="1800" b="0">
              <a:latin typeface="Arial" charset="0"/>
              <a:ea typeface="宋体" charset="-122"/>
            </a:endParaRPr>
          </a:p>
        </p:txBody>
      </p:sp>
      <p:sp>
        <p:nvSpPr>
          <p:cNvPr id="56" name="Oval 46"/>
          <p:cNvSpPr>
            <a:spLocks noChangeArrowheads="1"/>
          </p:cNvSpPr>
          <p:nvPr/>
        </p:nvSpPr>
        <p:spPr bwMode="auto">
          <a:xfrm>
            <a:off x="4809383" y="5178199"/>
            <a:ext cx="438150" cy="438150"/>
          </a:xfrm>
          <a:prstGeom prst="ellipse">
            <a:avLst/>
          </a:prstGeom>
          <a:solidFill>
            <a:schemeClr val="bg1"/>
          </a:solidFill>
          <a:ln w="381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buFontTx/>
              <a:buNone/>
            </a:pPr>
            <a:endParaRPr lang="zh-CN" altLang="en-US" sz="1800" b="0">
              <a:latin typeface="Arial" charset="0"/>
              <a:ea typeface="宋体" charset="-122"/>
            </a:endParaRPr>
          </a:p>
        </p:txBody>
      </p:sp>
      <p:sp>
        <p:nvSpPr>
          <p:cNvPr id="57" name="Oval 47"/>
          <p:cNvSpPr>
            <a:spLocks noChangeArrowheads="1"/>
          </p:cNvSpPr>
          <p:nvPr/>
        </p:nvSpPr>
        <p:spPr bwMode="auto">
          <a:xfrm>
            <a:off x="2216995" y="4673374"/>
            <a:ext cx="438150" cy="438150"/>
          </a:xfrm>
          <a:prstGeom prst="ellipse">
            <a:avLst/>
          </a:prstGeom>
          <a:solidFill>
            <a:schemeClr val="bg1"/>
          </a:solidFill>
          <a:ln w="381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buFontTx/>
              <a:buNone/>
            </a:pPr>
            <a:endParaRPr lang="zh-CN" altLang="en-US" sz="1800" b="0">
              <a:latin typeface="Arial" charset="0"/>
              <a:ea typeface="宋体" charset="-122"/>
            </a:endParaRPr>
          </a:p>
        </p:txBody>
      </p:sp>
      <p:sp>
        <p:nvSpPr>
          <p:cNvPr id="58" name="Oval 48"/>
          <p:cNvSpPr>
            <a:spLocks noChangeArrowheads="1"/>
          </p:cNvSpPr>
          <p:nvPr/>
        </p:nvSpPr>
        <p:spPr bwMode="auto">
          <a:xfrm>
            <a:off x="4664920" y="5609999"/>
            <a:ext cx="438150" cy="438150"/>
          </a:xfrm>
          <a:prstGeom prst="ellipse">
            <a:avLst/>
          </a:prstGeom>
          <a:solidFill>
            <a:schemeClr val="bg1"/>
          </a:solidFill>
          <a:ln w="381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buFontTx/>
              <a:buNone/>
            </a:pPr>
            <a:endParaRPr lang="zh-CN" altLang="en-US" sz="1800" b="0">
              <a:latin typeface="Arial" charset="0"/>
              <a:ea typeface="宋体" charset="-122"/>
            </a:endParaRPr>
          </a:p>
        </p:txBody>
      </p:sp>
      <p:sp>
        <p:nvSpPr>
          <p:cNvPr id="59" name="Oval 49"/>
          <p:cNvSpPr>
            <a:spLocks noChangeArrowheads="1"/>
          </p:cNvSpPr>
          <p:nvPr/>
        </p:nvSpPr>
        <p:spPr bwMode="auto">
          <a:xfrm>
            <a:off x="4233120" y="5754462"/>
            <a:ext cx="438150" cy="438150"/>
          </a:xfrm>
          <a:prstGeom prst="ellipse">
            <a:avLst/>
          </a:prstGeom>
          <a:solidFill>
            <a:schemeClr val="bg1"/>
          </a:solidFill>
          <a:ln w="381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buFontTx/>
              <a:buNone/>
            </a:pPr>
            <a:endParaRPr lang="zh-CN" altLang="en-US" sz="1800" b="0">
              <a:latin typeface="Arial" charset="0"/>
              <a:ea typeface="宋体" charset="-122"/>
            </a:endParaRPr>
          </a:p>
        </p:txBody>
      </p:sp>
      <p:sp>
        <p:nvSpPr>
          <p:cNvPr id="60" name="Oval 50"/>
          <p:cNvSpPr>
            <a:spLocks noChangeArrowheads="1"/>
          </p:cNvSpPr>
          <p:nvPr/>
        </p:nvSpPr>
        <p:spPr bwMode="auto">
          <a:xfrm>
            <a:off x="4375995" y="4457474"/>
            <a:ext cx="438150" cy="438150"/>
          </a:xfrm>
          <a:prstGeom prst="ellipse">
            <a:avLst/>
          </a:prstGeom>
          <a:solidFill>
            <a:schemeClr val="bg1"/>
          </a:solidFill>
          <a:ln w="381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buFontTx/>
              <a:buNone/>
            </a:pPr>
            <a:endParaRPr lang="zh-CN" altLang="en-US" sz="1800" b="0">
              <a:latin typeface="Arial" charset="0"/>
              <a:ea typeface="宋体" charset="-122"/>
            </a:endParaRPr>
          </a:p>
        </p:txBody>
      </p:sp>
      <p:sp>
        <p:nvSpPr>
          <p:cNvPr id="61" name="Oval 51"/>
          <p:cNvSpPr>
            <a:spLocks noChangeArrowheads="1"/>
          </p:cNvSpPr>
          <p:nvPr/>
        </p:nvSpPr>
        <p:spPr bwMode="auto">
          <a:xfrm>
            <a:off x="3872758" y="4386037"/>
            <a:ext cx="438150" cy="438150"/>
          </a:xfrm>
          <a:prstGeom prst="ellipse">
            <a:avLst/>
          </a:prstGeom>
          <a:solidFill>
            <a:schemeClr val="bg1"/>
          </a:solidFill>
          <a:ln w="381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buFontTx/>
              <a:buNone/>
            </a:pPr>
            <a:endParaRPr lang="zh-CN" altLang="en-US" sz="1800" b="0">
              <a:latin typeface="Arial" charset="0"/>
              <a:ea typeface="宋体" charset="-122"/>
            </a:endParaRPr>
          </a:p>
        </p:txBody>
      </p:sp>
      <p:sp>
        <p:nvSpPr>
          <p:cNvPr id="62" name="Oval 52"/>
          <p:cNvSpPr>
            <a:spLocks noChangeArrowheads="1"/>
          </p:cNvSpPr>
          <p:nvPr/>
        </p:nvSpPr>
        <p:spPr bwMode="auto">
          <a:xfrm>
            <a:off x="3296495" y="4386037"/>
            <a:ext cx="438150" cy="438150"/>
          </a:xfrm>
          <a:prstGeom prst="ellipse">
            <a:avLst/>
          </a:prstGeom>
          <a:solidFill>
            <a:schemeClr val="bg1"/>
          </a:solidFill>
          <a:ln w="381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buFontTx/>
              <a:buNone/>
            </a:pPr>
            <a:endParaRPr lang="zh-CN" altLang="en-US" sz="1800" b="0">
              <a:latin typeface="Arial" charset="0"/>
              <a:ea typeface="宋体" charset="-122"/>
            </a:endParaRPr>
          </a:p>
        </p:txBody>
      </p:sp>
      <p:sp>
        <p:nvSpPr>
          <p:cNvPr id="63" name="Oval 53"/>
          <p:cNvSpPr>
            <a:spLocks noChangeArrowheads="1"/>
          </p:cNvSpPr>
          <p:nvPr/>
        </p:nvSpPr>
        <p:spPr bwMode="auto">
          <a:xfrm>
            <a:off x="2720233" y="4314599"/>
            <a:ext cx="438150" cy="438150"/>
          </a:xfrm>
          <a:prstGeom prst="ellipse">
            <a:avLst/>
          </a:prstGeom>
          <a:solidFill>
            <a:schemeClr val="bg1"/>
          </a:solidFill>
          <a:ln w="381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buFontTx/>
              <a:buNone/>
            </a:pPr>
            <a:endParaRPr lang="zh-CN" altLang="en-US" sz="1800" b="0">
              <a:latin typeface="Arial" charset="0"/>
              <a:ea typeface="宋体" charset="-122"/>
            </a:endParaRPr>
          </a:p>
        </p:txBody>
      </p:sp>
      <p:sp>
        <p:nvSpPr>
          <p:cNvPr id="64" name="Oval 54"/>
          <p:cNvSpPr>
            <a:spLocks noChangeArrowheads="1"/>
          </p:cNvSpPr>
          <p:nvPr/>
        </p:nvSpPr>
        <p:spPr bwMode="auto">
          <a:xfrm>
            <a:off x="2288433" y="4386037"/>
            <a:ext cx="438150" cy="438150"/>
          </a:xfrm>
          <a:prstGeom prst="ellipse">
            <a:avLst/>
          </a:prstGeom>
          <a:solidFill>
            <a:schemeClr val="bg1"/>
          </a:solidFill>
          <a:ln w="381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buFontTx/>
              <a:buNone/>
            </a:pPr>
            <a:endParaRPr lang="zh-CN" altLang="en-US" sz="1800" b="0">
              <a:latin typeface="Arial" charset="0"/>
              <a:ea typeface="宋体" charset="-122"/>
            </a:endParaRPr>
          </a:p>
        </p:txBody>
      </p:sp>
      <p:sp>
        <p:nvSpPr>
          <p:cNvPr id="65" name="矩形 27"/>
          <p:cNvSpPr>
            <a:spLocks noChangeArrowheads="1"/>
          </p:cNvSpPr>
          <p:nvPr/>
        </p:nvSpPr>
        <p:spPr bwMode="auto">
          <a:xfrm>
            <a:off x="7060258" y="3404334"/>
            <a:ext cx="254093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＋</a:t>
            </a: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6104782" y="4481429"/>
            <a:ext cx="5807817" cy="12241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FontTx/>
              <a:buNone/>
            </a:pP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答：至少取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个球，可以保证取到两个颜色相同的球。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68" name="图片 67" descr="图片11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69" name="图片 68" descr="stlx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419702250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4.07407E-6 L 2.5E-6 -0.22801 " pathEditMode="relative" rAng="0" ptsTypes="AA">
                                      <p:cBhvr>
                                        <p:cTn id="145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4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4.07407E-6 L 0.01524 -0.22061 " pathEditMode="relative" rAng="0" ptsTypes="AA">
                                      <p:cBhvr>
                                        <p:cTn id="149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5" y="-110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4.07407E-6 L -0.00039 -0.22061 " pathEditMode="relative" rAng="0" ptsTypes="AA">
                                      <p:cBhvr>
                                        <p:cTn id="153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" y="-110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4.44444E-6 L 0.00769 -0.18912 " pathEditMode="relative" rAng="0" ptsTypes="AA">
                                      <p:cBhvr>
                                        <p:cTn id="157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8" y="-94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4.44444E-6 L 0.11549 -0.26274 " pathEditMode="relative" rAng="0" ptsTypes="AA">
                                      <p:cBhvr>
                                        <p:cTn id="161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68" y="-131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2000"/>
                            </p:stCondLst>
                            <p:childTnLst>
                              <p:par>
                                <p:cTn id="1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5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3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77" grpId="0"/>
      <p:bldP spid="22" grpId="0" animBg="1"/>
      <p:bldP spid="23" grpId="0" animBg="1"/>
      <p:bldP spid="24" grpId="0" animBg="1"/>
      <p:bldP spid="25" grpId="0" animBg="1"/>
      <p:bldP spid="28" grpId="0" animBg="1"/>
      <p:bldP spid="29" grpId="0" animBg="1"/>
      <p:bldP spid="29" grpId="1" animBg="1"/>
      <p:bldP spid="30" grpId="0" animBg="1"/>
      <p:bldP spid="31" grpId="0" animBg="1"/>
      <p:bldP spid="32" grpId="0" animBg="1"/>
      <p:bldP spid="33" grpId="0" animBg="1"/>
      <p:bldP spid="34" grpId="0" animBg="1"/>
      <p:bldP spid="34" grpId="1" animBg="1"/>
      <p:bldP spid="35" grpId="0" animBg="1"/>
      <p:bldP spid="36" grpId="0" animBg="1"/>
      <p:bldP spid="36" grpId="1" animBg="1"/>
      <p:bldP spid="37" grpId="0" animBg="1"/>
      <p:bldP spid="38" grpId="0" animBg="1"/>
      <p:bldP spid="38" grpId="1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0" grpId="1" animBg="1"/>
      <p:bldP spid="61" grpId="0" animBg="1"/>
      <p:bldP spid="62" grpId="0" animBg="1"/>
      <p:bldP spid="63" grpId="0" animBg="1"/>
      <p:bldP spid="64" grpId="0" animBg="1"/>
      <p:bldP spid="65" grpId="0"/>
      <p:bldP spid="6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22"/>
          <p:cNvSpPr txBox="1"/>
          <p:nvPr/>
        </p:nvSpPr>
        <p:spPr>
          <a:xfrm flipH="1">
            <a:off x="2929567" y="1515895"/>
            <a:ext cx="5975780" cy="743986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完全解读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859909" y="4649906"/>
            <a:ext cx="3244479" cy="1158240"/>
          </a:xfrm>
          <a:prstGeom prst="rect">
            <a:avLst/>
          </a:prstGeom>
          <a:noFill/>
          <a:ln w="19050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871164" y="6024519"/>
            <a:ext cx="3233224" cy="1093627"/>
          </a:xfrm>
          <a:prstGeom prst="rect">
            <a:avLst/>
          </a:prstGeom>
          <a:noFill/>
          <a:ln w="19050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Picture 2" descr="C:\Users\Administrator\Desktop\图片2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163" t="17004" r="9837" b="27271"/>
          <a:stretch>
            <a:fillRect/>
          </a:stretch>
        </p:blipFill>
        <p:spPr bwMode="auto">
          <a:xfrm>
            <a:off x="1237594" y="1680153"/>
            <a:ext cx="1451600" cy="565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组合 12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14" name="图片 13" descr="图片11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15" name="图片 14" descr="stlx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68875" y="1536916"/>
            <a:ext cx="9688082" cy="397986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文本框 20482"/>
          <p:cNvSpPr txBox="1"/>
          <p:nvPr/>
        </p:nvSpPr>
        <p:spPr>
          <a:xfrm>
            <a:off x="1772250" y="2008188"/>
            <a:ext cx="9007393" cy="978729"/>
          </a:xfrm>
          <a:prstGeom prst="rect">
            <a:avLst/>
          </a:prstGeom>
          <a:noFill/>
          <a:ln w="28575" cap="flat" cmpd="sng">
            <a:solidFill>
              <a:srgbClr val="1D41D5"/>
            </a:solidFill>
            <a:prstDash val="lgDash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marL="1905" lvl="2" indent="454025" eaLnBrk="1" hangingPunct="1">
              <a:lnSpc>
                <a:spcPct val="12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把实际问题转化成“鸽巢问题”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弄清“鸽巢”和要被分放的“鸽子”。</a:t>
            </a:r>
          </a:p>
        </p:txBody>
      </p:sp>
      <p:sp>
        <p:nvSpPr>
          <p:cNvPr id="4" name="文本框 20482"/>
          <p:cNvSpPr txBox="1"/>
          <p:nvPr/>
        </p:nvSpPr>
        <p:spPr>
          <a:xfrm>
            <a:off x="1772250" y="3277870"/>
            <a:ext cx="9007393" cy="535531"/>
          </a:xfrm>
          <a:prstGeom prst="rect">
            <a:avLst/>
          </a:prstGeom>
          <a:noFill/>
          <a:ln w="28575" cap="flat" cmpd="sng">
            <a:solidFill>
              <a:srgbClr val="1D41D5"/>
            </a:solidFill>
            <a:prstDash val="lgDash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marL="1905" lvl="2" indent="454025" eaLnBrk="1" hangingPunct="1">
              <a:lnSpc>
                <a:spcPct val="12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物体数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÷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抽屉数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</a:t>
            </a:r>
            <a:r>
              <a:rPr lang="zh-CN" altLang="zh-CN" sz="2400" b="1" dirty="0">
                <a:latin typeface="华文楷体" pitchFamily="2" charset="-122"/>
                <a:ea typeface="华文楷体" pitchFamily="2" charset="-122"/>
              </a:rPr>
              <a:t>……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余数</a:t>
            </a:r>
            <a:endParaRPr lang="zh-CN" altLang="en-US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20482"/>
          <p:cNvSpPr txBox="1"/>
          <p:nvPr/>
        </p:nvSpPr>
        <p:spPr>
          <a:xfrm>
            <a:off x="1772250" y="4203700"/>
            <a:ext cx="9007393" cy="535531"/>
          </a:xfrm>
          <a:prstGeom prst="rect">
            <a:avLst/>
          </a:prstGeom>
          <a:noFill/>
          <a:ln w="28575" cap="flat" cmpd="sng">
            <a:solidFill>
              <a:srgbClr val="1D41D5"/>
            </a:solidFill>
            <a:prstDash val="lgDash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marL="1905" lvl="2" indent="454025" eaLnBrk="1" hangingPunct="1">
              <a:lnSpc>
                <a:spcPct val="12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至少数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+1</a:t>
            </a:r>
          </a:p>
        </p:txBody>
      </p:sp>
      <p:sp>
        <p:nvSpPr>
          <p:cNvPr id="6" name="MH_Other_1"/>
          <p:cNvSpPr/>
          <p:nvPr>
            <p:custDataLst>
              <p:tags r:id="rId1"/>
            </p:custDataLst>
          </p:nvPr>
        </p:nvSpPr>
        <p:spPr>
          <a:xfrm>
            <a:off x="9923878" y="4483465"/>
            <a:ext cx="1484935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MH_SubTitle_1"/>
          <p:cNvSpPr/>
          <p:nvPr>
            <p:custDataLst>
              <p:tags r:id="rId2"/>
            </p:custDataLst>
          </p:nvPr>
        </p:nvSpPr>
        <p:spPr>
          <a:xfrm rot="588792">
            <a:off x="9262513" y="5158153"/>
            <a:ext cx="2587625" cy="965200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 lnSpcReduction="10000"/>
          </a:bodyPr>
          <a:lstStyle/>
          <a:p>
            <a:pPr algn="ctr" eaLnBrk="1" hangingPunct="1">
              <a:defRPr/>
            </a:pPr>
            <a:r>
              <a:rPr lang="zh-CN" altLang="en-US" sz="32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“鸽巢问题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”</a:t>
            </a:r>
            <a:endParaRPr kumimoji="0" lang="en-US" altLang="zh-CN" sz="3200" b="1" i="0" u="none" strike="noStrike" kern="120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algn="ctr" eaLnBrk="1" hangingPunct="1">
              <a:defRPr/>
            </a:pPr>
            <a:r>
              <a:rPr lang="zh-CN" altLang="en-US" sz="32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的应用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MH_Other_2"/>
          <p:cNvSpPr/>
          <p:nvPr>
            <p:custDataLst>
              <p:tags r:id="rId3"/>
            </p:custDataLst>
          </p:nvPr>
        </p:nvSpPr>
        <p:spPr>
          <a:xfrm rot="19833143">
            <a:off x="10453501" y="4131964"/>
            <a:ext cx="441041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4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5" name="组合 14"/>
          <p:cNvGrpSpPr/>
          <p:nvPr/>
        </p:nvGrpSpPr>
        <p:grpSpPr>
          <a:xfrm>
            <a:off x="33020" y="31115"/>
            <a:ext cx="2962910" cy="1480820"/>
            <a:chOff x="52" y="49"/>
            <a:chExt cx="4666" cy="2332"/>
          </a:xfrm>
        </p:grpSpPr>
        <p:pic>
          <p:nvPicPr>
            <p:cNvPr id="16" name="图片 15" descr="图片5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024" y="49"/>
              <a:ext cx="1694" cy="2332"/>
            </a:xfrm>
            <a:prstGeom prst="rect">
              <a:avLst/>
            </a:prstGeom>
          </p:spPr>
        </p:pic>
        <p:pic>
          <p:nvPicPr>
            <p:cNvPr id="17" name="图片 16" descr="ktxj"/>
            <p:cNvPicPr>
              <a:picLocks noChangeAspect="1"/>
            </p:cNvPicPr>
            <p:nvPr/>
          </p:nvPicPr>
          <p:blipFill>
            <a:blip r:embed="rId8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76" b="10592"/>
            <a:stretch>
              <a:fillRect/>
            </a:stretch>
          </p:blipFill>
          <p:spPr>
            <a:xfrm>
              <a:off x="52" y="574"/>
              <a:ext cx="3329" cy="878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4" grpId="0" bldLvl="0" animBg="1"/>
      <p:bldP spid="5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2" name="组合 11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pic>
          <p:nvPicPr>
            <p:cNvPr id="13" name="图片 12" descr="图片7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239" y="91"/>
              <a:ext cx="1051" cy="1702"/>
            </a:xfrm>
            <a:prstGeom prst="rect">
              <a:avLst/>
            </a:prstGeom>
          </p:spPr>
        </p:pic>
        <p:pic>
          <p:nvPicPr>
            <p:cNvPr id="14" name="图片 13" descr="fxzb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52" b="-115"/>
            <a:stretch>
              <a:fillRect/>
            </a:stretch>
          </p:blipFill>
          <p:spPr>
            <a:xfrm>
              <a:off x="137" y="580"/>
              <a:ext cx="2955" cy="872"/>
            </a:xfrm>
            <a:prstGeom prst="rect">
              <a:avLst/>
            </a:prstGeom>
          </p:spPr>
        </p:pic>
      </p:grpSp>
      <p:pic>
        <p:nvPicPr>
          <p:cNvPr id="6" name="图片 47" descr="小绿人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51962" y="3622706"/>
            <a:ext cx="2560638" cy="2435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圆角矩形 7"/>
          <p:cNvSpPr/>
          <p:nvPr/>
        </p:nvSpPr>
        <p:spPr>
          <a:xfrm>
            <a:off x="2271685" y="2644357"/>
            <a:ext cx="6754438" cy="2195962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271685" y="1457310"/>
            <a:ext cx="550069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复习“鸽巢问题”解决模型。</a:t>
            </a:r>
            <a:endParaRPr lang="zh-CN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668165" y="2865175"/>
            <a:ext cx="635795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物体数</a:t>
            </a:r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÷</a:t>
            </a:r>
            <a:r>
              <a:rPr lang="zh-CN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抽屉数</a:t>
            </a:r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</a:t>
            </a:r>
            <a:r>
              <a:rPr lang="zh-CN" altLang="zh-CN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……</a:t>
            </a:r>
            <a:r>
              <a:rPr lang="zh-CN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余数</a:t>
            </a:r>
            <a:endParaRPr lang="en-US" altLang="zh-CN" sz="36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</a:t>
            </a:r>
            <a:r>
              <a:rPr lang="zh-CN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至少数</a:t>
            </a:r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</a:t>
            </a:r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+1</a:t>
            </a:r>
            <a:endParaRPr lang="zh-CN" altLang="en-US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869492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Administrator\Desktop\作业1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287" t="20395" r="15686" b="27633"/>
          <a:stretch>
            <a:fillRect/>
          </a:stretch>
        </p:blipFill>
        <p:spPr bwMode="auto">
          <a:xfrm>
            <a:off x="1982218" y="1968129"/>
            <a:ext cx="1238069" cy="514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Administrator\Desktop\作业2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247" t="20452" r="14945" b="26367"/>
          <a:stretch>
            <a:fillRect/>
          </a:stretch>
        </p:blipFill>
        <p:spPr bwMode="auto">
          <a:xfrm>
            <a:off x="1982218" y="2960773"/>
            <a:ext cx="1238069" cy="507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文本框 22"/>
          <p:cNvSpPr txBox="1"/>
          <p:nvPr/>
        </p:nvSpPr>
        <p:spPr>
          <a:xfrm flipH="1">
            <a:off x="3829447" y="1782582"/>
            <a:ext cx="5975780" cy="830997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教材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第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71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页练习十三第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2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题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0" name="文本框 22"/>
          <p:cNvSpPr txBox="1"/>
          <p:nvPr/>
        </p:nvSpPr>
        <p:spPr>
          <a:xfrm flipH="1">
            <a:off x="3829447" y="2755205"/>
            <a:ext cx="7723924" cy="830997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全科王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·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同步课时练习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1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2" name="组合 11"/>
          <p:cNvGrpSpPr/>
          <p:nvPr/>
        </p:nvGrpSpPr>
        <p:grpSpPr>
          <a:xfrm>
            <a:off x="228600" y="6350"/>
            <a:ext cx="3195320" cy="1609090"/>
            <a:chOff x="120" y="-71"/>
            <a:chExt cx="5032" cy="2534"/>
          </a:xfrm>
        </p:grpSpPr>
        <p:pic>
          <p:nvPicPr>
            <p:cNvPr id="13" name="图片 12" descr="图片10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938" y="-71"/>
              <a:ext cx="2215" cy="2535"/>
            </a:xfrm>
            <a:prstGeom prst="rect">
              <a:avLst/>
            </a:prstGeom>
          </p:spPr>
        </p:pic>
        <p:pic>
          <p:nvPicPr>
            <p:cNvPr id="14" name="图片 13" descr="zysj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864" b="1139"/>
            <a:stretch>
              <a:fillRect/>
            </a:stretch>
          </p:blipFill>
          <p:spPr>
            <a:xfrm>
              <a:off x="120" y="820"/>
              <a:ext cx="3078" cy="902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/>
        </p:nvPicPr>
        <p:blipFill>
          <a:blip r:embed="rId3" cstate="print">
            <a:lum bright="6000"/>
          </a:blip>
          <a:stretch>
            <a:fillRect/>
          </a:stretch>
        </p:blipFill>
        <p:spPr>
          <a:xfrm>
            <a:off x="9751060" y="351155"/>
            <a:ext cx="2132330" cy="12242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图片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6865" y="370840"/>
            <a:ext cx="6478270" cy="210566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 rot="21120000">
            <a:off x="140335" y="2296160"/>
            <a:ext cx="3921760" cy="2283460"/>
            <a:chOff x="-98" y="6233"/>
            <a:chExt cx="5073" cy="2930"/>
          </a:xfrm>
        </p:grpSpPr>
        <p:pic>
          <p:nvPicPr>
            <p:cNvPr id="5" name="图片 4" descr="图片2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 rot="20640000">
              <a:off x="-98" y="6449"/>
              <a:ext cx="2326" cy="2715"/>
            </a:xfrm>
            <a:prstGeom prst="rect">
              <a:avLst/>
            </a:prstGeom>
          </p:spPr>
        </p:pic>
        <p:pic>
          <p:nvPicPr>
            <p:cNvPr id="6" name="图片 5" descr="图片3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380" y="6233"/>
              <a:ext cx="2313" cy="2710"/>
            </a:xfrm>
            <a:prstGeom prst="rect">
              <a:avLst/>
            </a:prstGeom>
          </p:spPr>
        </p:pic>
        <p:pic>
          <p:nvPicPr>
            <p:cNvPr id="7" name="图片 6" descr="图片4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 rot="1200000">
              <a:off x="2793" y="6472"/>
              <a:ext cx="2183" cy="2554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 rot="21060000">
            <a:off x="474550" y="4474795"/>
            <a:ext cx="3450394" cy="2142529"/>
            <a:chOff x="6844" y="7123"/>
            <a:chExt cx="4821" cy="2994"/>
          </a:xfrm>
        </p:grpSpPr>
        <p:pic>
          <p:nvPicPr>
            <p:cNvPr id="9" name="图片 8" descr="数学副本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 rot="21000000">
              <a:off x="6844" y="7214"/>
              <a:ext cx="2041" cy="2835"/>
            </a:xfrm>
            <a:prstGeom prst="rect">
              <a:avLst/>
            </a:prstGeom>
          </p:spPr>
        </p:pic>
        <p:pic>
          <p:nvPicPr>
            <p:cNvPr id="10" name="图片 9" descr="语文副本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197" y="7123"/>
              <a:ext cx="2040" cy="2835"/>
            </a:xfrm>
            <a:prstGeom prst="rect">
              <a:avLst/>
            </a:prstGeom>
          </p:spPr>
        </p:pic>
        <p:pic>
          <p:nvPicPr>
            <p:cNvPr id="11" name="图片 10" descr="英语副本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 rot="480000">
              <a:off x="9625" y="7282"/>
              <a:ext cx="2040" cy="2835"/>
            </a:xfrm>
            <a:prstGeom prst="rect">
              <a:avLst/>
            </a:prstGeom>
          </p:spPr>
        </p:pic>
      </p:grpSp>
      <p:pic>
        <p:nvPicPr>
          <p:cNvPr id="12" name="图片 11" descr="图片1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3930015" y="2456815"/>
            <a:ext cx="5850255" cy="3711575"/>
          </a:xfrm>
          <a:prstGeom prst="rect">
            <a:avLst/>
          </a:prstGeom>
        </p:spPr>
      </p:pic>
      <p:pic>
        <p:nvPicPr>
          <p:cNvPr id="13" name="图片 12" descr="图片14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6177915" y="4700270"/>
            <a:ext cx="6013450" cy="2206625"/>
          </a:xfrm>
          <a:prstGeom prst="rect">
            <a:avLst/>
          </a:prstGeom>
        </p:spPr>
      </p:pic>
      <p:pic>
        <p:nvPicPr>
          <p:cNvPr id="14" name="图片 13" descr="图片13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  <p:pic>
        <p:nvPicPr>
          <p:cNvPr id="15" name="图片 14" descr="尖子生阅读封面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 rot="720000">
            <a:off x="9732645" y="1940560"/>
            <a:ext cx="2169160" cy="30162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9705975" y="266065"/>
            <a:ext cx="2042795" cy="11728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3514090" y="1403350"/>
            <a:ext cx="5163185" cy="78359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4500" b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小学免费教考资源</a:t>
            </a:r>
            <a:endParaRPr lang="zh-CN" altLang="en-US" sz="4500" b="1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13"/>
          <p:cNvSpPr txBox="1"/>
          <p:nvPr/>
        </p:nvSpPr>
        <p:spPr>
          <a:xfrm>
            <a:off x="2586990" y="2599690"/>
            <a:ext cx="837120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/>
              <a:t>         </a:t>
            </a:r>
            <a:r>
              <a:rPr lang="zh-CN" sz="2800"/>
              <a:t>扫描梓耕教育、名师汇二维码，登录梓耕教育网站www.jlzgjy.com.cn，下载更多教考资源。</a:t>
            </a:r>
          </a:p>
          <a:p>
            <a:pPr algn="l">
              <a:lnSpc>
                <a:spcPct val="150000"/>
              </a:lnSpc>
            </a:pPr>
            <a:r>
              <a:rPr lang="zh-CN" sz="2800"/>
              <a:t>       </a:t>
            </a:r>
            <a:r>
              <a:rPr lang="en-US" altLang="zh-CN" sz="2800"/>
              <a:t>  </a:t>
            </a:r>
            <a:r>
              <a:rPr lang="zh-CN" sz="2800"/>
              <a:t>小学各学科题库、精品课件、名师教案、课文朗读与听力、公开课视频、知识点微课、工作总结及日常工作表格等优质免费资源等你来拿！</a:t>
            </a:r>
          </a:p>
        </p:txBody>
      </p:sp>
      <p:pic>
        <p:nvPicPr>
          <p:cNvPr id="5" name="图片 4" descr="梓耕教育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599758" y="2373630"/>
            <a:ext cx="1809750" cy="1781175"/>
          </a:xfrm>
          <a:prstGeom prst="rect">
            <a:avLst/>
          </a:prstGeom>
        </p:spPr>
      </p:pic>
      <p:pic>
        <p:nvPicPr>
          <p:cNvPr id="6" name="图片 5" descr="梓耕名师汇二维吗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 cstate="print"/>
          <a:srcRect l="3582" t="3184" r="3184" b="4080"/>
          <a:stretch>
            <a:fillRect/>
          </a:stretch>
        </p:blipFill>
        <p:spPr>
          <a:xfrm>
            <a:off x="612140" y="4147185"/>
            <a:ext cx="1784985" cy="1775460"/>
          </a:xfrm>
          <a:prstGeom prst="rect">
            <a:avLst/>
          </a:prstGeom>
        </p:spPr>
      </p:pic>
      <p:pic>
        <p:nvPicPr>
          <p:cNvPr id="7" name="图片 6" descr="图片1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6178550" y="4671060"/>
            <a:ext cx="6013450" cy="2206625"/>
          </a:xfrm>
          <a:prstGeom prst="rect">
            <a:avLst/>
          </a:prstGeom>
        </p:spPr>
      </p:pic>
      <p:pic>
        <p:nvPicPr>
          <p:cNvPr id="8" name="图片 7" descr="图片1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2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4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3402193" y="3141527"/>
            <a:ext cx="4560046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一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3" name="图片 12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14" name="图片 13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" name="Rectangle 16"/>
          <p:cNvSpPr/>
          <p:nvPr/>
        </p:nvSpPr>
        <p:spPr>
          <a:xfrm>
            <a:off x="1535728" y="1577412"/>
            <a:ext cx="9747621" cy="14826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atinLnBrk="0">
              <a:lnSpc>
                <a:spcPct val="15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你的生日是在哪一天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? </a:t>
            </a:r>
            <a:endParaRPr lang="en-US" altLang="zh-CN" sz="3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atinLnBrk="0">
              <a:lnSpc>
                <a:spcPct val="15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任意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13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人中至少有两人在同一月生日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你们相信吗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云形标注 15"/>
          <p:cNvSpPr/>
          <p:nvPr/>
        </p:nvSpPr>
        <p:spPr>
          <a:xfrm>
            <a:off x="4124704" y="3060062"/>
            <a:ext cx="2509010" cy="1576657"/>
          </a:xfrm>
          <a:prstGeom prst="cloudCallout">
            <a:avLst>
              <a:gd name="adj1" fmla="val 36769"/>
              <a:gd name="adj2" fmla="val 42222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4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验证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4" name="Rectangle 16"/>
          <p:cNvSpPr/>
          <p:nvPr/>
        </p:nvSpPr>
        <p:spPr>
          <a:xfrm>
            <a:off x="1535728" y="4481639"/>
            <a:ext cx="9747621" cy="14826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atinLnBrk="0"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一年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有十二个月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,12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位同学假如每月都有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人出生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那么剩下一人就和其中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人同月出生。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3" name="图片 12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15" name="图片 14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uild="p"/>
      <p:bldP spid="17" grpId="1"/>
      <p:bldP spid="16" grpId="0" bldLvl="0" animBg="1"/>
      <p:bldP spid="14" grpId="0"/>
      <p:bldP spid="14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云形标注 15"/>
          <p:cNvSpPr/>
          <p:nvPr/>
        </p:nvSpPr>
        <p:spPr>
          <a:xfrm>
            <a:off x="2986017" y="1921375"/>
            <a:ext cx="5424738" cy="2202051"/>
          </a:xfrm>
          <a:prstGeom prst="cloudCallout">
            <a:avLst>
              <a:gd name="adj1" fmla="val 36769"/>
              <a:gd name="adj2" fmla="val 42222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6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鸽巢问题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3" name="图片 12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14" name="图片 13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3491137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4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3402193" y="3141527"/>
            <a:ext cx="4560046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二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3" name="图片 12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14" name="图片 13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" name="Rectangle 16"/>
          <p:cNvSpPr/>
          <p:nvPr/>
        </p:nvSpPr>
        <p:spPr>
          <a:xfrm>
            <a:off x="672612" y="1577412"/>
            <a:ext cx="10610738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atinLnBrk="0"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盒子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里有同样大小的红球和蓝球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要想摸出的球一定有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个同色的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至少要摸出几个球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云形标注 11"/>
          <p:cNvSpPr/>
          <p:nvPr/>
        </p:nvSpPr>
        <p:spPr>
          <a:xfrm>
            <a:off x="3141292" y="3810560"/>
            <a:ext cx="5424738" cy="2202051"/>
          </a:xfrm>
          <a:prstGeom prst="cloudCallout">
            <a:avLst>
              <a:gd name="adj1" fmla="val 36769"/>
              <a:gd name="adj2" fmla="val 42222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6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鸽巢问题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4" name="图片 13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15" name="图片 14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155645044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7" grpId="1"/>
      <p:bldP spid="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576" r="32848" b="7316"/>
          <a:stretch/>
        </p:blipFill>
        <p:spPr>
          <a:xfrm>
            <a:off x="4182894" y="2593017"/>
            <a:ext cx="4873558" cy="3924515"/>
          </a:xfrm>
          <a:prstGeom prst="rect">
            <a:avLst/>
          </a:prstGeom>
        </p:spPr>
      </p:pic>
      <p:pic>
        <p:nvPicPr>
          <p:cNvPr id="8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2715495" y="2646384"/>
            <a:ext cx="8289985" cy="741059"/>
            <a:chOff x="1" y="734994"/>
            <a:chExt cx="4857751" cy="1214041"/>
          </a:xfrm>
        </p:grpSpPr>
        <p:sp>
          <p:nvSpPr>
            <p:cNvPr id="11" name="AutoShape 27"/>
            <p:cNvSpPr>
              <a:spLocks noChangeArrowheads="1"/>
            </p:cNvSpPr>
            <p:nvPr/>
          </p:nvSpPr>
          <p:spPr bwMode="auto">
            <a:xfrm>
              <a:off x="1" y="734994"/>
              <a:ext cx="4857751" cy="1208666"/>
            </a:xfrm>
            <a:prstGeom prst="wedgeRoundRectCallout">
              <a:avLst>
                <a:gd name="adj1" fmla="val 1787"/>
                <a:gd name="adj2" fmla="val 76505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 algn="just">
                <a:buFontTx/>
                <a:buNone/>
              </a:pPr>
              <a:endPara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buFontTx/>
                <a:buNone/>
              </a:pPr>
              <a:endParaRPr lang="en-US" altLang="zh-CN" sz="3200" b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Rectangle 14"/>
            <p:cNvSpPr>
              <a:spLocks noChangeArrowheads="1"/>
            </p:cNvSpPr>
            <p:nvPr/>
          </p:nvSpPr>
          <p:spPr bwMode="auto">
            <a:xfrm>
              <a:off x="36535" y="785341"/>
              <a:ext cx="4821217" cy="1163694"/>
            </a:xfrm>
            <a:prstGeom prst="rect">
              <a:avLst/>
            </a:prstGeom>
            <a:noFill/>
            <a:ln w="12700">
              <a:noFill/>
              <a:miter lim="800000"/>
            </a:ln>
            <a:effectLst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buFontTx/>
                <a:buNone/>
              </a:pPr>
              <a:r>
                <a:rPr lang="zh-CN" altLang="en-US" sz="32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摸出</a:t>
              </a:r>
              <a:r>
                <a:rPr lang="en-US" altLang="zh-CN" sz="32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5</a:t>
              </a:r>
              <a:r>
                <a:rPr lang="zh-CN" altLang="en-US" sz="32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个球肯定有两个球是同色的</a:t>
              </a:r>
              <a:r>
                <a:rPr lang="zh-CN" altLang="en-US" sz="32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。因为</a:t>
              </a:r>
              <a:r>
                <a:rPr lang="zh-CN" altLang="zh-CN" sz="3200" b="1" dirty="0">
                  <a:latin typeface="华文楷体" pitchFamily="2" charset="-122"/>
                  <a:ea typeface="华文楷体" pitchFamily="2" charset="-122"/>
                </a:rPr>
                <a:t>……</a:t>
              </a:r>
              <a:r>
                <a:rPr lang="zh-CN" altLang="zh-CN" sz="3200" dirty="0">
                  <a:latin typeface="华文楷体" pitchFamily="2" charset="-122"/>
                  <a:ea typeface="华文楷体" pitchFamily="2" charset="-122"/>
                </a:rPr>
                <a:t> </a:t>
              </a:r>
              <a:endPara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grpSp>
        <p:nvGrpSpPr>
          <p:cNvPr id="13" name="Group 20"/>
          <p:cNvGrpSpPr/>
          <p:nvPr/>
        </p:nvGrpSpPr>
        <p:grpSpPr bwMode="auto">
          <a:xfrm>
            <a:off x="8956698" y="3719681"/>
            <a:ext cx="2785057" cy="1813570"/>
            <a:chOff x="4460" y="2156"/>
            <a:chExt cx="1483" cy="1043"/>
          </a:xfrm>
        </p:grpSpPr>
        <p:sp>
          <p:nvSpPr>
            <p:cNvPr id="14" name="AutoShape 27"/>
            <p:cNvSpPr>
              <a:spLocks noChangeArrowheads="1"/>
            </p:cNvSpPr>
            <p:nvPr/>
          </p:nvSpPr>
          <p:spPr bwMode="auto">
            <a:xfrm>
              <a:off x="4460" y="2156"/>
              <a:ext cx="1426" cy="1043"/>
            </a:xfrm>
            <a:prstGeom prst="wedgeRoundRectCallout">
              <a:avLst>
                <a:gd name="adj1" fmla="val -67831"/>
                <a:gd name="adj2" fmla="val -14008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 algn="just">
                <a:buFontTx/>
                <a:buNone/>
              </a:pPr>
              <a:endPara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buFontTx/>
                <a:buNone/>
              </a:pPr>
              <a:endParaRPr lang="en-US" altLang="zh-CN" sz="3200" b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Rectangle 19"/>
            <p:cNvSpPr>
              <a:spLocks noChangeArrowheads="1"/>
            </p:cNvSpPr>
            <p:nvPr/>
          </p:nvSpPr>
          <p:spPr bwMode="auto">
            <a:xfrm>
              <a:off x="4515" y="2234"/>
              <a:ext cx="1428" cy="903"/>
            </a:xfrm>
            <a:prstGeom prst="rect">
              <a:avLst/>
            </a:prstGeom>
            <a:noFill/>
            <a:ln w="12700">
              <a:noFill/>
              <a:miter lim="800000"/>
            </a:ln>
            <a:effectLst/>
          </p:spPr>
          <p:txBody>
            <a:bodyPr wrap="square">
              <a:spAutoFit/>
            </a:bodyPr>
            <a:lstStyle/>
            <a:p>
              <a:r>
                <a:rPr lang="zh-CN" altLang="en-US" sz="3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有两种颜色。那摸</a:t>
              </a:r>
              <a:r>
                <a:rPr lang="en-US" altLang="zh-CN" sz="3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r>
                <a:rPr lang="zh-CN" altLang="en-US" sz="3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个球就能保证</a:t>
              </a:r>
              <a:r>
                <a:rPr lang="zh-CN" altLang="zh-CN" sz="3200" b="1" dirty="0">
                  <a:latin typeface="华文楷体" pitchFamily="2" charset="-122"/>
                  <a:ea typeface="华文楷体" pitchFamily="2" charset="-122"/>
                </a:rPr>
                <a:t>……</a:t>
              </a:r>
              <a:r>
                <a:rPr lang="zh-CN" altLang="zh-CN" sz="3200" dirty="0">
                  <a:latin typeface="华文楷体" pitchFamily="2" charset="-122"/>
                  <a:ea typeface="华文楷体" pitchFamily="2" charset="-122"/>
                </a:rPr>
                <a:t> </a:t>
              </a:r>
              <a:endPara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grpSp>
        <p:nvGrpSpPr>
          <p:cNvPr id="9" name="Group 25"/>
          <p:cNvGrpSpPr/>
          <p:nvPr/>
        </p:nvGrpSpPr>
        <p:grpSpPr bwMode="auto">
          <a:xfrm>
            <a:off x="1339907" y="4238404"/>
            <a:ext cx="3045053" cy="1294847"/>
            <a:chOff x="377" y="3209"/>
            <a:chExt cx="1596" cy="1031"/>
          </a:xfrm>
        </p:grpSpPr>
        <p:sp>
          <p:nvSpPr>
            <p:cNvPr id="10" name="AutoShape 27"/>
            <p:cNvSpPr>
              <a:spLocks noChangeArrowheads="1"/>
            </p:cNvSpPr>
            <p:nvPr/>
          </p:nvSpPr>
          <p:spPr bwMode="auto">
            <a:xfrm>
              <a:off x="377" y="3249"/>
              <a:ext cx="1583" cy="955"/>
            </a:xfrm>
            <a:prstGeom prst="wedgeRoundRectCallout">
              <a:avLst>
                <a:gd name="adj1" fmla="val 61697"/>
                <a:gd name="adj2" fmla="val -44557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 algn="just">
                <a:buFontTx/>
                <a:buNone/>
              </a:pPr>
              <a:endPara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buFontTx/>
                <a:buNone/>
              </a:pPr>
              <a:endParaRPr lang="en-US" altLang="zh-CN" sz="3200" b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Rectangle 21"/>
            <p:cNvSpPr>
              <a:spLocks noChangeArrowheads="1"/>
            </p:cNvSpPr>
            <p:nvPr/>
          </p:nvSpPr>
          <p:spPr bwMode="auto">
            <a:xfrm>
              <a:off x="430" y="3209"/>
              <a:ext cx="1543" cy="1031"/>
            </a:xfrm>
            <a:prstGeom prst="rect">
              <a:avLst/>
            </a:prstGeom>
            <a:noFill/>
            <a:ln w="12700">
              <a:noFill/>
              <a:miter lim="800000"/>
            </a:ln>
            <a:effectLst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buFontTx/>
                <a:buNone/>
              </a:pPr>
              <a:r>
                <a:rPr lang="zh-CN" altLang="en-US" sz="32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只摸</a:t>
              </a:r>
              <a:r>
                <a:rPr lang="en-US" altLang="zh-CN" sz="32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2</a:t>
              </a:r>
              <a:r>
                <a:rPr lang="zh-CN" altLang="en-US" sz="32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个</a:t>
              </a:r>
              <a:r>
                <a:rPr lang="zh-CN" altLang="en-US" sz="32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球能保证</a:t>
              </a:r>
              <a:r>
                <a:rPr lang="zh-CN" altLang="en-US" sz="32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是</a:t>
              </a:r>
              <a:r>
                <a:rPr lang="zh-CN" altLang="en-US" sz="32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同色吗？</a:t>
              </a:r>
              <a:endPara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sp>
        <p:nvSpPr>
          <p:cNvPr id="22" name="Rectangle 14"/>
          <p:cNvSpPr>
            <a:spLocks noChangeArrowheads="1"/>
          </p:cNvSpPr>
          <p:nvPr/>
        </p:nvSpPr>
        <p:spPr bwMode="auto">
          <a:xfrm>
            <a:off x="824441" y="1273610"/>
            <a:ext cx="10181039" cy="1274195"/>
          </a:xfrm>
          <a:prstGeom prst="rect">
            <a:avLst/>
          </a:prstGeom>
          <a:noFill/>
          <a:ln w="12700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FontTx/>
              <a:buNone/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盒子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里有同样大小的红球和蓝球各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要想摸出的球一定有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个同色的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至少要摸出几个球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?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20" name="图片 19" descr="图片8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21" name="图片 20" descr="xzgj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186365970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" name="AutoShape 18"/>
          <p:cNvSpPr>
            <a:spLocks noChangeArrowheads="1"/>
          </p:cNvSpPr>
          <p:nvPr/>
        </p:nvSpPr>
        <p:spPr bwMode="auto">
          <a:xfrm>
            <a:off x="1206697" y="2136791"/>
            <a:ext cx="3532188" cy="936625"/>
          </a:xfrm>
          <a:prstGeom prst="flowChartAlternateProcess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 Box 20"/>
          <p:cNvSpPr txBox="1">
            <a:spLocks noChangeArrowheads="1"/>
          </p:cNvSpPr>
          <p:nvPr/>
        </p:nvSpPr>
        <p:spPr bwMode="auto">
          <a:xfrm>
            <a:off x="1303535" y="2425716"/>
            <a:ext cx="2376488" cy="5238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第一种情况：</a:t>
            </a:r>
          </a:p>
        </p:txBody>
      </p:sp>
      <p:sp>
        <p:nvSpPr>
          <p:cNvPr id="24" name="Oval 19"/>
          <p:cNvSpPr>
            <a:spLocks noChangeArrowheads="1"/>
          </p:cNvSpPr>
          <p:nvPr/>
        </p:nvSpPr>
        <p:spPr bwMode="auto">
          <a:xfrm>
            <a:off x="3768922" y="2430479"/>
            <a:ext cx="431800" cy="431800"/>
          </a:xfrm>
          <a:prstGeom prst="ellipse">
            <a:avLst/>
          </a:prstGeom>
          <a:solidFill>
            <a:srgbClr val="FF0000"/>
          </a:solidFill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Oval 22"/>
          <p:cNvSpPr>
            <a:spLocks noChangeArrowheads="1"/>
          </p:cNvSpPr>
          <p:nvPr/>
        </p:nvSpPr>
        <p:spPr bwMode="auto">
          <a:xfrm>
            <a:off x="4235647" y="2430479"/>
            <a:ext cx="431800" cy="431800"/>
          </a:xfrm>
          <a:prstGeom prst="ellipse">
            <a:avLst/>
          </a:prstGeom>
          <a:solidFill>
            <a:srgbClr val="0070C0"/>
          </a:solidFill>
          <a:ln w="12700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AutoShape 34"/>
          <p:cNvSpPr>
            <a:spLocks noChangeArrowheads="1"/>
          </p:cNvSpPr>
          <p:nvPr/>
        </p:nvSpPr>
        <p:spPr bwMode="auto">
          <a:xfrm>
            <a:off x="1206697" y="3208362"/>
            <a:ext cx="3532188" cy="936625"/>
          </a:xfrm>
          <a:prstGeom prst="flowChartAlternateProcess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 Box 35"/>
          <p:cNvSpPr txBox="1">
            <a:spLocks noChangeArrowheads="1"/>
          </p:cNvSpPr>
          <p:nvPr/>
        </p:nvSpPr>
        <p:spPr bwMode="auto">
          <a:xfrm>
            <a:off x="1303535" y="3497287"/>
            <a:ext cx="2376488" cy="5238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第二种情况：</a:t>
            </a:r>
          </a:p>
        </p:txBody>
      </p:sp>
      <p:sp>
        <p:nvSpPr>
          <p:cNvPr id="32" name="Oval 36"/>
          <p:cNvSpPr>
            <a:spLocks noChangeArrowheads="1"/>
          </p:cNvSpPr>
          <p:nvPr/>
        </p:nvSpPr>
        <p:spPr bwMode="auto">
          <a:xfrm>
            <a:off x="3768922" y="3570312"/>
            <a:ext cx="431800" cy="431800"/>
          </a:xfrm>
          <a:prstGeom prst="ellipse">
            <a:avLst/>
          </a:prstGeom>
          <a:solidFill>
            <a:srgbClr val="FF0000"/>
          </a:solidFill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Oval 37"/>
          <p:cNvSpPr>
            <a:spLocks noChangeArrowheads="1"/>
          </p:cNvSpPr>
          <p:nvPr/>
        </p:nvSpPr>
        <p:spPr bwMode="auto">
          <a:xfrm>
            <a:off x="4235647" y="3570312"/>
            <a:ext cx="431800" cy="431800"/>
          </a:xfrm>
          <a:prstGeom prst="ellipse">
            <a:avLst/>
          </a:prstGeom>
          <a:solidFill>
            <a:srgbClr val="FF0000"/>
          </a:solidFill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AutoShape 39"/>
          <p:cNvSpPr>
            <a:spLocks noChangeArrowheads="1"/>
          </p:cNvSpPr>
          <p:nvPr/>
        </p:nvSpPr>
        <p:spPr bwMode="auto">
          <a:xfrm>
            <a:off x="1206776" y="4351369"/>
            <a:ext cx="3532109" cy="936625"/>
          </a:xfrm>
          <a:prstGeom prst="flowChartAlternateProcess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Text Box 40"/>
          <p:cNvSpPr txBox="1">
            <a:spLocks noChangeArrowheads="1"/>
          </p:cNvSpPr>
          <p:nvPr/>
        </p:nvSpPr>
        <p:spPr bwMode="auto">
          <a:xfrm>
            <a:off x="1304288" y="4640294"/>
            <a:ext cx="2332554" cy="5238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第三种情况：</a:t>
            </a:r>
          </a:p>
        </p:txBody>
      </p:sp>
      <p:sp>
        <p:nvSpPr>
          <p:cNvPr id="37" name="Oval 41"/>
          <p:cNvSpPr>
            <a:spLocks noChangeArrowheads="1"/>
          </p:cNvSpPr>
          <p:nvPr/>
        </p:nvSpPr>
        <p:spPr bwMode="auto">
          <a:xfrm>
            <a:off x="3723520" y="4640294"/>
            <a:ext cx="421005" cy="431800"/>
          </a:xfrm>
          <a:prstGeom prst="ellipse">
            <a:avLst/>
          </a:prstGeom>
          <a:solidFill>
            <a:srgbClr val="0070C0"/>
          </a:solidFill>
          <a:ln w="12700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Oval 42"/>
          <p:cNvSpPr>
            <a:spLocks noChangeArrowheads="1"/>
          </p:cNvSpPr>
          <p:nvPr/>
        </p:nvSpPr>
        <p:spPr bwMode="auto">
          <a:xfrm>
            <a:off x="4178577" y="4640294"/>
            <a:ext cx="421005" cy="431800"/>
          </a:xfrm>
          <a:prstGeom prst="ellipse">
            <a:avLst/>
          </a:prstGeom>
          <a:solidFill>
            <a:srgbClr val="0070C0"/>
          </a:solidFill>
          <a:ln w="12700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9" name="Group 41"/>
          <p:cNvGrpSpPr>
            <a:grpSpLocks/>
          </p:cNvGrpSpPr>
          <p:nvPr/>
        </p:nvGrpSpPr>
        <p:grpSpPr bwMode="auto">
          <a:xfrm>
            <a:off x="5466945" y="2425716"/>
            <a:ext cx="6322978" cy="3304051"/>
            <a:chOff x="2144" y="2326"/>
            <a:chExt cx="3375" cy="2746"/>
          </a:xfrm>
        </p:grpSpPr>
        <p:sp>
          <p:nvSpPr>
            <p:cNvPr id="40" name="AutoShape 27"/>
            <p:cNvSpPr>
              <a:spLocks noChangeArrowheads="1"/>
            </p:cNvSpPr>
            <p:nvPr/>
          </p:nvSpPr>
          <p:spPr bwMode="auto">
            <a:xfrm>
              <a:off x="2144" y="2371"/>
              <a:ext cx="3375" cy="2701"/>
            </a:xfrm>
            <a:prstGeom prst="roundRect">
              <a:avLst/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just">
                <a:buFontTx/>
                <a:buNone/>
              </a:pPr>
              <a:endParaRPr lang="en-US" altLang="zh-CN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buFontTx/>
                <a:buNone/>
              </a:pPr>
              <a:endParaRPr lang="en-US" altLang="zh-CN" sz="1800" b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Rectangle 30"/>
            <p:cNvSpPr>
              <a:spLocks noChangeArrowheads="1"/>
            </p:cNvSpPr>
            <p:nvPr/>
          </p:nvSpPr>
          <p:spPr bwMode="auto">
            <a:xfrm>
              <a:off x="2234" y="2326"/>
              <a:ext cx="3195" cy="2467"/>
            </a:xfrm>
            <a:prstGeom prst="round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zh-CN" altLang="en-US" sz="32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验证：</a:t>
              </a:r>
              <a:r>
                <a:rPr lang="zh-CN" altLang="en-US" sz="3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球的颜色共有</a:t>
              </a:r>
              <a:r>
                <a:rPr lang="en-US" altLang="zh-CN" sz="3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r>
                <a:rPr lang="zh-CN" altLang="en-US" sz="3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种，如果只摸出</a:t>
              </a:r>
              <a:r>
                <a:rPr lang="en-US" altLang="zh-CN" sz="3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r>
                <a:rPr lang="zh-CN" altLang="en-US" sz="3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个球，会出现三种情况：</a:t>
              </a:r>
              <a:r>
                <a:rPr lang="en-US" altLang="zh-CN" sz="3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r>
                <a:rPr lang="zh-CN" altLang="en-US" sz="3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个红球和</a:t>
              </a:r>
              <a:r>
                <a:rPr lang="en-US" altLang="zh-CN" sz="3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r>
                <a:rPr lang="zh-CN" altLang="en-US" sz="3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个蓝球、</a:t>
              </a:r>
              <a:r>
                <a:rPr lang="en-US" altLang="zh-CN" sz="3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r>
                <a:rPr lang="zh-CN" altLang="en-US" sz="3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个红球、</a:t>
              </a:r>
              <a:r>
                <a:rPr lang="en-US" altLang="zh-CN" sz="3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r>
                <a:rPr lang="zh-CN" altLang="en-US" sz="3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个蓝球。因此，如果摸出的</a:t>
              </a:r>
              <a:r>
                <a:rPr lang="en-US" altLang="zh-CN" sz="3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r>
                <a:rPr lang="zh-CN" altLang="en-US" sz="3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个球正好是一红一蓝时就不能满足条件。</a:t>
              </a:r>
            </a:p>
          </p:txBody>
        </p:sp>
      </p:grpSp>
      <p:grpSp>
        <p:nvGrpSpPr>
          <p:cNvPr id="42" name="Group 38"/>
          <p:cNvGrpSpPr>
            <a:grpSpLocks/>
          </p:cNvGrpSpPr>
          <p:nvPr/>
        </p:nvGrpSpPr>
        <p:grpSpPr bwMode="auto">
          <a:xfrm>
            <a:off x="2088987" y="1417646"/>
            <a:ext cx="7232265" cy="584199"/>
            <a:chOff x="449" y="1571"/>
            <a:chExt cx="3822" cy="368"/>
          </a:xfrm>
        </p:grpSpPr>
        <p:sp>
          <p:nvSpPr>
            <p:cNvPr id="43" name="AutoShape 27"/>
            <p:cNvSpPr>
              <a:spLocks noChangeArrowheads="1"/>
            </p:cNvSpPr>
            <p:nvPr/>
          </p:nvSpPr>
          <p:spPr bwMode="auto">
            <a:xfrm>
              <a:off x="449" y="1571"/>
              <a:ext cx="3662" cy="362"/>
            </a:xfrm>
            <a:prstGeom prst="wedgeRoundRectCallout">
              <a:avLst>
                <a:gd name="adj1" fmla="val 7864"/>
                <a:gd name="adj2" fmla="val 47916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just">
                <a:buFontTx/>
                <a:buNone/>
              </a:pPr>
              <a:endParaRPr lang="en-US" altLang="zh-CN">
                <a:solidFill>
                  <a:srgbClr val="1C1C1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buFontTx/>
                <a:buNone/>
              </a:pPr>
              <a:endParaRPr lang="en-US" altLang="zh-CN" sz="1800" b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Rectangle 34"/>
            <p:cNvSpPr>
              <a:spLocks noChangeArrowheads="1"/>
            </p:cNvSpPr>
            <p:nvPr/>
          </p:nvSpPr>
          <p:spPr bwMode="auto">
            <a:xfrm>
              <a:off x="449" y="1571"/>
              <a:ext cx="3822" cy="36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buFontTx/>
                <a:buNone/>
              </a:pPr>
              <a:r>
                <a:rPr lang="zh-CN" altLang="en-US" sz="3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猜测</a:t>
              </a:r>
              <a:r>
                <a:rPr lang="en-US" altLang="zh-CN" sz="3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r>
                <a:rPr lang="zh-CN" altLang="en-US" sz="3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：只摸</a:t>
              </a:r>
              <a:r>
                <a:rPr lang="en-US" altLang="zh-CN" sz="3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r>
                <a:rPr lang="zh-CN" altLang="en-US" sz="3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个球就能保证是同色的。</a:t>
              </a:r>
            </a:p>
          </p:txBody>
        </p:sp>
      </p:grpSp>
      <p:sp>
        <p:nvSpPr>
          <p:cNvPr id="9" name="矩形 8"/>
          <p:cNvSpPr/>
          <p:nvPr/>
        </p:nvSpPr>
        <p:spPr>
          <a:xfrm>
            <a:off x="9473882" y="1266825"/>
            <a:ext cx="1723549" cy="707886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不成立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28" name="图片 27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29" name="图片 28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/>
      <p:bldP spid="24" grpId="0" animBg="1"/>
      <p:bldP spid="25" grpId="0" animBg="1"/>
      <p:bldP spid="30" grpId="0" animBg="1"/>
      <p:bldP spid="31" grpId="0"/>
      <p:bldP spid="32" grpId="0" animBg="1"/>
      <p:bldP spid="33" grpId="0" animBg="1"/>
      <p:bldP spid="35" grpId="0" animBg="1"/>
      <p:bldP spid="36" grpId="0"/>
      <p:bldP spid="37" grpId="0" animBg="1"/>
      <p:bldP spid="3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47,&quot;width&quot;:3217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805,&quot;width&quot;:2850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796,&quot;width&quot;:2811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475,&quot;width&quot;:9470}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62,&quot;width&quot;:2697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2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blipFill rotWithShape="1">
          <a:blip xmlns:r="http://schemas.openxmlformats.org/officeDocument/2006/relationships" r:embed="rId1" cstate="print"/>
          <a:stretch>
            <a:fillRect l="-1992" t="-1538" b="-12308"/>
          </a:stretch>
        </a:blipFill>
        <a:ln w="9525">
          <a:noFill/>
        </a:ln>
        <a:effectLst>
          <a:outerShdw sx="999" sy="999" algn="ctr" rotWithShape="0">
            <a:srgbClr val="000000"/>
          </a:outerShdw>
        </a:effectLst>
      </a:spPr>
      <a:bodyPr/>
      <a:lstStyle>
        <a:defPPr>
          <a:defRPr>
            <a:noFill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blipFill rotWithShape="1">
          <a:blip xmlns:r="http://schemas.openxmlformats.org/officeDocument/2006/relationships" r:embed="rId1" cstate="print"/>
          <a:stretch>
            <a:fillRect l="-1992" t="-1538" b="-12308"/>
          </a:stretch>
        </a:blipFill>
        <a:ln w="9525">
          <a:noFill/>
        </a:ln>
        <a:effectLst>
          <a:outerShdw sx="999" sy="999" algn="ctr" rotWithShape="0">
            <a:srgbClr val="000000"/>
          </a:outerShdw>
        </a:effectLst>
      </a:spPr>
      <a:bodyPr/>
      <a:lstStyle>
        <a:defPPr>
          <a:defRPr>
            <a:noFill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3140</TotalTime>
  <Words>1355</Words>
  <Application>Microsoft Office PowerPoint</Application>
  <PresentationFormat>自定义</PresentationFormat>
  <Paragraphs>76</Paragraphs>
  <Slides>22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24" baseType="lpstr">
      <vt:lpstr>2_Office 主题</vt:lpstr>
      <vt:lpstr>3_Office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Administrator</cp:lastModifiedBy>
  <cp:revision>2122</cp:revision>
  <dcterms:created xsi:type="dcterms:W3CDTF">2017-11-13T08:28:00Z</dcterms:created>
  <dcterms:modified xsi:type="dcterms:W3CDTF">2021-11-23T00:44:20Z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2052-11.1.0.10938</vt:lpwstr>
  </property>
  <property fmtid="{D5CDD505-2E9C-101B-9397-08002B2CF9AE}" pid="3" name="ICV">
    <vt:lpwstr>D93E60B1A60D40FCB05CDB723A71D31D</vt:lpwstr>
  </property>
</Properties>
</file>