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368" r:id="rId3"/>
    <p:sldId id="36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70" r:id="rId12"/>
    <p:sldId id="273" r:id="rId13"/>
    <p:sldId id="388" r:id="rId14"/>
    <p:sldId id="389" r:id="rId15"/>
    <p:sldId id="265" r:id="rId16"/>
    <p:sldId id="390" r:id="rId17"/>
    <p:sldId id="292" r:id="rId18"/>
    <p:sldId id="297" r:id="rId19"/>
    <p:sldId id="293" r:id="rId20"/>
    <p:sldId id="377" r:id="rId21"/>
    <p:sldId id="379" r:id="rId22"/>
    <p:sldId id="28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7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slide" Target="slide1.xml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5.bin"/><Relationship Id="rId1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8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emf"/><Relationship Id="rId5" Type="http://schemas.openxmlformats.org/officeDocument/2006/relationships/slide" Target="slide19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数与代数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28585" y="3857628"/>
            <a:ext cx="4719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数的认识（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857364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扩大为原来的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得到的是多少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8794" y="2786058"/>
            <a:ext cx="2699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得到的是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3571876"/>
            <a:ext cx="84296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6,0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66,0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666,0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6666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这一组数后一个数比前一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个数大还是小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更接近几呢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8794" y="5201679"/>
            <a:ext cx="4987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一个比一个大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更接近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24"/>
          <p:cNvSpPr txBox="1">
            <a:spLocks noChangeArrowheads="1"/>
          </p:cNvSpPr>
          <p:nvPr/>
        </p:nvSpPr>
        <p:spPr bwMode="auto">
          <a:xfrm>
            <a:off x="357158" y="785794"/>
            <a:ext cx="8643998" cy="64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你能举例说明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万有多大、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亿有多大吗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71472" y="1785926"/>
            <a:ext cx="4786346" cy="1428760"/>
            <a:chOff x="571472" y="1785926"/>
            <a:chExt cx="4786346" cy="1428760"/>
          </a:xfrm>
        </p:grpSpPr>
        <p:sp>
          <p:nvSpPr>
            <p:cNvPr id="30" name="圆角矩形 29"/>
            <p:cNvSpPr/>
            <p:nvPr/>
          </p:nvSpPr>
          <p:spPr>
            <a:xfrm>
              <a:off x="571472" y="1857364"/>
              <a:ext cx="4786346" cy="135732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2910" y="1785926"/>
              <a:ext cx="442915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万有十个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1000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那么大。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亿有一万个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万那么大。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57422" y="3786190"/>
            <a:ext cx="4786346" cy="1428760"/>
            <a:chOff x="571472" y="1785926"/>
            <a:chExt cx="4786346" cy="1428760"/>
          </a:xfrm>
        </p:grpSpPr>
        <p:sp>
          <p:nvSpPr>
            <p:cNvPr id="33" name="圆角矩形 32"/>
            <p:cNvSpPr/>
            <p:nvPr/>
          </p:nvSpPr>
          <p:spPr>
            <a:xfrm>
              <a:off x="571472" y="1857364"/>
              <a:ext cx="4786346" cy="135732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42910" y="1785926"/>
              <a:ext cx="471490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万有一百个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100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那么大。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亿有十万个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1000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那么大。</a:t>
              </a:r>
            </a:p>
          </p:txBody>
        </p:sp>
      </p:grpSp>
      <p:grpSp>
        <p:nvGrpSpPr>
          <p:cNvPr id="35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7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129713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判断对错，对的画“√”，错的画“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×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”。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32" y="1792420"/>
            <a:ext cx="87639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0.56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扩大到它的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    （  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-32" y="2578238"/>
            <a:ext cx="50834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是正数。    （  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32" y="3364056"/>
            <a:ext cx="89947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）假分数的倒数一定都是真分数。    （  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32" y="4221312"/>
            <a:ext cx="7353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）所有的偶数都是合数。    （  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32" y="5078568"/>
            <a:ext cx="88456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）的所有因数都小于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    （        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477427" y="184409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57620" y="264318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15272" y="342900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43636" y="428625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72396" y="514351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6" grpId="0"/>
      <p:bldP spid="27" grpId="0"/>
      <p:bldP spid="28" grpId="0"/>
      <p:bldP spid="33" grpId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129713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找规律，填数。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2" y="1792420"/>
            <a:ext cx="96231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0.99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0.999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0.9999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，（             ），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这列数的每一项越来越大，越来越接近（  ）。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3800" y="1857364"/>
            <a:ext cx="14285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0.99999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43900" y="250030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2" y="3430976"/>
            <a:ext cx="88921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    ，    ，    ，    ，    ，（       ），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，这列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数的每一项越来越大，越来越接近（    ）。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1071538" y="3429000"/>
          <a:ext cx="377825" cy="976312"/>
        </p:xfrm>
        <a:graphic>
          <a:graphicData uri="http://schemas.openxmlformats.org/presentationml/2006/ole">
            <p:oleObj spid="_x0000_s101378" name="Equation" r:id="rId3" imgW="152280" imgH="393480" progId="">
              <p:embed/>
            </p:oleObj>
          </a:graphicData>
        </a:graphic>
      </p:graphicFrame>
      <p:graphicFrame>
        <p:nvGraphicFramePr>
          <p:cNvPr id="101379" name="Object 3"/>
          <p:cNvGraphicFramePr>
            <a:graphicFrameLocks noChangeAspect="1"/>
          </p:cNvGraphicFramePr>
          <p:nvPr/>
        </p:nvGraphicFramePr>
        <p:xfrm>
          <a:off x="1836721" y="3429000"/>
          <a:ext cx="377825" cy="976313"/>
        </p:xfrm>
        <a:graphic>
          <a:graphicData uri="http://schemas.openxmlformats.org/presentationml/2006/ole">
            <p:oleObj spid="_x0000_s101379" name="Equation" r:id="rId4" imgW="152280" imgH="393480" progId="">
              <p:embed/>
            </p:oleObj>
          </a:graphicData>
        </a:graphic>
      </p:graphicFrame>
      <p:graphicFrame>
        <p:nvGraphicFramePr>
          <p:cNvPr id="101380" name="Object 4"/>
          <p:cNvGraphicFramePr>
            <a:graphicFrameLocks noChangeAspect="1"/>
          </p:cNvGraphicFramePr>
          <p:nvPr/>
        </p:nvGraphicFramePr>
        <p:xfrm>
          <a:off x="2709863" y="3429000"/>
          <a:ext cx="346075" cy="976313"/>
        </p:xfrm>
        <a:graphic>
          <a:graphicData uri="http://schemas.openxmlformats.org/presentationml/2006/ole">
            <p:oleObj spid="_x0000_s101380" name="Equation" r:id="rId5" imgW="139680" imgH="393480" progId="">
              <p:embed/>
            </p:oleObj>
          </a:graphicData>
        </a:graphic>
      </p:graphicFrame>
      <p:graphicFrame>
        <p:nvGraphicFramePr>
          <p:cNvPr id="101381" name="Object 5"/>
          <p:cNvGraphicFramePr>
            <a:graphicFrameLocks noChangeAspect="1"/>
          </p:cNvGraphicFramePr>
          <p:nvPr/>
        </p:nvGraphicFramePr>
        <p:xfrm>
          <a:off x="3438525" y="3429000"/>
          <a:ext cx="503238" cy="976313"/>
        </p:xfrm>
        <a:graphic>
          <a:graphicData uri="http://schemas.openxmlformats.org/presentationml/2006/ole">
            <p:oleObj spid="_x0000_s101381" name="Equation" r:id="rId6" imgW="203040" imgH="393480" progId="">
              <p:embed/>
            </p:oleObj>
          </a:graphicData>
        </a:graphic>
      </p:graphicFrame>
      <p:graphicFrame>
        <p:nvGraphicFramePr>
          <p:cNvPr id="101382" name="Object 6"/>
          <p:cNvGraphicFramePr>
            <a:graphicFrameLocks noChangeAspect="1"/>
          </p:cNvGraphicFramePr>
          <p:nvPr/>
        </p:nvGraphicFramePr>
        <p:xfrm>
          <a:off x="4257675" y="3429000"/>
          <a:ext cx="536575" cy="976313"/>
        </p:xfrm>
        <a:graphic>
          <a:graphicData uri="http://schemas.openxmlformats.org/presentationml/2006/ole">
            <p:oleObj spid="_x0000_s101382" name="Equation" r:id="rId7" imgW="215640" imgH="393480" progId="">
              <p:embed/>
            </p:oleObj>
          </a:graphicData>
        </a:graphic>
      </p:graphicFrame>
      <p:graphicFrame>
        <p:nvGraphicFramePr>
          <p:cNvPr id="101383" name="Object 4"/>
          <p:cNvGraphicFramePr>
            <a:graphicFrameLocks noChangeAspect="1"/>
          </p:cNvGraphicFramePr>
          <p:nvPr/>
        </p:nvGraphicFramePr>
        <p:xfrm>
          <a:off x="5619750" y="3429000"/>
          <a:ext cx="646113" cy="928688"/>
        </p:xfrm>
        <a:graphic>
          <a:graphicData uri="http://schemas.openxmlformats.org/presentationml/2006/ole">
            <p:oleObj spid="_x0000_s101383" name="Equation" r:id="rId8" imgW="215640" imgH="393480" progId="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7481122" y="4344423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utoUpdateAnimBg="0"/>
      <p:bldP spid="6" grpId="0" autoUpdateAnimBg="0"/>
      <p:bldP spid="7" grpId="0"/>
      <p:bldP spid="1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288894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比较   、   、   、   的大小。你能发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现什么？根据你发现的规律猜一下   与   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哪个更大，并进行验证。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1714480" y="1071546"/>
          <a:ext cx="377825" cy="976313"/>
        </p:xfrm>
        <a:graphic>
          <a:graphicData uri="http://schemas.openxmlformats.org/presentationml/2006/ole">
            <p:oleObj spid="_x0000_s102402" name="Equation" r:id="rId4" imgW="152280" imgH="393480" progId="">
              <p:embed/>
            </p:oleObj>
          </a:graphicData>
        </a:graphic>
      </p:graphicFrame>
      <p:graphicFrame>
        <p:nvGraphicFramePr>
          <p:cNvPr id="102403" name="Object 3"/>
          <p:cNvGraphicFramePr>
            <a:graphicFrameLocks noChangeAspect="1"/>
          </p:cNvGraphicFramePr>
          <p:nvPr/>
        </p:nvGraphicFramePr>
        <p:xfrm>
          <a:off x="2693977" y="1071546"/>
          <a:ext cx="377825" cy="976312"/>
        </p:xfrm>
        <a:graphic>
          <a:graphicData uri="http://schemas.openxmlformats.org/presentationml/2006/ole">
            <p:oleObj spid="_x0000_s102403" name="Equation" r:id="rId5" imgW="152280" imgH="393480" progId="">
              <p:embed/>
            </p:oleObj>
          </a:graphicData>
        </a:graphic>
      </p:graphicFrame>
      <p:graphicFrame>
        <p:nvGraphicFramePr>
          <p:cNvPr id="102404" name="Object 4"/>
          <p:cNvGraphicFramePr>
            <a:graphicFrameLocks noChangeAspect="1"/>
          </p:cNvGraphicFramePr>
          <p:nvPr/>
        </p:nvGraphicFramePr>
        <p:xfrm>
          <a:off x="3694109" y="1071546"/>
          <a:ext cx="377825" cy="976312"/>
        </p:xfrm>
        <a:graphic>
          <a:graphicData uri="http://schemas.openxmlformats.org/presentationml/2006/ole">
            <p:oleObj spid="_x0000_s102404" name="Equation" r:id="rId6" imgW="152280" imgH="393480" progId="">
              <p:embed/>
            </p:oleObj>
          </a:graphicData>
        </a:graphic>
      </p:graphicFrame>
      <p:graphicFrame>
        <p:nvGraphicFramePr>
          <p:cNvPr id="102405" name="Object 5"/>
          <p:cNvGraphicFramePr>
            <a:graphicFrameLocks noChangeAspect="1"/>
          </p:cNvGraphicFramePr>
          <p:nvPr/>
        </p:nvGraphicFramePr>
        <p:xfrm>
          <a:off x="4710113" y="1071563"/>
          <a:ext cx="346075" cy="976312"/>
        </p:xfrm>
        <a:graphic>
          <a:graphicData uri="http://schemas.openxmlformats.org/presentationml/2006/ole">
            <p:oleObj spid="_x0000_s102405" name="Equation" r:id="rId7" imgW="139680" imgH="393480" progId="">
              <p:embed/>
            </p:oleObj>
          </a:graphicData>
        </a:graphic>
      </p:graphicFrame>
      <p:graphicFrame>
        <p:nvGraphicFramePr>
          <p:cNvPr id="102406" name="Object 6"/>
          <p:cNvGraphicFramePr>
            <a:graphicFrameLocks noChangeAspect="1"/>
          </p:cNvGraphicFramePr>
          <p:nvPr/>
        </p:nvGraphicFramePr>
        <p:xfrm>
          <a:off x="7010400" y="1785938"/>
          <a:ext cx="503238" cy="976312"/>
        </p:xfrm>
        <a:graphic>
          <a:graphicData uri="http://schemas.openxmlformats.org/presentationml/2006/ole">
            <p:oleObj spid="_x0000_s102406" name="Equation" r:id="rId8" imgW="203040" imgH="393480" progId="">
              <p:embed/>
            </p:oleObj>
          </a:graphicData>
        </a:graphic>
      </p:graphicFrame>
      <p:graphicFrame>
        <p:nvGraphicFramePr>
          <p:cNvPr id="102407" name="Object 7"/>
          <p:cNvGraphicFramePr>
            <a:graphicFrameLocks noChangeAspect="1"/>
          </p:cNvGraphicFramePr>
          <p:nvPr/>
        </p:nvGraphicFramePr>
        <p:xfrm>
          <a:off x="7958138" y="1785938"/>
          <a:ext cx="566737" cy="976312"/>
        </p:xfrm>
        <a:graphic>
          <a:graphicData uri="http://schemas.openxmlformats.org/presentationml/2006/ole">
            <p:oleObj spid="_x0000_s102407" name="Equation" r:id="rId9" imgW="228600" imgH="393480" progId="">
              <p:embed/>
            </p:oleObj>
          </a:graphicData>
        </a:graphic>
      </p:graphicFrame>
      <p:graphicFrame>
        <p:nvGraphicFramePr>
          <p:cNvPr id="102408" name="Object 4"/>
          <p:cNvGraphicFramePr>
            <a:graphicFrameLocks noChangeAspect="1"/>
          </p:cNvGraphicFramePr>
          <p:nvPr/>
        </p:nvGraphicFramePr>
        <p:xfrm>
          <a:off x="1643042" y="3429006"/>
          <a:ext cx="2660651" cy="928688"/>
        </p:xfrm>
        <a:graphic>
          <a:graphicData uri="http://schemas.openxmlformats.org/presentationml/2006/ole">
            <p:oleObj spid="_x0000_s102408" name="Equation" r:id="rId10" imgW="888840" imgH="39348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857224" y="3429000"/>
            <a:ext cx="776366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                        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分母与分子的差相等的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真分数相比较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分母越大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这个分数越大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越来越接近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02409" name="Object 4"/>
          <p:cNvGraphicFramePr>
            <a:graphicFrameLocks noChangeAspect="1"/>
          </p:cNvGraphicFramePr>
          <p:nvPr/>
        </p:nvGraphicFramePr>
        <p:xfrm>
          <a:off x="3976688" y="4929188"/>
          <a:ext cx="1787525" cy="928687"/>
        </p:xfrm>
        <a:graphic>
          <a:graphicData uri="http://schemas.openxmlformats.org/presentationml/2006/ole">
            <p:oleObj spid="_x0000_s102409" name="Equation" r:id="rId11" imgW="596880" imgH="393480" progId="">
              <p:embed/>
            </p:oleObj>
          </a:graphicData>
        </a:graphic>
      </p:graphicFrame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5" name="Text Box 18">
              <a:hlinkClick r:id="rId13" action="ppaction://hlinksldjump" highlightClick="1">
                <a:snd r:embed="rId1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7158" y="857232"/>
            <a:ext cx="8572560" cy="478634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71472" y="928670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十进制计数法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数位顺序表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因数和倍数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小数点的移动引起小数大小的变化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点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向右移动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小数扩大了。小数点向左移动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数缩小了。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90" y="1344027"/>
            <a:ext cx="82153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9.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一箱苹果有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多个，如果把这箱苹果每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装一盒，还剩余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个；如果每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个装一盒，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也剩余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个。这箱苹果有多少个？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7298" y="3198168"/>
            <a:ext cx="4262705" cy="2237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5×8+6=46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10×4+6=46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答：这箱苹果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2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98649" y="1000108"/>
            <a:ext cx="22445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一、填一填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7158" y="1571612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扩大为原来的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小数点向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移动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得到的数是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29454" y="164305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右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42976" y="228599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00562" y="2285992"/>
            <a:ext cx="1043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125.6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7158" y="2891379"/>
            <a:ext cx="8358246" cy="1283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一个小数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小数点先向左移动一位后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再扩大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到所得数的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274,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原数是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78005" y="3571876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2.74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7158" y="4286256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按照数位顺序表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将数分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分别是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级、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级、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每级有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个级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包括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43504" y="435769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三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29586" y="435769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85918" y="500063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14744" y="500063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72264" y="500063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09209" y="56435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个位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52283" y="56435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十位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95357" y="56435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百位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09869" y="56435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千位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TextBox 24"/>
          <p:cNvSpPr txBox="1">
            <a:spLocks noChangeArrowheads="1"/>
          </p:cNvSpPr>
          <p:nvPr/>
        </p:nvSpPr>
        <p:spPr bwMode="auto">
          <a:xfrm>
            <a:off x="357158" y="923022"/>
            <a:ext cx="8643998" cy="123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什么是十进制计数法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数位和计数单位有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什么区别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填写下表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你能提出什么问题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00040" y="2214554"/>
          <a:ext cx="8001048" cy="3857652"/>
        </p:xfrm>
        <a:graphic>
          <a:graphicData uri="http://schemas.openxmlformats.org/drawingml/2006/table">
            <a:tbl>
              <a:tblPr/>
              <a:tblGrid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599196"/>
                <a:gridCol w="411214"/>
                <a:gridCol w="411214"/>
                <a:gridCol w="411214"/>
                <a:gridCol w="411214"/>
                <a:gridCol w="411214"/>
              </a:tblGrid>
              <a:tr h="385766">
                <a:tc rowSpan="2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3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整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数部分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小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点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小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数部分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715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400" i="1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　　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400" i="1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　　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400" i="1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　　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57296"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千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百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十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十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分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060"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计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单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</a:t>
                      </a: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十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分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之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43868" y="785794"/>
            <a:ext cx="265649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二、解答问题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472" y="1714488"/>
            <a:ext cx="3788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写出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15,48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的因数。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4214818"/>
            <a:ext cx="50802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的公因数都有哪些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38" y="2500306"/>
            <a:ext cx="69294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的因数有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:1,3,5,15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的因数有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:1,2,3,4,6,8,12,16,24,48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2976" y="5072074"/>
            <a:ext cx="5711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的公因数有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:1,2,3,4,6,12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68"/>
          <p:cNvSpPr>
            <a:spLocks noChangeArrowheads="1"/>
          </p:cNvSpPr>
          <p:nvPr/>
        </p:nvSpPr>
        <p:spPr bwMode="auto">
          <a:xfrm>
            <a:off x="343868" y="785794"/>
            <a:ext cx="265649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三、</a:t>
            </a:r>
            <a:r>
              <a:rPr lang="zh-CN" altLang="en-US" sz="3200" dirty="0" smtClean="0">
                <a:solidFill>
                  <a:schemeClr val="tx1"/>
                </a:solidFill>
              </a:rPr>
              <a:t>破译密码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7158" y="1357298"/>
            <a:ext cx="85725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第一位是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的最小的倍数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第二位缩小为原来的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02,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第三位是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的最大的因数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第四位是最大的一位自然数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第五位是最小的自然数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第六位是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以内最大的奇数。猜猜这个密码是多少。</a:t>
            </a:r>
          </a:p>
        </p:txBody>
      </p:sp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879454" y="1857364"/>
          <a:ext cx="692150" cy="976313"/>
        </p:xfrm>
        <a:graphic>
          <a:graphicData uri="http://schemas.openxmlformats.org/presentationml/2006/ole">
            <p:oleObj spid="_x0000_s73733" name="Equation" r:id="rId3" imgW="279360" imgH="393480" progId="">
              <p:embed/>
            </p:oleObj>
          </a:graphicData>
        </a:graphic>
      </p:graphicFrame>
      <p:sp>
        <p:nvSpPr>
          <p:cNvPr id="31" name="云形标注 30"/>
          <p:cNvSpPr/>
          <p:nvPr/>
        </p:nvSpPr>
        <p:spPr>
          <a:xfrm>
            <a:off x="2357422" y="4071942"/>
            <a:ext cx="3071834" cy="135732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528909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47" name="AutoShape 13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8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  <p:bldP spid="30" grpId="0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28596" y="785794"/>
            <a:ext cx="7786742" cy="642942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158" y="785794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以十为基础进位的方法叫做十进制计数法。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28596" y="1787902"/>
            <a:ext cx="7786742" cy="1357322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7158" y="1645026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个、十、百、千……十分之一、百分之一等都是计数单位。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28596" y="3429000"/>
            <a:ext cx="7786742" cy="640966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7158" y="3286124"/>
            <a:ext cx="778674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各个计数单位所占的位置叫做数位。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28596" y="4431108"/>
            <a:ext cx="7786742" cy="1357322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7158" y="4288232"/>
            <a:ext cx="7786742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计数单位就是表示数的大小的单位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而数位指的是计数单位所占的位置。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0040" y="1214422"/>
          <a:ext cx="8001048" cy="4214842"/>
        </p:xfrm>
        <a:graphic>
          <a:graphicData uri="http://schemas.openxmlformats.org/drawingml/2006/table">
            <a:tbl>
              <a:tblPr/>
              <a:tblGrid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411214"/>
                <a:gridCol w="599196"/>
                <a:gridCol w="411214"/>
                <a:gridCol w="411214"/>
                <a:gridCol w="411214"/>
                <a:gridCol w="411214"/>
                <a:gridCol w="411214"/>
              </a:tblGrid>
              <a:tr h="385766">
                <a:tc rowSpan="2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3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整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数部分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小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点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小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数部分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715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400" i="1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　　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400" i="1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　　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400" i="1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　　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14472"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千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百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十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十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分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74"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计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数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单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位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(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个</a:t>
                      </a: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)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十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分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之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一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4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72066" y="164305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7554" y="164305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64305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9841" y="234415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2351782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十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2357430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2357430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76767" y="235743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48139" y="2357430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十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042" y="2357430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2357430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42148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0562" y="42148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43372" y="42148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14744" y="3989208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十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6116" y="3994856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488" y="3994856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76767" y="427298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48139" y="3994856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十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43042" y="3994856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4414" y="3994856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亿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91675" y="2351782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72396" y="2357430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91675" y="3709104"/>
            <a:ext cx="54373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00161" y="3714752"/>
            <a:ext cx="54373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千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357158" y="4357694"/>
            <a:ext cx="8215370" cy="178595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24"/>
          <p:cNvSpPr txBox="1">
            <a:spLocks noChangeArrowheads="1"/>
          </p:cNvSpPr>
          <p:nvPr/>
        </p:nvSpPr>
        <p:spPr bwMode="auto">
          <a:xfrm>
            <a:off x="357158" y="785794"/>
            <a:ext cx="8643998" cy="123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12÷2=6,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算式中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的因数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的倍数。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857232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15074" y="857232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15272" y="857232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1428736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1428736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1428736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24"/>
          <p:cNvSpPr txBox="1">
            <a:spLocks noChangeArrowheads="1"/>
          </p:cNvSpPr>
          <p:nvPr/>
        </p:nvSpPr>
        <p:spPr bwMode="auto">
          <a:xfrm>
            <a:off x="357158" y="2285992"/>
            <a:ext cx="8643998" cy="185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练习   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en-US" altLang="zh-CN" sz="3200" dirty="0" smtClean="0"/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均为整数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且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≠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的因数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的倍数。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7224" y="29400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00298" y="2940018"/>
            <a:ext cx="367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43372" y="295328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86578" y="295328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7224" y="35247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00298" y="3524793"/>
            <a:ext cx="367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8596" y="4214818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除法算式里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被除数、除数、商都是整数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则被除数是除数和商的倍数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商和除数是被除数的因数。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的因数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的倍数。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>
            <a:spLocks noChangeArrowheads="1"/>
          </p:cNvSpPr>
          <p:nvPr/>
        </p:nvSpPr>
        <p:spPr bwMode="auto">
          <a:xfrm>
            <a:off x="357158" y="785794"/>
            <a:ext cx="8643998" cy="123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3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请同学们观察下面的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PPT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课件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由前一个数到后一个数有什么变化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3" name="sy110.jpg" descr="id:2147506218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2071678"/>
            <a:ext cx="6429420" cy="37719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71472" y="1000108"/>
            <a:ext cx="8001056" cy="192882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1472" y="1000108"/>
            <a:ext cx="8072494" cy="189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→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248,0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→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75,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这两组数由前一个数到后一个数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小数点向右移动了两位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扩大为原来的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71472" y="3429000"/>
            <a:ext cx="8001056" cy="214314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910" y="3429000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450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→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5,72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→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72,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这两组数由前一个数到后一个数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小数点向左移动了两位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缩小为原来的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93834" y="4572008"/>
          <a:ext cx="692150" cy="976313"/>
        </p:xfrm>
        <a:graphic>
          <a:graphicData uri="http://schemas.openxmlformats.org/presentationml/2006/ole">
            <p:oleObj spid="_x0000_s98306" name="Equation" r:id="rId3" imgW="27936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71472" y="785794"/>
            <a:ext cx="5643602" cy="15001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1472" y="642918"/>
            <a:ext cx="764386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小数点向右移动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小数扩大了。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小数点向左移动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小数缩小了。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71472" y="2786058"/>
            <a:ext cx="8001056" cy="214314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034" y="2786058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小数点向左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移动一位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缩小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扩大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为原来的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向左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移动两位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缩小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扩大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为原来的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…。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500430" y="3857628"/>
          <a:ext cx="692150" cy="976313"/>
        </p:xfrm>
        <a:graphic>
          <a:graphicData uri="http://schemas.openxmlformats.org/presentationml/2006/ole">
            <p:oleObj spid="_x0000_s99330" name="Equation" r:id="rId3" imgW="279360" imgH="393480" progId="">
              <p:embed/>
            </p:oleObj>
          </a:graphicData>
        </a:graphic>
      </p:graphicFrame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1785918" y="3238506"/>
          <a:ext cx="503238" cy="976312"/>
        </p:xfrm>
        <a:graphic>
          <a:graphicData uri="http://schemas.openxmlformats.org/presentationml/2006/ole">
            <p:oleObj spid="_x0000_s99331" name="Equation" r:id="rId4" imgW="20304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857364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小数点向左移动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小数扩大还是缩小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28794" y="2786058"/>
            <a:ext cx="5198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小数点向左移动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小数缩小。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3772919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小数点向右移动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小数扩大还是缩小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8794" y="4844489"/>
            <a:ext cx="5198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小数点向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右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移动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扩大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4613</TotalTime>
  <Words>1225</Words>
  <Application>Microsoft Office PowerPoint</Application>
  <PresentationFormat>全屏显示(4:3)</PresentationFormat>
  <Paragraphs>576</Paragraphs>
  <Slides>22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766</cp:revision>
  <dcterms:created xsi:type="dcterms:W3CDTF">2015-11-21T07:20:00Z</dcterms:created>
  <dcterms:modified xsi:type="dcterms:W3CDTF">2021-11-01T03:19:29Z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