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4" r:id="rId2"/>
    <p:sldId id="368" r:id="rId3"/>
    <p:sldId id="392" r:id="rId4"/>
    <p:sldId id="391" r:id="rId5"/>
    <p:sldId id="369" r:id="rId6"/>
    <p:sldId id="380" r:id="rId7"/>
    <p:sldId id="393" r:id="rId8"/>
    <p:sldId id="394" r:id="rId9"/>
    <p:sldId id="395" r:id="rId10"/>
    <p:sldId id="381" r:id="rId11"/>
    <p:sldId id="382" r:id="rId12"/>
    <p:sldId id="383" r:id="rId13"/>
    <p:sldId id="273" r:id="rId14"/>
    <p:sldId id="396" r:id="rId15"/>
    <p:sldId id="265" r:id="rId16"/>
    <p:sldId id="390" r:id="rId17"/>
    <p:sldId id="292" r:id="rId18"/>
    <p:sldId id="297" r:id="rId19"/>
    <p:sldId id="398" r:id="rId20"/>
    <p:sldId id="397" r:id="rId21"/>
    <p:sldId id="399" r:id="rId22"/>
    <p:sldId id="293" r:id="rId23"/>
    <p:sldId id="377" r:id="rId24"/>
    <p:sldId id="400" r:id="rId25"/>
    <p:sldId id="401" r:id="rId26"/>
    <p:sldId id="379" r:id="rId27"/>
    <p:sldId id="282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9.e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5" Type="http://schemas.openxmlformats.org/officeDocument/2006/relationships/audio" Target="../media/audio1.wav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Relationship Id="rId1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8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emf"/><Relationship Id="rId5" Type="http://schemas.openxmlformats.org/officeDocument/2006/relationships/slide" Target="slide22.xml"/><Relationship Id="rId4" Type="http://schemas.openxmlformats.org/officeDocument/2006/relationships/slide" Target="slide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jpeg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数与代数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考点讲解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28585" y="3857628"/>
            <a:ext cx="47195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数的运算（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67044" y="1000108"/>
            <a:ext cx="2784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加数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加数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7044" y="2000240"/>
            <a:ext cx="3049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被减数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减数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差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右大括号 26"/>
          <p:cNvSpPr/>
          <p:nvPr/>
        </p:nvSpPr>
        <p:spPr>
          <a:xfrm>
            <a:off x="3238878" y="1285860"/>
            <a:ext cx="142876" cy="107157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箭头连接符 34"/>
          <p:cNvCxnSpPr/>
          <p:nvPr/>
        </p:nvCxnSpPr>
        <p:spPr>
          <a:xfrm>
            <a:off x="3453192" y="1857364"/>
            <a:ext cx="35719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左大括号 35"/>
          <p:cNvSpPr/>
          <p:nvPr/>
        </p:nvSpPr>
        <p:spPr>
          <a:xfrm>
            <a:off x="3953258" y="857232"/>
            <a:ext cx="190114" cy="192882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239010" y="642918"/>
            <a:ext cx="46907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一个加数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另一个加数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6248" y="1415465"/>
            <a:ext cx="31951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被减数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减数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差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6248" y="2285992"/>
            <a:ext cx="30492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减数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被减数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差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7044" y="3643314"/>
            <a:ext cx="29209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乘数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乘数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积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7044" y="4643446"/>
            <a:ext cx="3331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被除数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除数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右大括号 41"/>
          <p:cNvSpPr/>
          <p:nvPr/>
        </p:nvSpPr>
        <p:spPr>
          <a:xfrm>
            <a:off x="3428992" y="3929066"/>
            <a:ext cx="142876" cy="107157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箭头连接符 42"/>
          <p:cNvCxnSpPr/>
          <p:nvPr/>
        </p:nvCxnSpPr>
        <p:spPr>
          <a:xfrm>
            <a:off x="3643306" y="4500570"/>
            <a:ext cx="35719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左大括号 43"/>
          <p:cNvSpPr/>
          <p:nvPr/>
        </p:nvSpPr>
        <p:spPr>
          <a:xfrm>
            <a:off x="4096134" y="3500438"/>
            <a:ext cx="190114" cy="192882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4239010" y="3286124"/>
            <a:ext cx="49728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一个乘数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另一个乘数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86248" y="4058671"/>
            <a:ext cx="3331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被除数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除数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286248" y="4929198"/>
            <a:ext cx="3331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除数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被除数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商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 animBg="1"/>
      <p:bldP spid="44" grpId="0" animBg="1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480" y="857232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计算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并说说运算顺序。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8229" y="1785926"/>
            <a:ext cx="2117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(128-75)×2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500306"/>
            <a:ext cx="1446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=53×2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3201415"/>
            <a:ext cx="1035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83005" y="1785926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45+28÷4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2500306"/>
            <a:ext cx="13099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=45+7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3201415"/>
            <a:ext cx="843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=52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68229" y="4071942"/>
            <a:ext cx="18870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47+36+18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24" y="4786322"/>
            <a:ext cx="1502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=83+18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7224" y="5487431"/>
            <a:ext cx="1035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83005" y="4071942"/>
            <a:ext cx="2249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12.5×8÷10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4786322"/>
            <a:ext cx="18309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=100÷10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0" y="5487431"/>
            <a:ext cx="8435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00034" y="1000108"/>
            <a:ext cx="8143932" cy="42862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034" y="1142984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四则混合运算的运算顺序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在运算中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有括号的先算括号内的。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乘除加减混合在一起的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先算乘除后算加减。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同级运算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加减混合或者是乘除混合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按照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从左向右的顺序计算。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472" y="1142984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计算下面各题，先想一想需要注意什么。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0100" y="2071678"/>
            <a:ext cx="21130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73.05-3.96=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42211" y="2071678"/>
            <a:ext cx="2010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27.5×1.4=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13179" y="2071678"/>
            <a:ext cx="1043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69.09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35195" y="2071678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38.5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3915" y="3071810"/>
            <a:ext cx="2587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3.12÷15+4.71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910" y="3786190"/>
            <a:ext cx="2258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=0.208+4.71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2910" y="4487299"/>
            <a:ext cx="1317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=4.918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84190" y="3071810"/>
            <a:ext cx="23519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12.5×28-193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3185" y="3786190"/>
            <a:ext cx="17411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=350-193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3185" y="4487299"/>
            <a:ext cx="1035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=157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7" grpId="0"/>
      <p:bldP spid="18" grpId="0"/>
      <p:bldP spid="19" grpId="0"/>
      <p:bldP spid="20" grpId="0"/>
      <p:bldP spid="23" grpId="0"/>
      <p:bldP spid="25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703246" y="1000108"/>
          <a:ext cx="1511300" cy="976313"/>
        </p:xfrm>
        <a:graphic>
          <a:graphicData uri="http://schemas.openxmlformats.org/presentationml/2006/ole">
            <p:oleObj spid="_x0000_s137218" name="Equation" r:id="rId3" imgW="609480" imgH="393480" progId="">
              <p:embed/>
            </p:oleObj>
          </a:graphicData>
        </a:graphic>
      </p:graphicFrame>
      <p:graphicFrame>
        <p:nvGraphicFramePr>
          <p:cNvPr id="137219" name="Object 4"/>
          <p:cNvGraphicFramePr>
            <a:graphicFrameLocks noChangeAspect="1"/>
          </p:cNvGraphicFramePr>
          <p:nvPr/>
        </p:nvGraphicFramePr>
        <p:xfrm>
          <a:off x="285720" y="2214561"/>
          <a:ext cx="2887663" cy="928687"/>
        </p:xfrm>
        <a:graphic>
          <a:graphicData uri="http://schemas.openxmlformats.org/presentationml/2006/ole">
            <p:oleObj spid="_x0000_s137219" name="Equation" r:id="rId4" imgW="965160" imgH="393480" progId="">
              <p:embed/>
            </p:oleObj>
          </a:graphicData>
        </a:graphic>
      </p:graphicFrame>
      <p:graphicFrame>
        <p:nvGraphicFramePr>
          <p:cNvPr id="137220" name="Object 4"/>
          <p:cNvGraphicFramePr>
            <a:graphicFrameLocks noChangeAspect="1"/>
          </p:cNvGraphicFramePr>
          <p:nvPr/>
        </p:nvGraphicFramePr>
        <p:xfrm>
          <a:off x="285720" y="3286124"/>
          <a:ext cx="987425" cy="928687"/>
        </p:xfrm>
        <a:graphic>
          <a:graphicData uri="http://schemas.openxmlformats.org/presentationml/2006/ole">
            <p:oleObj spid="_x0000_s137220" name="Equation" r:id="rId5" imgW="330120" imgH="393480" progId="">
              <p:embed/>
            </p:oleObj>
          </a:graphicData>
        </a:graphic>
      </p:graphicFrame>
      <p:graphicFrame>
        <p:nvGraphicFramePr>
          <p:cNvPr id="137221" name="Object 5"/>
          <p:cNvGraphicFramePr>
            <a:graphicFrameLocks noChangeAspect="1"/>
          </p:cNvGraphicFramePr>
          <p:nvPr/>
        </p:nvGraphicFramePr>
        <p:xfrm>
          <a:off x="3949691" y="1000124"/>
          <a:ext cx="1385888" cy="976313"/>
        </p:xfrm>
        <a:graphic>
          <a:graphicData uri="http://schemas.openxmlformats.org/presentationml/2006/ole">
            <p:oleObj spid="_x0000_s137221" name="Equation" r:id="rId6" imgW="558720" imgH="393480" progId="">
              <p:embed/>
            </p:oleObj>
          </a:graphicData>
        </a:graphic>
      </p:graphicFrame>
      <p:graphicFrame>
        <p:nvGraphicFramePr>
          <p:cNvPr id="137222" name="Object 4"/>
          <p:cNvGraphicFramePr>
            <a:graphicFrameLocks noChangeAspect="1"/>
          </p:cNvGraphicFramePr>
          <p:nvPr/>
        </p:nvGraphicFramePr>
        <p:xfrm>
          <a:off x="3428992" y="2214562"/>
          <a:ext cx="1404937" cy="928687"/>
        </p:xfrm>
        <a:graphic>
          <a:graphicData uri="http://schemas.openxmlformats.org/presentationml/2006/ole">
            <p:oleObj spid="_x0000_s137222" name="Equation" r:id="rId7" imgW="469800" imgH="393480" progId="">
              <p:embed/>
            </p:oleObj>
          </a:graphicData>
        </a:graphic>
      </p:graphicFrame>
      <p:graphicFrame>
        <p:nvGraphicFramePr>
          <p:cNvPr id="137223" name="Object 4"/>
          <p:cNvGraphicFramePr>
            <a:graphicFrameLocks noChangeAspect="1"/>
          </p:cNvGraphicFramePr>
          <p:nvPr/>
        </p:nvGraphicFramePr>
        <p:xfrm>
          <a:off x="3451216" y="3286124"/>
          <a:ext cx="1025525" cy="928688"/>
        </p:xfrm>
        <a:graphic>
          <a:graphicData uri="http://schemas.openxmlformats.org/presentationml/2006/ole">
            <p:oleObj spid="_x0000_s137223" name="Equation" r:id="rId8" imgW="342720" imgH="393480" progId="">
              <p:embed/>
            </p:oleObj>
          </a:graphicData>
        </a:graphic>
      </p:graphicFrame>
      <p:graphicFrame>
        <p:nvGraphicFramePr>
          <p:cNvPr id="137224" name="Object 8"/>
          <p:cNvGraphicFramePr>
            <a:graphicFrameLocks noChangeAspect="1"/>
          </p:cNvGraphicFramePr>
          <p:nvPr/>
        </p:nvGraphicFramePr>
        <p:xfrm>
          <a:off x="6000760" y="1000108"/>
          <a:ext cx="2205037" cy="976312"/>
        </p:xfrm>
        <a:graphic>
          <a:graphicData uri="http://schemas.openxmlformats.org/presentationml/2006/ole">
            <p:oleObj spid="_x0000_s137224" name="Equation" r:id="rId9" imgW="888840" imgH="393480" progId="">
              <p:embed/>
            </p:oleObj>
          </a:graphicData>
        </a:graphic>
      </p:graphicFrame>
      <p:graphicFrame>
        <p:nvGraphicFramePr>
          <p:cNvPr id="137225" name="Object 4"/>
          <p:cNvGraphicFramePr>
            <a:graphicFrameLocks noChangeAspect="1"/>
          </p:cNvGraphicFramePr>
          <p:nvPr/>
        </p:nvGraphicFramePr>
        <p:xfrm>
          <a:off x="5665814" y="2214560"/>
          <a:ext cx="2620962" cy="928687"/>
        </p:xfrm>
        <a:graphic>
          <a:graphicData uri="http://schemas.openxmlformats.org/presentationml/2006/ole">
            <p:oleObj spid="_x0000_s137225" name="Equation" r:id="rId10" imgW="876240" imgH="393480" progId="">
              <p:embed/>
            </p:oleObj>
          </a:graphicData>
        </a:graphic>
      </p:graphicFrame>
      <p:graphicFrame>
        <p:nvGraphicFramePr>
          <p:cNvPr id="137226" name="Object 4"/>
          <p:cNvGraphicFramePr>
            <a:graphicFrameLocks noChangeAspect="1"/>
          </p:cNvGraphicFramePr>
          <p:nvPr/>
        </p:nvGraphicFramePr>
        <p:xfrm>
          <a:off x="5684838" y="3286122"/>
          <a:ext cx="1481137" cy="928688"/>
        </p:xfrm>
        <a:graphic>
          <a:graphicData uri="http://schemas.openxmlformats.org/presentationml/2006/ole">
            <p:oleObj spid="_x0000_s137226" name="Equation" r:id="rId11" imgW="495000" imgH="393480" progId="">
              <p:embed/>
            </p:oleObj>
          </a:graphicData>
        </a:graphic>
      </p:graphicFrame>
      <p:graphicFrame>
        <p:nvGraphicFramePr>
          <p:cNvPr id="137227" name="Object 11"/>
          <p:cNvGraphicFramePr>
            <a:graphicFrameLocks noChangeAspect="1"/>
          </p:cNvGraphicFramePr>
          <p:nvPr/>
        </p:nvGraphicFramePr>
        <p:xfrm>
          <a:off x="5715008" y="4357685"/>
          <a:ext cx="1025525" cy="928687"/>
        </p:xfrm>
        <a:graphic>
          <a:graphicData uri="http://schemas.openxmlformats.org/presentationml/2006/ole">
            <p:oleObj spid="_x0000_s137227" name="Equation" r:id="rId12" imgW="342720" imgH="393480" progId="">
              <p:embed/>
            </p:oleObj>
          </a:graphicData>
        </a:graphic>
      </p:graphicFrame>
      <p:grpSp>
        <p:nvGrpSpPr>
          <p:cNvPr id="27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3" name="Text Box 18">
              <a:hlinkClick r:id="rId14" action="ppaction://hlinksldjump" highlightClick="1">
                <a:snd r:embed="rId1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7158" y="1428736"/>
            <a:ext cx="8572560" cy="342902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71472" y="1500174"/>
            <a:ext cx="8286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加减乘除四种运算的意义。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整数、小数、分数的四则混合运算的运算顺序是一样的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就是计算的方法有所不同。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四则运算各部分名称之间的关系。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71438" y="1344027"/>
            <a:ext cx="8215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口算。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786" y="2357430"/>
            <a:ext cx="1502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27+68=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86116" y="2357430"/>
            <a:ext cx="1741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910-540=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85984" y="2357430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29190" y="2357430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370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24831" y="2357430"/>
            <a:ext cx="1638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18×40=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67905" y="2357430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720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5786" y="3630043"/>
            <a:ext cx="1830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910÷70=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86116" y="3630043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78-0.8=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00298" y="3630043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29190" y="3630043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77.2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54728" y="3630043"/>
            <a:ext cx="1446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3÷12=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7500958" y="3429000"/>
          <a:ext cx="455612" cy="928687"/>
        </p:xfrm>
        <a:graphic>
          <a:graphicData uri="http://schemas.openxmlformats.org/presentationml/2006/ole">
            <p:oleObj spid="_x0000_s129025" name="Equation" r:id="rId3" imgW="152280" imgH="393480" progId="">
              <p:embed/>
            </p:oleObj>
          </a:graphicData>
        </a:graphic>
      </p:graphicFrame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6097607" y="4667265"/>
          <a:ext cx="1260475" cy="976313"/>
        </p:xfrm>
        <a:graphic>
          <a:graphicData uri="http://schemas.openxmlformats.org/presentationml/2006/ole">
            <p:oleObj spid="_x0000_s129026" name="Equation" r:id="rId4" imgW="507960" imgH="393480" progId="">
              <p:embed/>
            </p:oleObj>
          </a:graphicData>
        </a:graphic>
      </p:graphicFrame>
      <p:sp>
        <p:nvSpPr>
          <p:cNvPr id="27" name="矩形 26"/>
          <p:cNvSpPr/>
          <p:nvPr/>
        </p:nvSpPr>
        <p:spPr>
          <a:xfrm>
            <a:off x="785786" y="4915927"/>
            <a:ext cx="1818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6.3÷0.1=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71736" y="4929198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286116" y="4929198"/>
            <a:ext cx="1976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36×25%=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88497" y="494246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58082" y="4857760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9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839442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1438" y="1363792"/>
            <a:ext cx="82153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口算。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857224" y="2428868"/>
          <a:ext cx="1165225" cy="976313"/>
        </p:xfrm>
        <a:graphic>
          <a:graphicData uri="http://schemas.openxmlformats.org/presentationml/2006/ole">
            <p:oleObj spid="_x0000_s138242" name="Equation" r:id="rId3" imgW="469800" imgH="393480" progId="">
              <p:embed/>
            </p:oleObj>
          </a:graphicData>
        </a:graphic>
      </p:graphicFrame>
      <p:graphicFrame>
        <p:nvGraphicFramePr>
          <p:cNvPr id="138243" name="Object 3"/>
          <p:cNvGraphicFramePr>
            <a:graphicFrameLocks noChangeAspect="1"/>
          </p:cNvGraphicFramePr>
          <p:nvPr/>
        </p:nvGraphicFramePr>
        <p:xfrm>
          <a:off x="2071670" y="2500312"/>
          <a:ext cx="722312" cy="928688"/>
        </p:xfrm>
        <a:graphic>
          <a:graphicData uri="http://schemas.openxmlformats.org/presentationml/2006/ole">
            <p:oleObj spid="_x0000_s138243" name="Equation" r:id="rId4" imgW="241200" imgH="393480" progId="">
              <p:embed/>
            </p:oleObj>
          </a:graphicData>
        </a:graphic>
      </p:graphicFrame>
      <p:graphicFrame>
        <p:nvGraphicFramePr>
          <p:cNvPr id="138244" name="Object 4"/>
          <p:cNvGraphicFramePr>
            <a:graphicFrameLocks noChangeAspect="1"/>
          </p:cNvGraphicFramePr>
          <p:nvPr/>
        </p:nvGraphicFramePr>
        <p:xfrm>
          <a:off x="3421063" y="2428875"/>
          <a:ext cx="1165225" cy="976313"/>
        </p:xfrm>
        <a:graphic>
          <a:graphicData uri="http://schemas.openxmlformats.org/presentationml/2006/ole">
            <p:oleObj spid="_x0000_s138244" name="Equation" r:id="rId5" imgW="469800" imgH="393480" progId="">
              <p:embed/>
            </p:oleObj>
          </a:graphicData>
        </a:graphic>
      </p:graphicFrame>
      <p:graphicFrame>
        <p:nvGraphicFramePr>
          <p:cNvPr id="138245" name="Object 5"/>
          <p:cNvGraphicFramePr>
            <a:graphicFrameLocks noChangeAspect="1"/>
          </p:cNvGraphicFramePr>
          <p:nvPr/>
        </p:nvGraphicFramePr>
        <p:xfrm>
          <a:off x="4714876" y="2428868"/>
          <a:ext cx="457200" cy="928687"/>
        </p:xfrm>
        <a:graphic>
          <a:graphicData uri="http://schemas.openxmlformats.org/presentationml/2006/ole">
            <p:oleObj spid="_x0000_s138245" name="Equation" r:id="rId6" imgW="152280" imgH="393480" progId="">
              <p:embed/>
            </p:oleObj>
          </a:graphicData>
        </a:graphic>
      </p:graphicFrame>
      <p:graphicFrame>
        <p:nvGraphicFramePr>
          <p:cNvPr id="138246" name="Object 6"/>
          <p:cNvGraphicFramePr>
            <a:graphicFrameLocks noChangeAspect="1"/>
          </p:cNvGraphicFramePr>
          <p:nvPr/>
        </p:nvGraphicFramePr>
        <p:xfrm>
          <a:off x="5897563" y="2428875"/>
          <a:ext cx="1228725" cy="976313"/>
        </p:xfrm>
        <a:graphic>
          <a:graphicData uri="http://schemas.openxmlformats.org/presentationml/2006/ole">
            <p:oleObj spid="_x0000_s138246" name="Equation" r:id="rId7" imgW="495000" imgH="393480" progId="">
              <p:embed/>
            </p:oleObj>
          </a:graphicData>
        </a:graphic>
      </p:graphicFrame>
      <p:graphicFrame>
        <p:nvGraphicFramePr>
          <p:cNvPr id="138247" name="Object 7"/>
          <p:cNvGraphicFramePr>
            <a:graphicFrameLocks noChangeAspect="1"/>
          </p:cNvGraphicFramePr>
          <p:nvPr/>
        </p:nvGraphicFramePr>
        <p:xfrm>
          <a:off x="7215206" y="2698750"/>
          <a:ext cx="381000" cy="388938"/>
        </p:xfrm>
        <a:graphic>
          <a:graphicData uri="http://schemas.openxmlformats.org/presentationml/2006/ole">
            <p:oleObj spid="_x0000_s138247" name="Equation" r:id="rId8" imgW="126720" imgH="16488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000100" y="3817815"/>
            <a:ext cx="2066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3.48+6.52=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4865" y="3817815"/>
            <a:ext cx="1920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1.02-0.43=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06105" y="3817815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57950" y="3817815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0.59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315" y="5103699"/>
            <a:ext cx="20104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0.25×0.8=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77543" y="5116970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4865" y="5116970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12.6÷3=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43636" y="5130241"/>
            <a:ext cx="6591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4.2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考 点 讲 解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1500174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小红有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朵花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小丽有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朵花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一共有几朵花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7554" y="2285992"/>
            <a:ext cx="196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4+3=7(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朵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4480" y="3143248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答：一共有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朵花。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472" y="3857628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李华有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借给同学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还剩几元钱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57554" y="4643446"/>
            <a:ext cx="2007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10-4=6(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14480" y="5500702"/>
            <a:ext cx="32496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答：还剩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元钱。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-285784" y="768004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85752" y="1435230"/>
            <a:ext cx="90725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根据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43×79=3397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，直接写出下面各题的得数。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2568355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43×0.79=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000" y="2568355"/>
            <a:ext cx="2238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0.43×7.9=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7488" y="2568355"/>
            <a:ext cx="1151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33.97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78309" y="2568355"/>
            <a:ext cx="1151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3.397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348" y="3997115"/>
            <a:ext cx="20361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430×79=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2000" y="3997115"/>
            <a:ext cx="2137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4.3×790=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57488" y="3997115"/>
            <a:ext cx="1266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33970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78309" y="3997115"/>
            <a:ext cx="1050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3397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-285784" y="768004"/>
            <a:ext cx="95726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79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85752" y="1435230"/>
            <a:ext cx="90725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根据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43×79=3397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，直接写出下面各题的得数。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4348" y="2568355"/>
            <a:ext cx="26709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33.97÷0.79=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000" y="2568355"/>
            <a:ext cx="2353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339.7÷43=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77847" y="2568355"/>
            <a:ext cx="6174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21185" y="2568355"/>
            <a:ext cx="718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7.9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348" y="3997115"/>
            <a:ext cx="2468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33970÷79=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2000" y="3997115"/>
            <a:ext cx="2353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3397÷7.9=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90993" y="3997115"/>
            <a:ext cx="833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81389" y="3997115"/>
            <a:ext cx="833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430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27" name="Rectangle 68"/>
          <p:cNvSpPr>
            <a:spLocks noChangeArrowheads="1"/>
          </p:cNvSpPr>
          <p:nvPr/>
        </p:nvSpPr>
        <p:spPr bwMode="auto">
          <a:xfrm>
            <a:off x="310555" y="1000108"/>
            <a:ext cx="183255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一、计算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68229" y="1785926"/>
            <a:ext cx="2433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5×47+5×53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7224" y="2500306"/>
            <a:ext cx="29258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47+53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7224" y="3201415"/>
            <a:ext cx="1035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83005" y="1785926"/>
            <a:ext cx="2787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40-13.5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×4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572000" y="2500306"/>
            <a:ext cx="1728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=26.5×4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72000" y="3201415"/>
            <a:ext cx="10358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=106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168229" y="4071942"/>
            <a:ext cx="2505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40÷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15-7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57224" y="4786322"/>
            <a:ext cx="1446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=40÷8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7224" y="5487431"/>
            <a:ext cx="651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83005" y="4071942"/>
            <a:ext cx="3967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12.5×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240-480÷6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72000" y="4786322"/>
            <a:ext cx="3446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=12.5×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240-80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2000" y="5487431"/>
            <a:ext cx="1228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=2000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43868" y="785794"/>
            <a:ext cx="265649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二、判断对错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915531"/>
            <a:ext cx="86324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做四则混合运算时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先算加减后算乘除。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129977"/>
            <a:ext cx="58977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被减数等于减数加差。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01024" y="1785926"/>
            <a:ext cx="7143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6380" y="31432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5954" name="Picture 2" descr="http://sc.websbook.com/sc/upimg/allimg/080323/949761_566451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18"/>
          <a:stretch>
            <a:fillRect/>
          </a:stretch>
        </p:blipFill>
        <p:spPr bwMode="auto">
          <a:xfrm>
            <a:off x="6000728" y="3357562"/>
            <a:ext cx="3143272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6" grpId="0" autoUpdateAnimBg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405680" y="785794"/>
            <a:ext cx="595227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三、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根据算式写出两个除法算式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1925413"/>
            <a:ext cx="22525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25×4=100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43438" y="1925413"/>
            <a:ext cx="2353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6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25×8=10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2857496"/>
            <a:ext cx="2714205" cy="2159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100÷4=25</a:t>
            </a:r>
            <a:r>
              <a:rPr lang="zh-CN" altLang="zh-CN" sz="36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6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100÷25=4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5764" y="2840686"/>
            <a:ext cx="2815194" cy="2159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10÷1</a:t>
            </a:r>
            <a:r>
              <a:rPr lang="en-US" altLang="zh-CN" sz="36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25=8</a:t>
            </a:r>
            <a:r>
              <a:rPr lang="zh-CN" altLang="zh-CN" sz="36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6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10÷8=1</a:t>
            </a:r>
            <a:r>
              <a:rPr lang="en-US" altLang="zh-CN" sz="36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14348" y="2285992"/>
            <a:ext cx="7643866" cy="2643206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350897" y="1191015"/>
            <a:ext cx="6364243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四、说说四则混合运算的运算顺序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7224" y="2262585"/>
            <a:ext cx="7358114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四则混合运算的运算顺序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有括号的先算括号里的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没有括号的先算乘除后算加减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同级运算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按照从左向右的顺序计算。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utoUpdateAnimBg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68"/>
          <p:cNvSpPr>
            <a:spLocks noChangeArrowheads="1"/>
          </p:cNvSpPr>
          <p:nvPr/>
        </p:nvSpPr>
        <p:spPr bwMode="auto">
          <a:xfrm>
            <a:off x="372367" y="785794"/>
            <a:ext cx="512832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五、找规律完成下面各题。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46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47" name="AutoShape 13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928662" y="1156849"/>
            <a:ext cx="2286016" cy="291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9×9-2=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98×9-3=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987×9-4=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1514039"/>
            <a:ext cx="569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14612" y="2514171"/>
            <a:ext cx="7617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879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03513" y="3442865"/>
            <a:ext cx="954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8879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662" y="4357694"/>
            <a:ext cx="3113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9876×9-5=88879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8662" y="5286388"/>
            <a:ext cx="3498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98765×9-6=888879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735" name="AutoShape 7" descr="http://img2.imgtn.bdimg.com/it/u=3458156697,1959544776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37" name="AutoShape 9" descr="http://img2.imgtn.bdimg.com/it/u=3458156697,1959544776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3739" name="Picture 11" descr="http://pic40.nipic.com/20140427/2531170_161230077000_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720" b="6508"/>
          <a:stretch>
            <a:fillRect/>
          </a:stretch>
        </p:blipFill>
        <p:spPr bwMode="auto">
          <a:xfrm>
            <a:off x="4643438" y="1428736"/>
            <a:ext cx="4214842" cy="30718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  <p:bldP spid="10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2058407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(3)3×3×3×3=3×(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)=(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4810" y="2058407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9256" y="2058407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34" y="3357562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张桌子平均分成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排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每排几张桌子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86116" y="4344423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20÷4=5(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张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43042" y="5201679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答：每排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张桌子。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4480" y="857232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计算下面各题。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538" y="2000240"/>
            <a:ext cx="2098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1260+60=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0" y="2000240"/>
            <a:ext cx="21515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5700-268=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6" y="3307010"/>
            <a:ext cx="23006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r>
              <a:rPr lang="en-US" altLang="zh-CN" sz="36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8+1</a:t>
            </a:r>
            <a:r>
              <a:rPr lang="en-US" altLang="zh-CN" sz="36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5000628" y="2878382"/>
          <a:ext cx="1500198" cy="1193560"/>
        </p:xfrm>
        <a:graphic>
          <a:graphicData uri="http://schemas.openxmlformats.org/presentationml/2006/ole">
            <p:oleObj spid="_x0000_s133122" name="Equation" r:id="rId3" imgW="495000" imgH="393480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142976" y="4854371"/>
            <a:ext cx="18197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450÷3=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14876" y="4782933"/>
            <a:ext cx="29161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en-US" altLang="zh-CN" sz="36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6×4÷0</a:t>
            </a:r>
            <a:r>
              <a:rPr lang="en-US" altLang="zh-CN" sz="36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14678" y="2000240"/>
            <a:ext cx="1050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1320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4984" y="2000240"/>
            <a:ext cx="1050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5432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78836" y="3282735"/>
            <a:ext cx="1151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24.04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3123" name="Object 4"/>
          <p:cNvGraphicFramePr>
            <a:graphicFrameLocks noChangeAspect="1"/>
          </p:cNvGraphicFramePr>
          <p:nvPr/>
        </p:nvGraphicFramePr>
        <p:xfrm>
          <a:off x="6643702" y="2857496"/>
          <a:ext cx="528656" cy="1175910"/>
        </p:xfrm>
        <a:graphic>
          <a:graphicData uri="http://schemas.openxmlformats.org/presentationml/2006/ole">
            <p:oleObj spid="_x0000_s133123" name="Equation" r:id="rId4" imgW="139680" imgH="39348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3000364" y="4857760"/>
            <a:ext cx="833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150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43834" y="4786322"/>
            <a:ext cx="833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312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28596" y="785794"/>
            <a:ext cx="8286808" cy="142876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158" y="642918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整数减法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相同数位对齐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从个位减起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个位不够向十位借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当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再相减。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28596" y="2643182"/>
            <a:ext cx="8286808" cy="142876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7158" y="2500306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整数加法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相同数位对齐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从个位加起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个位上的数相加满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向十位进一。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28596" y="4500570"/>
            <a:ext cx="8286808" cy="142876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7158" y="4357694"/>
            <a:ext cx="821537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小数加减法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小数点对齐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从低位加减起。分数加减法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先通分再加减。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12" grpId="0" animBg="1"/>
      <p:bldP spid="13" grpId="0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2714612" y="1500174"/>
            <a:ext cx="5929354" cy="4643470"/>
          </a:xfrm>
          <a:prstGeom prst="round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14480" y="857232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完成下列</a:t>
            </a:r>
            <a:r>
              <a:rPr lang="zh-CN" altLang="zh-CN" sz="3200" dirty="0" smtClean="0">
                <a:solidFill>
                  <a:schemeClr val="tx1"/>
                </a:solidFill>
              </a:rPr>
              <a:t>各题。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8596" y="1714488"/>
            <a:ext cx="15716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0÷10=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1×40=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70×0=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45÷1=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1÷2=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57356" y="185736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59473" y="264318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57356" y="3357562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59473" y="4071942"/>
            <a:ext cx="569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45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23905" name="Object 4"/>
          <p:cNvGraphicFramePr>
            <a:graphicFrameLocks noChangeAspect="1"/>
          </p:cNvGraphicFramePr>
          <p:nvPr/>
        </p:nvGraphicFramePr>
        <p:xfrm>
          <a:off x="1714480" y="4643446"/>
          <a:ext cx="456198" cy="928690"/>
        </p:xfrm>
        <a:graphic>
          <a:graphicData uri="http://schemas.openxmlformats.org/presentationml/2006/ole">
            <p:oleObj spid="_x0000_s123905" name="Equation" r:id="rId3" imgW="152280" imgH="393480" progId="">
              <p:embed/>
            </p:oleObj>
          </a:graphicData>
        </a:graphic>
      </p:graphicFrame>
      <p:sp>
        <p:nvSpPr>
          <p:cNvPr id="37" name="矩形 36"/>
          <p:cNvSpPr/>
          <p:nvPr/>
        </p:nvSpPr>
        <p:spPr>
          <a:xfrm>
            <a:off x="2714612" y="2714620"/>
            <a:ext cx="56436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任何数同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相乘都得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0,0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除以任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何数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14612" y="4058671"/>
            <a:ext cx="51732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3.1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和任何数相乘都得原数。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14612" y="4923550"/>
            <a:ext cx="59293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4.1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除以任何数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除外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都等于那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个数的倒数。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14612" y="1915531"/>
            <a:ext cx="55835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1.0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和任何数相加减都得原数。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5720" y="785794"/>
            <a:ext cx="1285884" cy="64294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练 习</a:t>
            </a:r>
            <a:endParaRPr lang="zh-CN" altLang="en-US" sz="32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596" y="1857364"/>
            <a:ext cx="1603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20×0=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4546" y="3143248"/>
            <a:ext cx="19207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en-US" altLang="zh-CN" sz="36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5÷1=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857752" y="4357694"/>
          <a:ext cx="1346200" cy="1193800"/>
        </p:xfrm>
        <a:graphic>
          <a:graphicData uri="http://schemas.openxmlformats.org/presentationml/2006/ole">
            <p:oleObj spid="_x0000_s134146" name="Equation" r:id="rId3" imgW="444240" imgH="39348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000232" y="1857364"/>
            <a:ext cx="401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1934" y="3075199"/>
            <a:ext cx="9348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40.5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34147" name="Object 4"/>
          <p:cNvGraphicFramePr>
            <a:graphicFrameLocks noChangeAspect="1"/>
          </p:cNvGraphicFramePr>
          <p:nvPr/>
        </p:nvGraphicFramePr>
        <p:xfrm>
          <a:off x="6275390" y="4337048"/>
          <a:ext cx="577850" cy="1176338"/>
        </p:xfrm>
        <a:graphic>
          <a:graphicData uri="http://schemas.openxmlformats.org/presentationml/2006/ole">
            <p:oleObj spid="_x0000_s134147" name="Equation" r:id="rId4" imgW="152280" imgH="393480" progId="">
              <p:embed/>
            </p:oleObj>
          </a:graphicData>
        </a:graphic>
      </p:graphicFrame>
      <p:pic>
        <p:nvPicPr>
          <p:cNvPr id="134151" name="Picture 7" descr="http://pic71.nipic.com/file/20150708/2531170_112540524000_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6F5"/>
              </a:clrFrom>
              <a:clrTo>
                <a:srgbClr val="F2F6F5">
                  <a:alpha val="0"/>
                </a:srgbClr>
              </a:clrTo>
            </a:clrChange>
          </a:blip>
          <a:srcRect r="2778" b="5556"/>
          <a:stretch>
            <a:fillRect/>
          </a:stretch>
        </p:blipFill>
        <p:spPr bwMode="auto">
          <a:xfrm>
            <a:off x="5643570" y="928670"/>
            <a:ext cx="2500330" cy="2428892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subSp spid="_x0000_s13414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4146">
                                            <p:subSp spid="_x0000_s13414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subSp spid="_x0000_s13414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4147">
                                            <p:subSp spid="_x0000_s13414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 autoUpdateAnimBg="0"/>
      <p:bldP spid="4" grpId="0" autoUpdateAnimBg="0"/>
      <p:bldP spid="6" grpId="0" autoUpdateAnimBg="0"/>
      <p:bldP spid="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500174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根据乘法算式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写出两道除法算式和一道乘法算式。根据加法算式写出两道减法算式和一道加法算式。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3571876"/>
            <a:ext cx="18870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26+32=58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314" y="3500438"/>
            <a:ext cx="2408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125×8=1000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4214818"/>
            <a:ext cx="22145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32+26=58</a:t>
            </a: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58-26=32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58-32=26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7752" y="4143380"/>
            <a:ext cx="27146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8×125=1000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1000÷8=125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1000÷125=8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158" y="857232"/>
            <a:ext cx="928694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58" y="1500174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根据乘法算式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写出两道除法算式和一道乘法算式。根据加法算式写出两道减法算式和一道加法算式。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00" y="3571876"/>
            <a:ext cx="2156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6+2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7=4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6314" y="3500438"/>
            <a:ext cx="19207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5×4=10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4214818"/>
            <a:ext cx="2571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7+1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6=4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3-2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7=1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3-1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6=2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7752" y="4143380"/>
            <a:ext cx="2714644" cy="189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4×2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5=10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10÷2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5=4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10÷4=2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7681</TotalTime>
  <Words>950</Words>
  <Application>Microsoft Office PowerPoint</Application>
  <PresentationFormat>全屏显示(4:3)</PresentationFormat>
  <Paragraphs>225</Paragraphs>
  <Slides>27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889</cp:revision>
  <dcterms:created xsi:type="dcterms:W3CDTF">2015-11-21T07:20:00Z</dcterms:created>
  <dcterms:modified xsi:type="dcterms:W3CDTF">2021-11-01T03:19:38Z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