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74" r:id="rId2"/>
    <p:sldId id="368" r:id="rId3"/>
    <p:sldId id="445" r:id="rId4"/>
    <p:sldId id="420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10" r:id="rId13"/>
    <p:sldId id="273" r:id="rId14"/>
    <p:sldId id="453" r:id="rId15"/>
    <p:sldId id="454" r:id="rId16"/>
    <p:sldId id="412" r:id="rId17"/>
    <p:sldId id="265" r:id="rId18"/>
    <p:sldId id="390" r:id="rId19"/>
    <p:sldId id="292" r:id="rId20"/>
    <p:sldId id="297" r:id="rId21"/>
    <p:sldId id="413" r:id="rId22"/>
    <p:sldId id="455" r:id="rId23"/>
    <p:sldId id="456" r:id="rId24"/>
    <p:sldId id="457" r:id="rId25"/>
    <p:sldId id="458" r:id="rId26"/>
    <p:sldId id="293" r:id="rId27"/>
    <p:sldId id="437" r:id="rId28"/>
    <p:sldId id="438" r:id="rId29"/>
    <p:sldId id="459" r:id="rId30"/>
    <p:sldId id="377" r:id="rId31"/>
    <p:sldId id="460" r:id="rId32"/>
    <p:sldId id="400" r:id="rId33"/>
    <p:sldId id="439" r:id="rId34"/>
    <p:sldId id="419" r:id="rId35"/>
    <p:sldId id="461" r:id="rId36"/>
    <p:sldId id="440" r:id="rId37"/>
    <p:sldId id="401" r:id="rId38"/>
    <p:sldId id="442" r:id="rId39"/>
    <p:sldId id="443" r:id="rId40"/>
    <p:sldId id="444" r:id="rId41"/>
    <p:sldId id="463" r:id="rId42"/>
    <p:sldId id="462" r:id="rId43"/>
    <p:sldId id="282" r:id="rId4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23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10" Type="http://schemas.openxmlformats.org/officeDocument/2006/relationships/image" Target="../media/image44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26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6.emf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20.xml"/><Relationship Id="rId7" Type="http://schemas.openxmlformats.org/officeDocument/2006/relationships/slide" Target="slide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emf"/><Relationship Id="rId5" Type="http://schemas.openxmlformats.org/officeDocument/2006/relationships/slide" Target="slide26.xml"/><Relationship Id="rId4" Type="http://schemas.openxmlformats.org/officeDocument/2006/relationships/slide" Target="slide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0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2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4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6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7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1.v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2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3.v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1.bin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6.bin"/><Relationship Id="rId12" Type="http://schemas.openxmlformats.org/officeDocument/2006/relationships/oleObject" Target="../embeddings/oleObject4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5.bin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4.bin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8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7.v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数与代数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随堂练习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考点讲解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526244" y="3857628"/>
            <a:ext cx="36888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比和比例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-71462"/>
            <a:ext cx="8286808" cy="574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爸爸上班的路程一定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速度和时间。</a:t>
            </a:r>
          </a:p>
          <a:p>
            <a:pPr>
              <a:lnSpc>
                <a:spcPct val="3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故事书的总页数一定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看的页数和剩余的页数。</a:t>
            </a:r>
          </a:p>
          <a:p>
            <a:pPr>
              <a:lnSpc>
                <a:spcPct val="3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单价一定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总价和数量。</a:t>
            </a:r>
          </a:p>
          <a:p>
            <a:pPr>
              <a:lnSpc>
                <a:spcPct val="3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三角形的面积一定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三角形的底与底边上的高。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43174" y="1428736"/>
            <a:ext cx="3147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成比例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成反比例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86050" y="285749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不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7422" y="4357694"/>
            <a:ext cx="3147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成比例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8860" y="5786454"/>
            <a:ext cx="3147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成比例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成反比例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00034" y="1000108"/>
            <a:ext cx="7643866" cy="478634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8662" y="1071546"/>
            <a:ext cx="5609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判断两个量是否成比例的方法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0100" y="1785926"/>
            <a:ext cx="4980851" cy="686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找到题目中的等量关系。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0101" y="2670771"/>
            <a:ext cx="7000924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看等量关系中的两个相关联的量是积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还是商一定。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100" y="4128019"/>
            <a:ext cx="7000924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商一定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就是正比例关系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积一定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就是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反比例关系。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285720" y="785794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85918" y="571480"/>
            <a:ext cx="7143800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判断下面相关联的量是否成比例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成正比例还是反比例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9" name="Picture 2" descr="http://sc.websbook.com/sc/upimg/allimg/080323/949761_566451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18"/>
          <a:stretch>
            <a:fillRect/>
          </a:stretch>
        </p:blipFill>
        <p:spPr bwMode="auto">
          <a:xfrm>
            <a:off x="6429388" y="1571612"/>
            <a:ext cx="3143272" cy="2928958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00034" y="2000240"/>
            <a:ext cx="64294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食堂原有煤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用去的吨数和剩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余的吨数。</a:t>
            </a:r>
          </a:p>
        </p:txBody>
      </p:sp>
      <p:sp>
        <p:nvSpPr>
          <p:cNvPr id="6" name="矩形 5"/>
          <p:cNvSpPr/>
          <p:nvPr/>
        </p:nvSpPr>
        <p:spPr>
          <a:xfrm>
            <a:off x="500034" y="3931042"/>
            <a:ext cx="64294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修一段路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工作效率一定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每天修的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路程和所用的时间。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488" y="350043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不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6050" y="550070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反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1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5" grpId="0"/>
      <p:bldP spid="5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随 </a:t>
              </a:r>
              <a:r>
                <a:rPr lang="zh-CN" altLang="en-US" sz="3200" dirty="0">
                  <a:ea typeface="黑体" pitchFamily="49" charset="-122"/>
                </a:rPr>
                <a:t>堂</a:t>
              </a:r>
              <a:r>
                <a:rPr lang="zh-CN" altLang="en-US" sz="3200" dirty="0" smtClean="0">
                  <a:ea typeface="黑体" pitchFamily="49" charset="-122"/>
                </a:rPr>
                <a:t> 练 习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20" y="1129713"/>
            <a:ext cx="84296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连线。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1406" y="1928802"/>
            <a:ext cx="864399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）六年级男生有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人，女生有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人，男生与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女生人数之比为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143372" y="2772787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406" y="3787067"/>
            <a:ext cx="864399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）小明身高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，他一庹长也是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二者之比为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520807" y="4630175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36" grpId="0"/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71406" y="1142984"/>
            <a:ext cx="864399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）小丽的脚长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，她的身高是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，她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的脚长与身高之比为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14942" y="2000240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406" y="3287001"/>
            <a:ext cx="885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）如果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=5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），那么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715272" y="3429000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29713"/>
            <a:ext cx="842968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判断下面各题中的两个量是否成正比例或反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比例关系。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844" y="2500306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）全班人数一定，出勤人数与缺勤人数。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488" y="350043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不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844" y="4214818"/>
            <a:ext cx="8143932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）已知           ，    与      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68290" name="Object 3"/>
          <p:cNvGraphicFramePr>
            <a:graphicFrameLocks noChangeAspect="1"/>
          </p:cNvGraphicFramePr>
          <p:nvPr/>
        </p:nvGraphicFramePr>
        <p:xfrm>
          <a:off x="2089152" y="4071942"/>
          <a:ext cx="1125526" cy="1165510"/>
        </p:xfrm>
        <a:graphic>
          <a:graphicData uri="http://schemas.openxmlformats.org/presentationml/2006/ole">
            <p:oleObj spid="_x0000_s268290" name="Equation" r:id="rId3" imgW="380880" imgH="393480" progId="">
              <p:embed/>
            </p:oleObj>
          </a:graphicData>
        </a:graphic>
      </p:graphicFrame>
      <p:graphicFrame>
        <p:nvGraphicFramePr>
          <p:cNvPr id="268291" name="Object 3"/>
          <p:cNvGraphicFramePr>
            <a:graphicFrameLocks noChangeAspect="1"/>
          </p:cNvGraphicFramePr>
          <p:nvPr/>
        </p:nvGraphicFramePr>
        <p:xfrm>
          <a:off x="3587746" y="4500570"/>
          <a:ext cx="412750" cy="487362"/>
        </p:xfrm>
        <a:graphic>
          <a:graphicData uri="http://schemas.openxmlformats.org/presentationml/2006/ole">
            <p:oleObj spid="_x0000_s268291" name="Equation" r:id="rId4" imgW="139680" imgH="164880" progId="">
              <p:embed/>
            </p:oleObj>
          </a:graphicData>
        </a:graphic>
      </p:graphicFrame>
      <p:graphicFrame>
        <p:nvGraphicFramePr>
          <p:cNvPr id="268292" name="Object 3"/>
          <p:cNvGraphicFramePr>
            <a:graphicFrameLocks noChangeAspect="1"/>
          </p:cNvGraphicFramePr>
          <p:nvPr/>
        </p:nvGraphicFramePr>
        <p:xfrm>
          <a:off x="4533900" y="4537075"/>
          <a:ext cx="376238" cy="412750"/>
        </p:xfrm>
        <a:graphic>
          <a:graphicData uri="http://schemas.openxmlformats.org/presentationml/2006/ole">
            <p:oleObj spid="_x0000_s268292" name="Equation" r:id="rId5" imgW="126720" imgH="139680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2857488" y="542926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成正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68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68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68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8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14282" y="500042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）三角形的面积一定，它的底与高。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28926" y="128586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成反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4282" y="1928802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）正方体的表面积与它的一个面的面积。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28926" y="27860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成正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4282" y="3272853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）已知              ，   与    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28926" y="414338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成反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97637" name="Object 3"/>
          <p:cNvGraphicFramePr>
            <a:graphicFrameLocks noChangeAspect="1"/>
          </p:cNvGraphicFramePr>
          <p:nvPr/>
        </p:nvGraphicFramePr>
        <p:xfrm>
          <a:off x="2266950" y="3424238"/>
          <a:ext cx="1163638" cy="601662"/>
        </p:xfrm>
        <a:graphic>
          <a:graphicData uri="http://schemas.openxmlformats.org/presentationml/2006/ole">
            <p:oleObj spid="_x0000_s197637" name="Equation" r:id="rId6" imgW="393480" imgH="203040" progId="">
              <p:embed/>
            </p:oleObj>
          </a:graphicData>
        </a:graphic>
      </p:graphicFrame>
      <p:graphicFrame>
        <p:nvGraphicFramePr>
          <p:cNvPr id="197638" name="Object 6"/>
          <p:cNvGraphicFramePr>
            <a:graphicFrameLocks noChangeAspect="1"/>
          </p:cNvGraphicFramePr>
          <p:nvPr/>
        </p:nvGraphicFramePr>
        <p:xfrm>
          <a:off x="3784584" y="3571873"/>
          <a:ext cx="412750" cy="487362"/>
        </p:xfrm>
        <a:graphic>
          <a:graphicData uri="http://schemas.openxmlformats.org/presentationml/2006/ole">
            <p:oleObj spid="_x0000_s197638" name="Equation" r:id="rId7" imgW="139680" imgH="164880" progId="">
              <p:embed/>
            </p:oleObj>
          </a:graphicData>
        </a:graphic>
      </p:graphicFrame>
      <p:graphicFrame>
        <p:nvGraphicFramePr>
          <p:cNvPr id="197639" name="Object 7"/>
          <p:cNvGraphicFramePr>
            <a:graphicFrameLocks noChangeAspect="1"/>
          </p:cNvGraphicFramePr>
          <p:nvPr/>
        </p:nvGraphicFramePr>
        <p:xfrm>
          <a:off x="4730734" y="3608385"/>
          <a:ext cx="376238" cy="412750"/>
        </p:xfrm>
        <a:graphic>
          <a:graphicData uri="http://schemas.openxmlformats.org/presentationml/2006/ole">
            <p:oleObj spid="_x0000_s197639" name="Equation" r:id="rId8" imgW="126720" imgH="139680" progId="">
              <p:embed/>
            </p:oleObj>
          </a:graphicData>
        </a:graphic>
      </p:graphicFrame>
      <p:sp>
        <p:nvSpPr>
          <p:cNvPr id="23" name="矩形 22"/>
          <p:cNvSpPr/>
          <p:nvPr/>
        </p:nvSpPr>
        <p:spPr>
          <a:xfrm>
            <a:off x="214282" y="4558737"/>
            <a:ext cx="86439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）出油率一定，花生油的质量与花生的质量。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28926" y="541599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成正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7" grpId="0"/>
      <p:bldP spid="18" grpId="0"/>
      <p:bldP spid="19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7158" y="1214422"/>
            <a:ext cx="8572560" cy="385765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14348" y="1285860"/>
            <a:ext cx="3749744" cy="686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比和比例的意义。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48" y="2143116"/>
            <a:ext cx="5801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分数、比、除法之间的联系。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348" y="2857496"/>
            <a:ext cx="6622326" cy="686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正比例关系和反比例关系的意义。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4349" y="3571876"/>
            <a:ext cx="8215370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判断两种相关联的量是成正比例关系还是成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反比例关系。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考 点 讲 解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4348" y="1643050"/>
            <a:ext cx="64748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(1)7÷8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可以写成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17089" name="Object 1"/>
          <p:cNvGraphicFramePr>
            <a:graphicFrameLocks noChangeAspect="1"/>
          </p:cNvGraphicFramePr>
          <p:nvPr/>
        </p:nvGraphicFramePr>
        <p:xfrm>
          <a:off x="4214810" y="1508034"/>
          <a:ext cx="1743068" cy="992272"/>
        </p:xfrm>
        <a:graphic>
          <a:graphicData uri="http://schemas.openxmlformats.org/presentationml/2006/ole">
            <p:oleObj spid="_x0000_s217089" name="Equation" r:id="rId4" imgW="545760" imgH="393480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714348" y="2629911"/>
            <a:ext cx="68082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叫方程。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14480" y="264318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含有未知数的等式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4348" y="3701481"/>
            <a:ext cx="39533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(3)2∶4=(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)∶12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43174" y="371475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4348" y="4500570"/>
            <a:ext cx="7337265" cy="149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在比例里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两个内项的积是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70,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两个外项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的积是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6050" y="5429264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7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  <p:bldP spid="11" grpId="0"/>
      <p:bldP spid="13" grpId="0"/>
      <p:bldP spid="14" grpId="0"/>
      <p:bldP spid="15" grpId="0"/>
      <p:bldP spid="16" grpId="0"/>
      <p:bldP spid="17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285720" y="1428736"/>
            <a:ext cx="8572560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水是由氢和氧按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：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的质量比化合而成的。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5.4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kg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的水含氢和氧各多少？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70" y="843961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41665" name="Object 1"/>
          <p:cNvGraphicFramePr>
            <a:graphicFrameLocks noChangeAspect="1"/>
          </p:cNvGraphicFramePr>
          <p:nvPr/>
        </p:nvGraphicFramePr>
        <p:xfrm>
          <a:off x="1785918" y="2857496"/>
          <a:ext cx="5348288" cy="992187"/>
        </p:xfrm>
        <a:graphic>
          <a:graphicData uri="http://schemas.openxmlformats.org/presentationml/2006/ole">
            <p:oleObj spid="_x0000_s241665" name="Equation" r:id="rId3" imgW="1676160" imgH="393480" progId="">
              <p:embed/>
            </p:oleObj>
          </a:graphicData>
        </a:graphic>
      </p:graphicFrame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1785918" y="4079887"/>
          <a:ext cx="5348287" cy="992187"/>
        </p:xfrm>
        <a:graphic>
          <a:graphicData uri="http://schemas.openxmlformats.org/presentationml/2006/ole">
            <p:oleObj spid="_x0000_s241666" name="Equation" r:id="rId4" imgW="1676160" imgH="393480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642910" y="5214950"/>
            <a:ext cx="78325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5.4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kg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的水含氢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0.6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千克，含氧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4.8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千克。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1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42968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伦敦奥运会一块金牌的黄金含量与金牌总重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的比为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：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412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。一块金牌总重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412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g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302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块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金牌需要黄金多少克？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10" y="5286388"/>
            <a:ext cx="60452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块金牌需要黄金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1812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2697163" y="3008316"/>
          <a:ext cx="3525837" cy="992188"/>
        </p:xfrm>
        <a:graphic>
          <a:graphicData uri="http://schemas.openxmlformats.org/presentationml/2006/ole">
            <p:oleObj spid="_x0000_s240641" name="Equation" r:id="rId3" imgW="1104840" imgH="393480" progId="">
              <p:embed/>
            </p:oleObj>
          </a:graphicData>
        </a:graphic>
      </p:graphicFrame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2676525" y="4256088"/>
          <a:ext cx="3565525" cy="639762"/>
        </p:xfrm>
        <a:graphic>
          <a:graphicData uri="http://schemas.openxmlformats.org/presentationml/2006/ole">
            <p:oleObj spid="_x0000_s240642" name="Equation" r:id="rId4" imgW="1117440" imgH="25380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0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429684" cy="2091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北京到济南高速公路距离大约为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430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km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，北京到天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津大约为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120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km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。一辆汽车从北京出发开往济南，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当行驶到天津时用了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1.5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小时。按照这个速度，北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京到济南全程需要多少小时？</a:t>
            </a:r>
            <a:endParaRPr lang="zh-CN" altLang="en-US" sz="28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10" y="5715016"/>
            <a:ext cx="67890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答：北京到济南全程需要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5.375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小时。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3365500" y="4000504"/>
          <a:ext cx="2187575" cy="992187"/>
        </p:xfrm>
        <a:graphic>
          <a:graphicData uri="http://schemas.openxmlformats.org/presentationml/2006/ole">
            <p:oleObj spid="_x0000_s269314" name="Equation" r:id="rId3" imgW="685800" imgH="393480" progId="">
              <p:embed/>
            </p:oleObj>
          </a:graphicData>
        </a:graphic>
      </p:graphicFrame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3929058" y="5195888"/>
          <a:ext cx="1944688" cy="447675"/>
        </p:xfrm>
        <a:graphic>
          <a:graphicData uri="http://schemas.openxmlformats.org/presentationml/2006/ole">
            <p:oleObj spid="_x0000_s269315" name="Equation" r:id="rId4" imgW="609480" imgH="17748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428728" y="3357562"/>
            <a:ext cx="3336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设需要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小时。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0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57256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同一幅地图上，量得甲、乙两地的直线距离是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20cm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，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甲、丙两地的直线距离是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12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cm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。如果甲、乙两地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的实际距离是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1600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km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，那么甲、丙两地的实际距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离是多少？</a:t>
            </a:r>
            <a:endParaRPr lang="zh-CN" altLang="en-US" sz="28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10" y="5715016"/>
            <a:ext cx="7119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答：甲、丙两地的实际距离是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960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km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3386138" y="4000500"/>
          <a:ext cx="2146300" cy="992188"/>
        </p:xfrm>
        <a:graphic>
          <a:graphicData uri="http://schemas.openxmlformats.org/presentationml/2006/ole">
            <p:oleObj spid="_x0000_s270338" name="Equation" r:id="rId3" imgW="672840" imgH="393480" progId="">
              <p:embed/>
            </p:oleObj>
          </a:graphicData>
        </a:graphic>
      </p:graphicFrame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4167196" y="5195888"/>
          <a:ext cx="1619250" cy="447675"/>
        </p:xfrm>
        <a:graphic>
          <a:graphicData uri="http://schemas.openxmlformats.org/presentationml/2006/ole">
            <p:oleObj spid="_x0000_s270339" name="Equation" r:id="rId4" imgW="507960" imgH="17748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428728" y="3357562"/>
            <a:ext cx="6784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甲、丙两地的实际距离为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</a:t>
            </a:r>
            <a:r>
              <a:rPr lang="en-US" altLang="zh-CN" sz="3200" b="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km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0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596458"/>
            <a:ext cx="85725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7.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六年级（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）班乘车去农家果园采摘草莓，汽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车以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/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时的速度行驶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小时到达果园，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在果园活动了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小时，然后乘车以相同的速度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返回。观察下面两幅图象，它们有什么不同？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4" name="Picture 4" descr="C:\Users\Administrator\AppData\Roaming\Tencent\Users\271766067\QQ\WinTemp\RichOle\OWO089O447HMAX6$7G3NLV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928670"/>
            <a:ext cx="3429024" cy="2352937"/>
          </a:xfrm>
          <a:prstGeom prst="rect">
            <a:avLst/>
          </a:prstGeom>
          <a:noFill/>
        </p:spPr>
      </p:pic>
      <p:pic>
        <p:nvPicPr>
          <p:cNvPr id="271365" name="Picture 5" descr="C:\Users\Administrator\AppData\Roaming\Tencent\Users\271766067\QQ\WinTemp\RichOle\6Z%M{@%N5P}TIZMY2Q(]%]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928670"/>
            <a:ext cx="3357554" cy="232146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714348" y="3714752"/>
            <a:ext cx="771530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返回时汽车行驶的路程不断增加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而离校距离越来越近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与来时的方向相反。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3" name="AutoShape 13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1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27" name="Rectangle 68"/>
          <p:cNvSpPr>
            <a:spLocks noChangeArrowheads="1"/>
          </p:cNvSpPr>
          <p:nvPr/>
        </p:nvSpPr>
        <p:spPr bwMode="auto">
          <a:xfrm>
            <a:off x="327211" y="1000108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一、填空题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472" y="2857496"/>
            <a:ext cx="8001056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3,4,6,8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组成一个比例为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72132" y="3000372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6=4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1472" y="3985143"/>
            <a:ext cx="8143932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从甲地到乙地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客车需行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货车需行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客车和货车的速度比是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71472" y="1643050"/>
            <a:ext cx="7132081" cy="1000132"/>
            <a:chOff x="1000100" y="2714620"/>
            <a:chExt cx="7132081" cy="1000132"/>
          </a:xfrm>
        </p:grpSpPr>
        <p:graphicFrame>
          <p:nvGraphicFramePr>
            <p:cNvPr id="18" name="Object 1"/>
            <p:cNvGraphicFramePr>
              <a:graphicFrameLocks noChangeAspect="1"/>
            </p:cNvGraphicFramePr>
            <p:nvPr/>
          </p:nvGraphicFramePr>
          <p:xfrm>
            <a:off x="5756085" y="2714620"/>
            <a:ext cx="387551" cy="1000132"/>
          </p:xfrm>
          <a:graphic>
            <a:graphicData uri="http://schemas.openxmlformats.org/presentationml/2006/ole">
              <p:oleObj spid="_x0000_s246785" name="Equation" r:id="rId4" imgW="152280" imgH="393480" progId="">
                <p:embed/>
              </p:oleObj>
            </a:graphicData>
          </a:graphic>
        </p:graphicFrame>
        <p:sp>
          <p:nvSpPr>
            <p:cNvPr id="19" name="矩形 18"/>
            <p:cNvSpPr/>
            <p:nvPr/>
          </p:nvSpPr>
          <p:spPr>
            <a:xfrm>
              <a:off x="1000100" y="2928934"/>
              <a:ext cx="713208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1.3∶(</a:t>
              </a:r>
              <a:r>
                <a:rPr lang="zh-CN" altLang="zh-CN" sz="3200" i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　　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 =(</a:t>
              </a:r>
              <a:r>
                <a:rPr lang="zh-CN" altLang="zh-CN" sz="3200" i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　　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)÷16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 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=(</a:t>
              </a:r>
              <a:r>
                <a:rPr lang="zh-CN" altLang="zh-CN" sz="3200" i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　　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)%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908958" y="185736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14678" y="1857364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29388" y="1857364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15008" y="4714884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12" grpId="0"/>
      <p:bldP spid="13" grpId="0"/>
      <p:bldP spid="14" grpId="0"/>
      <p:bldP spid="20" grpId="0"/>
      <p:bldP spid="21" grpId="0"/>
      <p:bldP spid="2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930646"/>
            <a:ext cx="8443337" cy="20128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在比例尺是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1∶40000000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的地图上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量得甲、乙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两地之间的航空线长为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甲、乙两地之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间的航空线实际长为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千米。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0562" y="2285992"/>
            <a:ext cx="9541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720" y="3129977"/>
            <a:ext cx="7802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圆的面积与圆半径的平方成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86446" y="31432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5720" y="3812449"/>
            <a:ext cx="8143932" cy="830997"/>
            <a:chOff x="214282" y="3741011"/>
            <a:chExt cx="8143932" cy="830997"/>
          </a:xfrm>
        </p:grpSpPr>
        <p:sp>
          <p:nvSpPr>
            <p:cNvPr id="15" name="矩形 14"/>
            <p:cNvSpPr/>
            <p:nvPr/>
          </p:nvSpPr>
          <p:spPr>
            <a:xfrm>
              <a:off x="214282" y="3741011"/>
              <a:ext cx="814393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6.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若               ，则   与    成（      ）比例。</a:t>
              </a:r>
              <a:endPara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aphicFrame>
          <p:nvGraphicFramePr>
            <p:cNvPr id="16" name="Object 3"/>
            <p:cNvGraphicFramePr>
              <a:graphicFrameLocks noChangeAspect="1"/>
            </p:cNvGraphicFramePr>
            <p:nvPr/>
          </p:nvGraphicFramePr>
          <p:xfrm>
            <a:off x="1069961" y="3929063"/>
            <a:ext cx="1501775" cy="601662"/>
          </p:xfrm>
          <a:graphic>
            <a:graphicData uri="http://schemas.openxmlformats.org/presentationml/2006/ole">
              <p:oleObj spid="_x0000_s229379" name="Equation" r:id="rId3" imgW="507960" imgH="203040" progId="">
                <p:embed/>
              </p:oleObj>
            </a:graphicData>
          </a:graphic>
        </p:graphicFrame>
        <p:graphicFrame>
          <p:nvGraphicFramePr>
            <p:cNvPr id="17" name="Object 6"/>
            <p:cNvGraphicFramePr>
              <a:graphicFrameLocks noChangeAspect="1"/>
            </p:cNvGraphicFramePr>
            <p:nvPr/>
          </p:nvGraphicFramePr>
          <p:xfrm>
            <a:off x="4000496" y="4000504"/>
            <a:ext cx="412750" cy="487362"/>
          </p:xfrm>
          <a:graphic>
            <a:graphicData uri="http://schemas.openxmlformats.org/presentationml/2006/ole">
              <p:oleObj spid="_x0000_s229380" name="Equation" r:id="rId4" imgW="139680" imgH="164880" progId="">
                <p:embed/>
              </p:oleObj>
            </a:graphicData>
          </a:graphic>
        </p:graphicFrame>
        <p:graphicFrame>
          <p:nvGraphicFramePr>
            <p:cNvPr id="18" name="Object 7"/>
            <p:cNvGraphicFramePr>
              <a:graphicFrameLocks noChangeAspect="1"/>
            </p:cNvGraphicFramePr>
            <p:nvPr/>
          </p:nvGraphicFramePr>
          <p:xfrm>
            <a:off x="3357554" y="4000504"/>
            <a:ext cx="376238" cy="412750"/>
          </p:xfrm>
          <a:graphic>
            <a:graphicData uri="http://schemas.openxmlformats.org/presentationml/2006/ole">
              <p:oleObj spid="_x0000_s229381" name="Equation" r:id="rId5" imgW="126720" imgH="139680" progId="">
                <p:embed/>
              </p:oleObj>
            </a:graphicData>
          </a:graphic>
        </p:graphicFrame>
      </p:grpSp>
      <p:sp>
        <p:nvSpPr>
          <p:cNvPr id="20" name="矩形 19"/>
          <p:cNvSpPr/>
          <p:nvPr/>
        </p:nvSpPr>
        <p:spPr>
          <a:xfrm>
            <a:off x="5357818" y="392906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1472" y="4621213"/>
            <a:ext cx="8143932" cy="1165225"/>
            <a:chOff x="214282" y="3647340"/>
            <a:chExt cx="8143932" cy="1165225"/>
          </a:xfrm>
        </p:grpSpPr>
        <p:sp>
          <p:nvSpPr>
            <p:cNvPr id="22" name="矩形 21"/>
            <p:cNvSpPr/>
            <p:nvPr/>
          </p:nvSpPr>
          <p:spPr>
            <a:xfrm>
              <a:off x="214282" y="3741011"/>
              <a:ext cx="814393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若               ，则   和   成（      ）比例。</a:t>
              </a:r>
              <a:endPara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aphicFrame>
          <p:nvGraphicFramePr>
            <p:cNvPr id="23" name="Object 3"/>
            <p:cNvGraphicFramePr>
              <a:graphicFrameLocks noChangeAspect="1"/>
            </p:cNvGraphicFramePr>
            <p:nvPr/>
          </p:nvGraphicFramePr>
          <p:xfrm>
            <a:off x="928662" y="3647340"/>
            <a:ext cx="1201737" cy="1165225"/>
          </p:xfrm>
          <a:graphic>
            <a:graphicData uri="http://schemas.openxmlformats.org/presentationml/2006/ole">
              <p:oleObj spid="_x0000_s229382" name="Equation" r:id="rId6" imgW="406080" imgH="393480" progId="">
                <p:embed/>
              </p:oleObj>
            </a:graphicData>
          </a:graphic>
        </p:graphicFrame>
        <p:graphicFrame>
          <p:nvGraphicFramePr>
            <p:cNvPr id="24" name="Object 6"/>
            <p:cNvGraphicFramePr>
              <a:graphicFrameLocks noChangeAspect="1"/>
            </p:cNvGraphicFramePr>
            <p:nvPr/>
          </p:nvGraphicFramePr>
          <p:xfrm>
            <a:off x="3786182" y="3929929"/>
            <a:ext cx="374650" cy="525462"/>
          </p:xfrm>
          <a:graphic>
            <a:graphicData uri="http://schemas.openxmlformats.org/presentationml/2006/ole">
              <p:oleObj spid="_x0000_s229383" name="Equation" r:id="rId7" imgW="126720" imgH="177480" progId="">
                <p:embed/>
              </p:oleObj>
            </a:graphicData>
          </a:graphic>
        </p:graphicFrame>
        <p:graphicFrame>
          <p:nvGraphicFramePr>
            <p:cNvPr id="25" name="Object 7"/>
            <p:cNvGraphicFramePr>
              <a:graphicFrameLocks noChangeAspect="1"/>
            </p:cNvGraphicFramePr>
            <p:nvPr/>
          </p:nvGraphicFramePr>
          <p:xfrm>
            <a:off x="3052754" y="4000504"/>
            <a:ext cx="376238" cy="412750"/>
          </p:xfrm>
          <a:graphic>
            <a:graphicData uri="http://schemas.openxmlformats.org/presentationml/2006/ole">
              <p:oleObj spid="_x0000_s229384" name="Equation" r:id="rId8" imgW="126720" imgH="139680" progId="">
                <p:embed/>
              </p:oleObj>
            </a:graphicData>
          </a:graphic>
        </p:graphicFrame>
      </p:grpSp>
      <p:sp>
        <p:nvSpPr>
          <p:cNvPr id="26" name="矩形 25"/>
          <p:cNvSpPr/>
          <p:nvPr/>
        </p:nvSpPr>
        <p:spPr>
          <a:xfrm>
            <a:off x="5214942" y="485776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反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20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1" y="714356"/>
            <a:ext cx="8572560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当比例的两个内项确定时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比例的两个外项成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</a:p>
        </p:txBody>
      </p:sp>
      <p:sp>
        <p:nvSpPr>
          <p:cNvPr id="12" name="矩形 11"/>
          <p:cNvSpPr/>
          <p:nvPr/>
        </p:nvSpPr>
        <p:spPr>
          <a:xfrm>
            <a:off x="928662" y="150017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反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5720" y="2173472"/>
            <a:ext cx="857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成正比例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00826" y="214311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20" y="3058539"/>
            <a:ext cx="8572560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∶375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千克的最简整数比是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比值是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43636" y="3214686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30406" name="Object 1"/>
          <p:cNvGraphicFramePr>
            <a:graphicFrameLocks noChangeAspect="1"/>
          </p:cNvGraphicFramePr>
          <p:nvPr/>
        </p:nvGraphicFramePr>
        <p:xfrm>
          <a:off x="1000100" y="3571876"/>
          <a:ext cx="444500" cy="992188"/>
        </p:xfrm>
        <a:graphic>
          <a:graphicData uri="http://schemas.openxmlformats.org/presentationml/2006/ole">
            <p:oleObj spid="_x0000_s230406" name="Equation" r:id="rId3" imgW="139680" imgH="393480" progId="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285720" y="4556647"/>
            <a:ext cx="8572560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3∶7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如果前项加上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要使比值不变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后项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应该加上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86050" y="528638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0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15" grpId="0"/>
      <p:bldP spid="16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1" y="1129713"/>
            <a:ext cx="857256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克糖水中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糖与水的质量比为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1∶50,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则糖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水有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23206" y="2058407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5720" y="3049502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有一段路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分钟走完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乙用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分钟走完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甲、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乙所需时间的最简整数比是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甲、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乙速度的最简整数比是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57620" y="2058407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86512" y="4000504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9256" y="4714884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11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1473" y="857232"/>
          <a:ext cx="8001054" cy="5072098"/>
        </p:xfrm>
        <a:graphic>
          <a:graphicData uri="http://schemas.openxmlformats.org/drawingml/2006/table">
            <a:tbl>
              <a:tblPr/>
              <a:tblGrid>
                <a:gridCol w="2143139"/>
                <a:gridCol w="3190897"/>
                <a:gridCol w="2667018"/>
              </a:tblGrid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比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比</a:t>
                      </a:r>
                      <a:r>
                        <a:rPr lang="zh-CN" sz="32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0132"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意</a:t>
                      </a:r>
                      <a:r>
                        <a:rPr lang="zh-CN" sz="32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1570"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各</a:t>
                      </a:r>
                      <a:r>
                        <a:rPr lang="zh-CN" sz="32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部分名称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0"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基</a:t>
                      </a:r>
                      <a:r>
                        <a:rPr lang="zh-CN" sz="32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本性质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214678" y="192880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两个数相除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72198" y="1708840"/>
            <a:ext cx="223651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表示两个比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相等的式子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71736" y="2714620"/>
            <a:ext cx="346761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比的前项和后项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中间的符号叫比号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72198" y="292893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内项和外项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612" y="3857628"/>
            <a:ext cx="335758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比的前项和后项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同时乘或除以相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同的一个不为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比值不变。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29323" y="4000504"/>
            <a:ext cx="26432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两个内项的积等于两个外项的积。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98649" y="642918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二、判断题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285860"/>
            <a:ext cx="807249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比的前项和后项都除以或乘相同的数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比值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不变。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86644" y="221455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158" y="2858373"/>
            <a:ext cx="80724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比例尺一定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图上距离和实际距离成正比例。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86644" y="377291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7158" y="4359670"/>
            <a:ext cx="807249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3×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=7×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err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b="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均不为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en-US" altLang="zh-CN" sz="3200" b="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err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∶</a:t>
            </a:r>
            <a:r>
              <a:rPr lang="en-US" altLang="zh-CN" sz="3200" b="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=7∶3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  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29520" y="528638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10" grpId="0"/>
      <p:bldP spid="15" grpId="0" autoUpdateAnimBg="0"/>
      <p:bldP spid="16" grpId="0"/>
      <p:bldP spid="17" grpId="0" autoUpdateAnimBg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1285860"/>
            <a:ext cx="80724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苹果和香蕉的质量比为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4∶5,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表示苹果比香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蕉少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86644" y="221455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571604" y="1928802"/>
          <a:ext cx="411145" cy="1062607"/>
        </p:xfrm>
        <a:graphic>
          <a:graphicData uri="http://schemas.openxmlformats.org/presentationml/2006/ole">
            <p:oleObj spid="_x0000_s281602" name="Equation" r:id="rId3" imgW="152280" imgH="393480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57158" y="3359538"/>
            <a:ext cx="807249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三角形的面积一定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底和相应的高成反比例。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86644" y="428823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/>
      <p:bldP spid="5" grpId="0" autoUpdateAnimBg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98649" y="714356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三、选择题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1428200"/>
            <a:ext cx="8501122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有甲、乙两堆煤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从甲堆取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给乙堆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这时两堆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煤的质量相等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原来甲、乙两堆煤的质量的比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A.4∶3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B.1∶4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C.7∶5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D.7∶6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8082" y="2786058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22211" name="Object 3"/>
          <p:cNvGraphicFramePr>
            <a:graphicFrameLocks noChangeAspect="1"/>
          </p:cNvGraphicFramePr>
          <p:nvPr/>
        </p:nvGraphicFramePr>
        <p:xfrm>
          <a:off x="5500694" y="1214422"/>
          <a:ext cx="411163" cy="1062037"/>
        </p:xfrm>
        <a:graphic>
          <a:graphicData uri="http://schemas.openxmlformats.org/presentationml/2006/ole">
            <p:oleObj spid="_x0000_s222211" name="Equation" r:id="rId3" imgW="152280" imgH="393480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500034" y="4276428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一本稿件的总字数一定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每页的字数和页数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A.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成正比例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B.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成反比例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C.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不成比例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4414" y="4786322"/>
            <a:ext cx="437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2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7" grpId="0"/>
      <p:bldP spid="8" grpId="0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928670"/>
            <a:ext cx="8358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克糖溶解在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克水中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糖与糖水的质量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A.1∶9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B.1∶10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C.1∶11	D.10∶11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0232" y="1857364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3263816"/>
            <a:ext cx="8286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15∶0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化成最简整数比是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比值是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A.5∶4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B.4∶5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D.0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15074" y="3500438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5852" y="4214818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81993" y="785794"/>
            <a:ext cx="183255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四、计算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348" y="1500174"/>
            <a:ext cx="33393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化简下列各比。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8662" y="2428868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32∶18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21194" name="Object 1"/>
          <p:cNvGraphicFramePr>
            <a:graphicFrameLocks noChangeAspect="1"/>
          </p:cNvGraphicFramePr>
          <p:nvPr/>
        </p:nvGraphicFramePr>
        <p:xfrm>
          <a:off x="3322638" y="3116263"/>
          <a:ext cx="957262" cy="1143000"/>
        </p:xfrm>
        <a:graphic>
          <a:graphicData uri="http://schemas.openxmlformats.org/presentationml/2006/ole">
            <p:oleObj spid="_x0000_s221194" name="Equation" r:id="rId3" imgW="330120" imgH="393480" progId="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4286248" y="4857760"/>
            <a:ext cx="28777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∶400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克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57422" y="2428868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29124" y="3500438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15206" y="4857760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7" grpId="0"/>
      <p:bldP spid="18" grpId="0"/>
      <p:bldP spid="19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85720" y="928670"/>
            <a:ext cx="42338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求下列各比的比值。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8662" y="2071678"/>
            <a:ext cx="14542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10∶0.8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21194" name="Object 1"/>
          <p:cNvGraphicFramePr>
            <a:graphicFrameLocks noChangeAspect="1"/>
          </p:cNvGraphicFramePr>
          <p:nvPr/>
        </p:nvGraphicFramePr>
        <p:xfrm>
          <a:off x="2857488" y="2857504"/>
          <a:ext cx="1655762" cy="1143000"/>
        </p:xfrm>
        <a:graphic>
          <a:graphicData uri="http://schemas.openxmlformats.org/presentationml/2006/ole">
            <p:oleObj spid="_x0000_s282626" name="Equation" r:id="rId3" imgW="571320" imgH="393480" progId="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2357422" y="2071678"/>
            <a:ext cx="11256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=12.5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82627" name="Object 3"/>
          <p:cNvGraphicFramePr>
            <a:graphicFrameLocks noChangeAspect="1"/>
          </p:cNvGraphicFramePr>
          <p:nvPr/>
        </p:nvGraphicFramePr>
        <p:xfrm>
          <a:off x="4572000" y="2857496"/>
          <a:ext cx="974725" cy="1138238"/>
        </p:xfrm>
        <a:graphic>
          <a:graphicData uri="http://schemas.openxmlformats.org/presentationml/2006/ole">
            <p:oleObj spid="_x0000_s282627" name="Equation" r:id="rId4" imgW="266400" imgH="393480" progId="">
              <p:embed/>
            </p:oleObj>
          </a:graphicData>
        </a:graphic>
      </p:graphicFrame>
      <p:graphicFrame>
        <p:nvGraphicFramePr>
          <p:cNvPr id="282628" name="Object 1"/>
          <p:cNvGraphicFramePr>
            <a:graphicFrameLocks noChangeAspect="1"/>
          </p:cNvGraphicFramePr>
          <p:nvPr/>
        </p:nvGraphicFramePr>
        <p:xfrm>
          <a:off x="3776663" y="4214813"/>
          <a:ext cx="2870200" cy="1143000"/>
        </p:xfrm>
        <a:graphic>
          <a:graphicData uri="http://schemas.openxmlformats.org/presentationml/2006/ole">
            <p:oleObj spid="_x0000_s282628" name="Equation" r:id="rId5" imgW="990360" imgH="393480" progId="">
              <p:embed/>
            </p:oleObj>
          </a:graphicData>
        </a:graphic>
      </p:graphicFrame>
      <p:graphicFrame>
        <p:nvGraphicFramePr>
          <p:cNvPr id="282629" name="Object 5"/>
          <p:cNvGraphicFramePr>
            <a:graphicFrameLocks noChangeAspect="1"/>
          </p:cNvGraphicFramePr>
          <p:nvPr/>
        </p:nvGraphicFramePr>
        <p:xfrm>
          <a:off x="6597671" y="4214826"/>
          <a:ext cx="974725" cy="1138238"/>
        </p:xfrm>
        <a:graphic>
          <a:graphicData uri="http://schemas.openxmlformats.org/presentationml/2006/ole">
            <p:oleObj spid="_x0000_s282629" name="Equation" r:id="rId6" imgW="26640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720" y="928670"/>
            <a:ext cx="21082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解比例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027113" y="2000240"/>
          <a:ext cx="2284412" cy="515938"/>
        </p:xfrm>
        <a:graphic>
          <a:graphicData uri="http://schemas.openxmlformats.org/presentationml/2006/ole">
            <p:oleObj spid="_x0000_s232459" name="Equation" r:id="rId3" imgW="787320" imgH="177480" progId="">
              <p:embed/>
            </p:oleObj>
          </a:graphicData>
        </a:graphic>
      </p:graphicFrame>
      <p:graphicFrame>
        <p:nvGraphicFramePr>
          <p:cNvPr id="18" name="Object 3"/>
          <p:cNvGraphicFramePr>
            <a:graphicFrameLocks noChangeAspect="1"/>
          </p:cNvGraphicFramePr>
          <p:nvPr/>
        </p:nvGraphicFramePr>
        <p:xfrm>
          <a:off x="5951558" y="1616075"/>
          <a:ext cx="1549400" cy="1143000"/>
        </p:xfrm>
        <a:graphic>
          <a:graphicData uri="http://schemas.openxmlformats.org/presentationml/2006/ole">
            <p:oleObj spid="_x0000_s232460" name="Equation" r:id="rId4" imgW="533160" imgH="393480" progId="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51887" y="278605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/>
        </p:nvGraphicFramePr>
        <p:xfrm>
          <a:off x="1285852" y="2843213"/>
          <a:ext cx="2689225" cy="514350"/>
        </p:xfrm>
        <a:graphic>
          <a:graphicData uri="http://schemas.openxmlformats.org/presentationml/2006/ole">
            <p:oleObj spid="_x0000_s232461" name="Equation" r:id="rId5" imgW="736560" imgH="177480" progId="">
              <p:embed/>
            </p:oleObj>
          </a:graphicData>
        </a:graphic>
      </p:graphicFrame>
      <p:graphicFrame>
        <p:nvGraphicFramePr>
          <p:cNvPr id="21" name="Object 5"/>
          <p:cNvGraphicFramePr>
            <a:graphicFrameLocks noChangeAspect="1"/>
          </p:cNvGraphicFramePr>
          <p:nvPr/>
        </p:nvGraphicFramePr>
        <p:xfrm>
          <a:off x="1285852" y="3700468"/>
          <a:ext cx="2085975" cy="514350"/>
        </p:xfrm>
        <a:graphic>
          <a:graphicData uri="http://schemas.openxmlformats.org/presentationml/2006/ole">
            <p:oleObj spid="_x0000_s232462" name="Equation" r:id="rId6" imgW="571320" imgH="177480" progId="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572000" y="285749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5643570" y="2916237"/>
          <a:ext cx="3016250" cy="512763"/>
        </p:xfrm>
        <a:graphic>
          <a:graphicData uri="http://schemas.openxmlformats.org/presentationml/2006/ole">
            <p:oleObj spid="_x0000_s232463" name="Equation" r:id="rId7" imgW="825480" imgH="177480" progId="">
              <p:embed/>
            </p:oleObj>
          </a:graphicData>
        </a:graphic>
      </p:graphicFrame>
      <p:graphicFrame>
        <p:nvGraphicFramePr>
          <p:cNvPr id="24" name="Object 5"/>
          <p:cNvGraphicFramePr>
            <a:graphicFrameLocks noChangeAspect="1"/>
          </p:cNvGraphicFramePr>
          <p:nvPr/>
        </p:nvGraphicFramePr>
        <p:xfrm>
          <a:off x="5643570" y="3771906"/>
          <a:ext cx="2365375" cy="514350"/>
        </p:xfrm>
        <a:graphic>
          <a:graphicData uri="http://schemas.openxmlformats.org/presentationml/2006/ole">
            <p:oleObj spid="_x0000_s232464" name="Equation" r:id="rId8" imgW="647640" imgH="177480" progId="">
              <p:embed/>
            </p:oleObj>
          </a:graphicData>
        </a:graphic>
      </p:graphicFrame>
      <p:graphicFrame>
        <p:nvGraphicFramePr>
          <p:cNvPr id="25" name="Object 9"/>
          <p:cNvGraphicFramePr>
            <a:graphicFrameLocks noChangeAspect="1"/>
          </p:cNvGraphicFramePr>
          <p:nvPr/>
        </p:nvGraphicFramePr>
        <p:xfrm>
          <a:off x="1568450" y="4486286"/>
          <a:ext cx="2551113" cy="514350"/>
        </p:xfrm>
        <a:graphic>
          <a:graphicData uri="http://schemas.openxmlformats.org/presentationml/2006/ole">
            <p:oleObj spid="_x0000_s232465" name="Equation" r:id="rId9" imgW="698400" imgH="177480" progId="">
              <p:embed/>
            </p:oleObj>
          </a:graphicData>
        </a:graphic>
      </p:graphicFrame>
      <p:graphicFrame>
        <p:nvGraphicFramePr>
          <p:cNvPr id="26" name="Object 9"/>
          <p:cNvGraphicFramePr>
            <a:graphicFrameLocks noChangeAspect="1"/>
          </p:cNvGraphicFramePr>
          <p:nvPr/>
        </p:nvGraphicFramePr>
        <p:xfrm>
          <a:off x="1571604" y="5272104"/>
          <a:ext cx="1576387" cy="514350"/>
        </p:xfrm>
        <a:graphic>
          <a:graphicData uri="http://schemas.openxmlformats.org/presentationml/2006/ole">
            <p:oleObj spid="_x0000_s232466" name="Equation" r:id="rId10" imgW="431640" imgH="177480" progId="">
              <p:embed/>
            </p:oleObj>
          </a:graphicData>
        </a:graphic>
      </p:graphicFrame>
      <p:graphicFrame>
        <p:nvGraphicFramePr>
          <p:cNvPr id="27" name="Object 6"/>
          <p:cNvGraphicFramePr>
            <a:graphicFrameLocks noChangeAspect="1"/>
          </p:cNvGraphicFramePr>
          <p:nvPr/>
        </p:nvGraphicFramePr>
        <p:xfrm>
          <a:off x="6243669" y="4500570"/>
          <a:ext cx="2828925" cy="512762"/>
        </p:xfrm>
        <a:graphic>
          <a:graphicData uri="http://schemas.openxmlformats.org/presentationml/2006/ole">
            <p:oleObj spid="_x0000_s232467" name="Equation" r:id="rId11" imgW="774360" imgH="177480" progId="">
              <p:embed/>
            </p:oleObj>
          </a:graphicData>
        </a:graphic>
      </p:graphicFrame>
      <p:graphicFrame>
        <p:nvGraphicFramePr>
          <p:cNvPr id="232468" name="Object 10"/>
          <p:cNvGraphicFramePr>
            <a:graphicFrameLocks noChangeAspect="1"/>
          </p:cNvGraphicFramePr>
          <p:nvPr/>
        </p:nvGraphicFramePr>
        <p:xfrm>
          <a:off x="6286512" y="5202238"/>
          <a:ext cx="1252537" cy="512762"/>
        </p:xfrm>
        <a:graphic>
          <a:graphicData uri="http://schemas.openxmlformats.org/presentationml/2006/ole">
            <p:oleObj spid="_x0000_s232468" name="Equation" r:id="rId12" imgW="342720" imgH="177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167679" y="714356"/>
            <a:ext cx="265649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五、解决问题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20" y="1285860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从北京到天津的实际距离大约是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120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画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在比例尺是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1∶6000000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的地图上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图上距离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是多少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6" name="Object 1"/>
          <p:cNvGraphicFramePr>
            <a:graphicFrameLocks noChangeAspect="1"/>
          </p:cNvGraphicFramePr>
          <p:nvPr/>
        </p:nvGraphicFramePr>
        <p:xfrm>
          <a:off x="1119188" y="3643313"/>
          <a:ext cx="6953250" cy="1165225"/>
        </p:xfrm>
        <a:graphic>
          <a:graphicData uri="http://schemas.openxmlformats.org/presentationml/2006/ole">
            <p:oleObj spid="_x0000_s263169" name="Equation" r:id="rId3" imgW="1854000" imgH="39348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714348" y="5025797"/>
            <a:ext cx="75009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答：图上距离是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cm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71736" y="2928934"/>
            <a:ext cx="37785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120 km=12000000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cm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5" grpId="0"/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857232"/>
            <a:ext cx="8358246" cy="192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修路队修一条路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第一天修了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第二天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修了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700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两天修的路的长与总路长的比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2∶7,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这条路长多少米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0166" y="2828836"/>
            <a:ext cx="70009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这条路长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米。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500+700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）：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</a:p>
          <a:p>
            <a:pPr>
              <a:lnSpc>
                <a:spcPct val="150000"/>
              </a:lnSpc>
            </a:pPr>
            <a:r>
              <a:rPr lang="zh-CN" altLang="en-US" sz="3200" i="1" dirty="0" smtClean="0">
                <a:latin typeface="华文楷体" pitchFamily="2" charset="-122"/>
                <a:ea typeface="华文楷体" pitchFamily="2" charset="-122"/>
              </a:rPr>
              <a:t>                               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=4200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这条路长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4200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米。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857232"/>
            <a:ext cx="8358246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张师傅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小时生产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480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个零件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照这样计算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,8</a:t>
            </a: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小时生产零件多少个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3143248"/>
            <a:ext cx="7000924" cy="756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480÷3×8=1280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（个）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5000636"/>
            <a:ext cx="7000924" cy="756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答：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8</a:t>
            </a: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小时生产零件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1280</a:t>
            </a: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个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34502" name="Picture 6" descr="http://img1.sc115.com/uploads/sc/jpg/178/234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000240"/>
            <a:ext cx="4095732" cy="29079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4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7290" y="784593"/>
            <a:ext cx="757242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填空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000100" y="1643050"/>
            <a:ext cx="6734536" cy="1000132"/>
            <a:chOff x="1000100" y="2714620"/>
            <a:chExt cx="6734536" cy="1000132"/>
          </a:xfrm>
        </p:grpSpPr>
        <p:graphicFrame>
          <p:nvGraphicFramePr>
            <p:cNvPr id="215041" name="Object 1"/>
            <p:cNvGraphicFramePr>
              <a:graphicFrameLocks noChangeAspect="1"/>
            </p:cNvGraphicFramePr>
            <p:nvPr/>
          </p:nvGraphicFramePr>
          <p:xfrm>
            <a:off x="3327193" y="2714620"/>
            <a:ext cx="387551" cy="1000132"/>
          </p:xfrm>
          <a:graphic>
            <a:graphicData uri="http://schemas.openxmlformats.org/presentationml/2006/ole">
              <p:oleObj spid="_x0000_s215041" name="Equation" r:id="rId3" imgW="152280" imgH="393480" progId="">
                <p:embed/>
              </p:oleObj>
            </a:graphicData>
          </a:graphic>
        </p:graphicFrame>
        <p:sp>
          <p:nvSpPr>
            <p:cNvPr id="15" name="矩形 14"/>
            <p:cNvSpPr/>
            <p:nvPr/>
          </p:nvSpPr>
          <p:spPr>
            <a:xfrm>
              <a:off x="1000100" y="2928934"/>
              <a:ext cx="673453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zh-CN" sz="3200" i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　　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)÷24=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=24∶(</a:t>
              </a:r>
              <a:r>
                <a:rPr lang="zh-CN" altLang="zh-CN" sz="3200" i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　　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)=(</a:t>
              </a:r>
              <a:r>
                <a:rPr lang="zh-CN" altLang="zh-CN" sz="3200" i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　　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)%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357290" y="1857364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43504" y="1857364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29388" y="1857364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57158" y="2928934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讨  论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1538" y="3786190"/>
            <a:ext cx="5801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探讨分数、比、除法的联系。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71538" y="4500570"/>
            <a:ext cx="7443063" cy="149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探讨比的基本性质、分数的基本性质、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商不变的规律之间的联系。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 autoUpdateAnimBg="0"/>
      <p:bldP spid="17" grpId="0"/>
      <p:bldP spid="18" grpId="0"/>
      <p:bldP spid="19" grpId="0"/>
      <p:bldP spid="20" grpId="0" animBg="1" autoUpdateAnimBg="0"/>
      <p:bldP spid="21" grpId="0"/>
      <p:bldP spid="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714356"/>
            <a:ext cx="85011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某人从甲地去乙地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去时每小时行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24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,5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小时到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按原路回来时每小时行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几小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时到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00232" y="3214686"/>
            <a:ext cx="7000924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24×5÷20=6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（小时）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00232" y="4572008"/>
            <a:ext cx="7000924" cy="756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答：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6</a:t>
            </a: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小时到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859208"/>
            <a:ext cx="8715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工程队修一条路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开工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天修了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160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剩下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640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米。照这样的速度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修完全程共需要多少天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3076" y="2571744"/>
            <a:ext cx="7000924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160÷4=40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（米）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85852" y="4786322"/>
            <a:ext cx="7000924" cy="756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答：修完全程共需要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20</a:t>
            </a: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天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0166" y="3500438"/>
            <a:ext cx="7000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160+640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÷40=20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（天）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714356"/>
            <a:ext cx="8501122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一间教室用边长为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米的正方形砖铺地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需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320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如果改成用边长为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米的正方形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砖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需用多少块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1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2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2000232" y="3025533"/>
            <a:ext cx="7000924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0.5×0.5×320=80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（平方米）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00232" y="4815523"/>
            <a:ext cx="7000924" cy="756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答：需用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125</a:t>
            </a: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块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0232" y="3811351"/>
            <a:ext cx="7000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80÷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0.8×0.8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=125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（块）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85786" y="928670"/>
            <a:ext cx="7643866" cy="51435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8662" y="1285860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分数、比、除法的联系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8662" y="2000240"/>
            <a:ext cx="72507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比的前项是除法算式中的被除数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还是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分数中的分子。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8662" y="3209038"/>
            <a:ext cx="716093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比的后项是除法算式中的除数和分数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的分母。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8662" y="4423484"/>
            <a:ext cx="72507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比号是除法算式中的除号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也是分数中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的分数线。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1472" y="571480"/>
            <a:ext cx="79816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比的基本性质、分数的基本性质、商不变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的规律之间的联系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1643050"/>
            <a:ext cx="8072494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比的前项和后项同时乘或除以相同的数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除外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比值不变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这叫做比的基本性质。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3066162"/>
            <a:ext cx="8183651" cy="20128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分数的分子和分母同时乘或者除以相同的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除外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分数的大小不变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这叫做分数的基本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性质。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1472" y="5030992"/>
            <a:ext cx="8071440" cy="13269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商不变的规律是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被除数与除数同时乘或除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以相同的数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除外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商不变。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728" y="714356"/>
            <a:ext cx="8143932" cy="735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判断下面两种量是否成比例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成什么比例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034" y="1785926"/>
            <a:ext cx="8286808" cy="389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爸爸上班的路程一定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速度和时间。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故事书的总页数一定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看的页数和剩余的页数。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单价一定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总价和数量。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三角形的面积一定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三角形的底与底边上的高。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2844" y="785794"/>
            <a:ext cx="8786842" cy="3785652"/>
            <a:chOff x="0" y="2000240"/>
            <a:chExt cx="9144000" cy="3785652"/>
          </a:xfrm>
        </p:grpSpPr>
        <p:sp>
          <p:nvSpPr>
            <p:cNvPr id="3" name="圆角矩形 2"/>
            <p:cNvSpPr/>
            <p:nvPr/>
          </p:nvSpPr>
          <p:spPr>
            <a:xfrm>
              <a:off x="0" y="2000240"/>
              <a:ext cx="9144000" cy="314327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42876" y="2000240"/>
              <a:ext cx="8858280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两种相关联的量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一种量变化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另一种量也随着变化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如果这两种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相关联的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量中相对应的两个数的比值一定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我们就说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这两种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相关联的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量叫做成正比例的量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它们的关系叫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做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正比例关系。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8597" y="4357694"/>
            <a:ext cx="8286807" cy="1233488"/>
            <a:chOff x="428597" y="4357694"/>
            <a:chExt cx="8286807" cy="1233488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428597" y="4500569"/>
              <a:ext cx="8286807" cy="107157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833411" y="4357694"/>
              <a:ext cx="409575" cy="709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4000" i="1" dirty="0">
                  <a:solidFill>
                    <a:srgbClr val="FFFF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y</a:t>
              </a: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754036" y="4881569"/>
              <a:ext cx="438150" cy="709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4000" i="1" dirty="0">
                  <a:solidFill>
                    <a:srgbClr val="FFFF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x</a:t>
              </a:r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714348" y="5053019"/>
              <a:ext cx="649287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1493811" y="4760919"/>
              <a:ext cx="981075" cy="709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000" dirty="0">
                  <a:solidFill>
                    <a:srgbClr val="FFFF00"/>
                  </a:solidFill>
                  <a:ea typeface="华文新魏" pitchFamily="2" charset="-122"/>
                </a:rPr>
                <a:t>＝</a:t>
              </a:r>
              <a:r>
                <a:rPr lang="en-US" altLang="zh-CN" sz="4000" i="1" dirty="0">
                  <a:solidFill>
                    <a:srgbClr val="FF33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k</a:t>
              </a: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2285984" y="4786322"/>
              <a:ext cx="2233602" cy="710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000" dirty="0">
                  <a:solidFill>
                    <a:srgbClr val="FFFF00"/>
                  </a:solidFill>
                  <a:ea typeface="华文新魏" pitchFamily="2" charset="-122"/>
                </a:rPr>
                <a:t>（一定</a:t>
              </a:r>
              <a:r>
                <a:rPr lang="zh-CN" altLang="en-US" sz="4000" dirty="0" smtClean="0">
                  <a:solidFill>
                    <a:srgbClr val="FFFF00"/>
                  </a:solidFill>
                  <a:ea typeface="华文新魏" pitchFamily="2" charset="-122"/>
                </a:rPr>
                <a:t>）</a:t>
              </a:r>
              <a:endParaRPr lang="zh-CN" altLang="en-US" sz="4000" dirty="0">
                <a:solidFill>
                  <a:srgbClr val="FFFF00"/>
                </a:solidFill>
                <a:ea typeface="华文新魏" pitchFamily="2" charset="-122"/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4500562" y="4714884"/>
              <a:ext cx="3743630" cy="710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000" i="1" dirty="0" smtClean="0">
                  <a:solidFill>
                    <a:srgbClr val="FFFF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，</a:t>
              </a:r>
              <a:r>
                <a:rPr lang="en-US" altLang="zh-CN" sz="4000" i="1" dirty="0" smtClean="0">
                  <a:solidFill>
                    <a:srgbClr val="FFFF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x</a:t>
              </a:r>
              <a:r>
                <a:rPr lang="zh-CN" altLang="en-US" sz="4000" dirty="0" smtClean="0">
                  <a:solidFill>
                    <a:srgbClr val="FFFF00"/>
                  </a:solidFill>
                  <a:ea typeface="华文新魏" pitchFamily="2" charset="-122"/>
                </a:rPr>
                <a:t>，</a:t>
              </a:r>
              <a:r>
                <a:rPr lang="en-US" altLang="zh-CN" sz="4000" i="1" dirty="0" smtClean="0">
                  <a:solidFill>
                    <a:srgbClr val="FFFF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y</a:t>
              </a:r>
              <a:r>
                <a:rPr lang="zh-CN" altLang="en-US" sz="4000" dirty="0" smtClean="0">
                  <a:solidFill>
                    <a:srgbClr val="FFFF00"/>
                  </a:solidFill>
                  <a:ea typeface="华文新魏" pitchFamily="2" charset="-122"/>
                </a:rPr>
                <a:t>成正比例</a:t>
              </a:r>
              <a:endParaRPr lang="zh-CN" altLang="en-US" sz="4000" dirty="0">
                <a:solidFill>
                  <a:srgbClr val="FFFF00"/>
                </a:solidFill>
                <a:ea typeface="华文新魏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1472" y="642918"/>
            <a:ext cx="8215338" cy="3786214"/>
            <a:chOff x="0" y="2000240"/>
            <a:chExt cx="9144000" cy="3786214"/>
          </a:xfrm>
        </p:grpSpPr>
        <p:sp>
          <p:nvSpPr>
            <p:cNvPr id="3" name="圆角矩形 2"/>
            <p:cNvSpPr/>
            <p:nvPr/>
          </p:nvSpPr>
          <p:spPr>
            <a:xfrm>
              <a:off x="0" y="2000240"/>
              <a:ext cx="9144000" cy="378621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42876" y="2000240"/>
              <a:ext cx="8858280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两种相关联的量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一种量变化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另一种量也随着变化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如果这两种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相关联的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量中相对应的两个数的积一定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我们就说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这两种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相关联的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量就叫做成反比例的量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它们的关系叫做反比例关系。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2910" y="4500570"/>
            <a:ext cx="8029910" cy="1143008"/>
            <a:chOff x="642910" y="4500570"/>
            <a:chExt cx="8029910" cy="1143008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642910" y="4500570"/>
              <a:ext cx="8001056" cy="1143008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7" name="Text Box 10"/>
            <p:cNvSpPr txBox="1">
              <a:spLocks noChangeArrowheads="1"/>
            </p:cNvSpPr>
            <p:nvPr/>
          </p:nvSpPr>
          <p:spPr bwMode="auto">
            <a:xfrm>
              <a:off x="785787" y="4576322"/>
              <a:ext cx="4071966" cy="925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000" tIns="46800" rIns="90000" bIns="46800">
              <a:spAutoFit/>
            </a:bodyPr>
            <a:lstStyle/>
            <a:p>
              <a:r>
                <a:rPr lang="en-US" altLang="zh-CN" sz="5400" i="1" dirty="0" err="1" smtClean="0">
                  <a:solidFill>
                    <a:srgbClr val="FFFF00"/>
                  </a:solidFill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xy</a:t>
              </a:r>
              <a:r>
                <a:rPr lang="en-US" altLang="zh-CN" sz="5400" dirty="0" smtClean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en-US" altLang="zh-CN" sz="540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k</a:t>
              </a:r>
              <a:r>
                <a:rPr lang="zh-CN" altLang="en-US" sz="5400" dirty="0" smtClean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zh-CN" altLang="en-US" sz="5400" dirty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一定）</a:t>
              </a:r>
            </a:p>
          </p:txBody>
        </p:sp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4929190" y="4643446"/>
              <a:ext cx="3743630" cy="710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000" i="1" dirty="0" smtClean="0">
                  <a:solidFill>
                    <a:srgbClr val="FFFF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，</a:t>
              </a:r>
              <a:r>
                <a:rPr lang="en-US" altLang="zh-CN" sz="4000" i="1" dirty="0" smtClean="0">
                  <a:solidFill>
                    <a:srgbClr val="FFFF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x</a:t>
              </a:r>
              <a:r>
                <a:rPr lang="zh-CN" altLang="en-US" sz="4000" dirty="0" smtClean="0">
                  <a:solidFill>
                    <a:srgbClr val="FFFF00"/>
                  </a:solidFill>
                  <a:ea typeface="华文新魏" pitchFamily="2" charset="-122"/>
                </a:rPr>
                <a:t>，</a:t>
              </a:r>
              <a:r>
                <a:rPr lang="en-US" altLang="zh-CN" sz="4000" i="1" dirty="0" smtClean="0">
                  <a:solidFill>
                    <a:srgbClr val="FFFF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y</a:t>
              </a:r>
              <a:r>
                <a:rPr lang="zh-CN" altLang="en-US" sz="4000" dirty="0" smtClean="0">
                  <a:solidFill>
                    <a:srgbClr val="FFFF00"/>
                  </a:solidFill>
                  <a:ea typeface="华文新魏" pitchFamily="2" charset="-122"/>
                </a:rPr>
                <a:t>成反比例</a:t>
              </a:r>
              <a:endParaRPr lang="zh-CN" altLang="en-US" sz="4000" dirty="0">
                <a:solidFill>
                  <a:srgbClr val="FFFF00"/>
                </a:solidFill>
                <a:ea typeface="华文新魏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9580</TotalTime>
  <Words>2307</Words>
  <Application>Microsoft Office PowerPoint</Application>
  <PresentationFormat>全屏显示(4:3)</PresentationFormat>
  <Paragraphs>306</Paragraphs>
  <Slides>43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1137</cp:revision>
  <dcterms:created xsi:type="dcterms:W3CDTF">2015-11-21T07:20:00Z</dcterms:created>
  <dcterms:modified xsi:type="dcterms:W3CDTF">2021-11-01T03:20:23Z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