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13"/>
  </p:notesMasterIdLst>
  <p:sldIdLst>
    <p:sldId id="271" r:id="rId2"/>
    <p:sldId id="258" r:id="rId3"/>
    <p:sldId id="338" r:id="rId4"/>
    <p:sldId id="364" r:id="rId5"/>
    <p:sldId id="366" r:id="rId6"/>
    <p:sldId id="363" r:id="rId7"/>
    <p:sldId id="362" r:id="rId8"/>
    <p:sldId id="361" r:id="rId9"/>
    <p:sldId id="367" r:id="rId10"/>
    <p:sldId id="365" r:id="rId11"/>
    <p:sldId id="272" r:id="rId1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CCFFFF"/>
    <a:srgbClr val="0099FF"/>
    <a:srgbClr val="FF0066"/>
    <a:srgbClr val="0000FF"/>
    <a:srgbClr val="75057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166" autoAdjust="0"/>
    <p:restoredTop sz="94521" autoAdjust="0"/>
  </p:normalViewPr>
  <p:slideViewPr>
    <p:cSldViewPr>
      <p:cViewPr varScale="1">
        <p:scale>
          <a:sx n="70" d="100"/>
          <a:sy n="70" d="100"/>
        </p:scale>
        <p:origin x="-114" y="-204"/>
      </p:cViewPr>
      <p:guideLst>
        <p:guide orient="horz" pos="1658"/>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2880"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2622B3-D6A7-4BCF-980F-62AFD0EC3AE3}" type="datetimeFigureOut">
              <a:rPr lang="zh-CN" altLang="en-US" smtClean="0"/>
              <a:pPr/>
              <a:t>2020/11/16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304B27-0F79-4DD3-8583-7B692567FFF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p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pPr/>
              <a:t>2020/11/16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07503" y="123478"/>
            <a:ext cx="1800201" cy="576064"/>
            <a:chOff x="107503" y="123478"/>
            <a:chExt cx="1800201" cy="576064"/>
          </a:xfrm>
        </p:grpSpPr>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7503" y="123478"/>
              <a:ext cx="534917" cy="576064"/>
            </a:xfrm>
            <a:prstGeom prst="rect">
              <a:avLst/>
            </a:prstGeom>
          </p:spPr>
        </p:pic>
        <p:sp>
          <p:nvSpPr>
            <p:cNvPr id="9" name="矩形 8"/>
            <p:cNvSpPr/>
            <p:nvPr/>
          </p:nvSpPr>
          <p:spPr>
            <a:xfrm>
              <a:off x="611560" y="267494"/>
              <a:ext cx="1296144" cy="360040"/>
            </a:xfrm>
            <a:prstGeom prst="rect">
              <a:avLst/>
            </a:prstGeom>
            <a:noFill/>
          </p:spPr>
          <p:txBody>
            <a:bodyPr wrap="none" lIns="91440" tIns="45720" rIns="91440" bIns="45720">
              <a:prstTxWarp prst="textCascade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1600" b="1" spc="5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a typeface="方正少儿简体"/>
                </a:rPr>
                <a:t>每日必练</a:t>
              </a:r>
              <a:endParaRPr lang="zh-CN" altLang="en-US" sz="1600" b="1" spc="5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a typeface="方正少儿简体"/>
              </a:endParaRPr>
            </a:p>
          </p:txBody>
        </p:sp>
      </p:grpSp>
      <p:pic>
        <p:nvPicPr>
          <p:cNvPr id="10" name="图片 9" descr="梓耕教育LOGO.TIF"/>
          <p:cNvPicPr>
            <a:picLocks noChangeAspect="1"/>
          </p:cNvPicPr>
          <p:nvPr userDrawn="1"/>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pic>
        <p:nvPicPr>
          <p:cNvPr id="6" name="Picture 2"/>
          <p:cNvPicPr>
            <a:picLocks noChangeAspect="1" noChangeArrowheads="1"/>
          </p:cNvPicPr>
          <p:nvPr userDrawn="1"/>
        </p:nvPicPr>
        <p:blipFill>
          <a:blip r:embed="rId4" cstate="print"/>
          <a:srcRect/>
          <a:stretch>
            <a:fillRect/>
          </a:stretch>
        </p:blipFill>
        <p:spPr bwMode="auto">
          <a:xfrm rot="21109741">
            <a:off x="8451151" y="4301354"/>
            <a:ext cx="516395" cy="720000"/>
          </a:xfrm>
          <a:prstGeom prst="rect">
            <a:avLst/>
          </a:prstGeom>
          <a:noFill/>
          <a:ln w="9525">
            <a:noFill/>
            <a:miter lim="800000"/>
            <a:headEnd/>
            <a:tailEnd/>
          </a:ln>
          <a:effectLst/>
        </p:spPr>
      </p:pic>
      <p:pic>
        <p:nvPicPr>
          <p:cNvPr id="11" name="Picture 2"/>
          <p:cNvPicPr>
            <a:picLocks noChangeAspect="1" noChangeArrowheads="1"/>
          </p:cNvPicPr>
          <p:nvPr userDrawn="1"/>
        </p:nvPicPr>
        <p:blipFill>
          <a:blip r:embed="rId4" cstate="print"/>
          <a:srcRect/>
          <a:stretch>
            <a:fillRect/>
          </a:stretch>
        </p:blipFill>
        <p:spPr bwMode="auto">
          <a:xfrm rot="358218">
            <a:off x="8529244" y="4311166"/>
            <a:ext cx="516395" cy="72000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nvPicPr>
        <p:blipFill>
          <a:blip r:embed="rId2" cstate="print">
            <a:extLst>
              <a:ext uri="{28A0092B-C50C-407E-A947-70E740481C1C}">
                <a14:useLocalDpi xmlns="" xmlns:a14="http://schemas.microsoft.com/office/drawing/2010/main" val="0"/>
              </a:ext>
            </a:extLst>
          </a:blip>
          <a:stretch>
            <a:fillRect/>
          </a:stretch>
        </p:blipFill>
        <p:spPr>
          <a:xfrm flipH="1">
            <a:off x="107504" y="195486"/>
            <a:ext cx="504000" cy="504056"/>
          </a:xfrm>
          <a:prstGeom prst="rect">
            <a:avLst/>
          </a:prstGeom>
        </p:spPr>
      </p:pic>
      <p:sp>
        <p:nvSpPr>
          <p:cNvPr id="14" name="矩形 13"/>
          <p:cNvSpPr/>
          <p:nvPr/>
        </p:nvSpPr>
        <p:spPr>
          <a:xfrm>
            <a:off x="611560" y="267494"/>
            <a:ext cx="1296144" cy="360040"/>
          </a:xfrm>
          <a:prstGeom prst="rect">
            <a:avLst/>
          </a:prstGeom>
          <a:noFill/>
        </p:spPr>
        <p:txBody>
          <a:bodyPr wrap="none" lIns="91440" tIns="45720" rIns="91440" bIns="45720">
            <a:prstTxWarp prst="textCascade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1600" b="1" spc="5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a typeface="方正少儿简体"/>
              </a:rPr>
              <a:t>分层训练</a:t>
            </a:r>
            <a:endParaRPr lang="en-US" altLang="zh-CN" sz="1600" b="1" spc="5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a typeface="方正少儿简体"/>
            </a:endParaRPr>
          </a:p>
        </p:txBody>
      </p:sp>
      <p:pic>
        <p:nvPicPr>
          <p:cNvPr id="15" name="图片 14" descr="梓耕教育LOGO.TIF"/>
          <p:cNvPicPr>
            <a:picLocks noChangeAspect="1"/>
          </p:cNvPicPr>
          <p:nvPr userDrawn="1"/>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pic>
        <p:nvPicPr>
          <p:cNvPr id="5" name="Picture 2"/>
          <p:cNvPicPr>
            <a:picLocks noChangeAspect="1" noChangeArrowheads="1"/>
          </p:cNvPicPr>
          <p:nvPr userDrawn="1"/>
        </p:nvPicPr>
        <p:blipFill>
          <a:blip r:embed="rId4" cstate="print"/>
          <a:srcRect/>
          <a:stretch>
            <a:fillRect/>
          </a:stretch>
        </p:blipFill>
        <p:spPr bwMode="auto">
          <a:xfrm rot="21109741">
            <a:off x="8451151" y="4301354"/>
            <a:ext cx="516395" cy="720000"/>
          </a:xfrm>
          <a:prstGeom prst="rect">
            <a:avLst/>
          </a:prstGeom>
          <a:noFill/>
          <a:ln w="9525">
            <a:noFill/>
            <a:miter lim="800000"/>
            <a:headEnd/>
            <a:tailEnd/>
          </a:ln>
          <a:effectLst/>
        </p:spPr>
      </p:pic>
      <p:pic>
        <p:nvPicPr>
          <p:cNvPr id="6" name="Picture 2"/>
          <p:cNvPicPr>
            <a:picLocks noChangeAspect="1" noChangeArrowheads="1"/>
          </p:cNvPicPr>
          <p:nvPr userDrawn="1"/>
        </p:nvPicPr>
        <p:blipFill>
          <a:blip r:embed="rId4" cstate="print"/>
          <a:srcRect/>
          <a:stretch>
            <a:fillRect/>
          </a:stretch>
        </p:blipFill>
        <p:spPr bwMode="auto">
          <a:xfrm rot="358218">
            <a:off x="8529244" y="4311166"/>
            <a:ext cx="516395" cy="72000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7" name="组合 6"/>
          <p:cNvGrpSpPr/>
          <p:nvPr userDrawn="1"/>
        </p:nvGrpSpPr>
        <p:grpSpPr>
          <a:xfrm>
            <a:off x="107503" y="123478"/>
            <a:ext cx="1800201" cy="576064"/>
            <a:chOff x="107503" y="123478"/>
            <a:chExt cx="1800201" cy="576064"/>
          </a:xfrm>
        </p:grpSpPr>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7503" y="123478"/>
              <a:ext cx="534917" cy="576064"/>
            </a:xfrm>
            <a:prstGeom prst="rect">
              <a:avLst/>
            </a:prstGeom>
          </p:spPr>
        </p:pic>
        <p:sp>
          <p:nvSpPr>
            <p:cNvPr id="9" name="矩形 8"/>
            <p:cNvSpPr/>
            <p:nvPr/>
          </p:nvSpPr>
          <p:spPr>
            <a:xfrm>
              <a:off x="611560" y="267494"/>
              <a:ext cx="1296144" cy="360040"/>
            </a:xfrm>
            <a:prstGeom prst="rect">
              <a:avLst/>
            </a:prstGeom>
            <a:noFill/>
          </p:spPr>
          <p:txBody>
            <a:bodyPr wrap="none" lIns="91440" tIns="45720" rIns="91440" bIns="45720">
              <a:prstTxWarp prst="textCascade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16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a typeface="方正少儿简体"/>
                </a:rPr>
                <a:t>旧知唤醒</a:t>
              </a:r>
            </a:p>
          </p:txBody>
        </p:sp>
      </p:grpSp>
      <p:pic>
        <p:nvPicPr>
          <p:cNvPr id="10" name="图片 9" descr="梓耕教育LOGO.TIF"/>
          <p:cNvPicPr>
            <a:picLocks noChangeAspect="1"/>
          </p:cNvPicPr>
          <p:nvPr userDrawn="1"/>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pic>
        <p:nvPicPr>
          <p:cNvPr id="11" name="Picture 2"/>
          <p:cNvPicPr>
            <a:picLocks noChangeAspect="1" noChangeArrowheads="1"/>
          </p:cNvPicPr>
          <p:nvPr userDrawn="1"/>
        </p:nvPicPr>
        <p:blipFill>
          <a:blip r:embed="rId4" cstate="print"/>
          <a:srcRect/>
          <a:stretch>
            <a:fillRect/>
          </a:stretch>
        </p:blipFill>
        <p:spPr bwMode="auto">
          <a:xfrm rot="21109741">
            <a:off x="8451151" y="4301354"/>
            <a:ext cx="516395" cy="720000"/>
          </a:xfrm>
          <a:prstGeom prst="rect">
            <a:avLst/>
          </a:prstGeom>
          <a:noFill/>
          <a:ln w="9525">
            <a:noFill/>
            <a:miter lim="800000"/>
            <a:headEnd/>
            <a:tailEnd/>
          </a:ln>
          <a:effectLst/>
        </p:spPr>
      </p:pic>
      <p:pic>
        <p:nvPicPr>
          <p:cNvPr id="12" name="Picture 2"/>
          <p:cNvPicPr>
            <a:picLocks noChangeAspect="1" noChangeArrowheads="1"/>
          </p:cNvPicPr>
          <p:nvPr userDrawn="1"/>
        </p:nvPicPr>
        <p:blipFill>
          <a:blip r:embed="rId4" cstate="print"/>
          <a:srcRect/>
          <a:stretch>
            <a:fillRect/>
          </a:stretch>
        </p:blipFill>
        <p:spPr bwMode="auto">
          <a:xfrm rot="358218">
            <a:off x="8529244" y="4311166"/>
            <a:ext cx="516395" cy="72000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7" name="组合 6"/>
          <p:cNvGrpSpPr/>
          <p:nvPr userDrawn="1"/>
        </p:nvGrpSpPr>
        <p:grpSpPr>
          <a:xfrm>
            <a:off x="107503" y="123478"/>
            <a:ext cx="1800201" cy="576064"/>
            <a:chOff x="107503" y="123478"/>
            <a:chExt cx="1800201" cy="576064"/>
          </a:xfrm>
        </p:grpSpPr>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7503" y="123478"/>
              <a:ext cx="534917" cy="576064"/>
            </a:xfrm>
            <a:prstGeom prst="rect">
              <a:avLst/>
            </a:prstGeom>
          </p:spPr>
        </p:pic>
        <p:sp>
          <p:nvSpPr>
            <p:cNvPr id="9" name="矩形 8"/>
            <p:cNvSpPr/>
            <p:nvPr/>
          </p:nvSpPr>
          <p:spPr>
            <a:xfrm>
              <a:off x="611560" y="267494"/>
              <a:ext cx="1296144" cy="360040"/>
            </a:xfrm>
            <a:prstGeom prst="rect">
              <a:avLst/>
            </a:prstGeom>
            <a:noFill/>
          </p:spPr>
          <p:txBody>
            <a:bodyPr wrap="none" lIns="91440" tIns="45720" rIns="91440" bIns="45720">
              <a:prstTxWarp prst="textCascade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zh-CN" sz="1600" b="1" kern="1200"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mn-lt"/>
                  <a:ea typeface="方正少儿简体"/>
                  <a:cs typeface="+mn-cs"/>
                </a:rPr>
                <a:t>随堂练习</a:t>
              </a:r>
            </a:p>
          </p:txBody>
        </p:sp>
      </p:grpSp>
      <p:pic>
        <p:nvPicPr>
          <p:cNvPr id="10" name="图片 9" descr="梓耕教育LOGO.TIF"/>
          <p:cNvPicPr>
            <a:picLocks noChangeAspect="1"/>
          </p:cNvPicPr>
          <p:nvPr userDrawn="1"/>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pic>
        <p:nvPicPr>
          <p:cNvPr id="11" name="Picture 2"/>
          <p:cNvPicPr>
            <a:picLocks noChangeAspect="1" noChangeArrowheads="1"/>
          </p:cNvPicPr>
          <p:nvPr userDrawn="1"/>
        </p:nvPicPr>
        <p:blipFill>
          <a:blip r:embed="rId4" cstate="print"/>
          <a:srcRect/>
          <a:stretch>
            <a:fillRect/>
          </a:stretch>
        </p:blipFill>
        <p:spPr bwMode="auto">
          <a:xfrm rot="21109741">
            <a:off x="8451151" y="4301354"/>
            <a:ext cx="516395" cy="720000"/>
          </a:xfrm>
          <a:prstGeom prst="rect">
            <a:avLst/>
          </a:prstGeom>
          <a:noFill/>
          <a:ln w="9525">
            <a:noFill/>
            <a:miter lim="800000"/>
            <a:headEnd/>
            <a:tailEnd/>
          </a:ln>
          <a:effectLst/>
        </p:spPr>
      </p:pic>
      <p:pic>
        <p:nvPicPr>
          <p:cNvPr id="12" name="Picture 2"/>
          <p:cNvPicPr>
            <a:picLocks noChangeAspect="1" noChangeArrowheads="1"/>
          </p:cNvPicPr>
          <p:nvPr userDrawn="1"/>
        </p:nvPicPr>
        <p:blipFill>
          <a:blip r:embed="rId4" cstate="print"/>
          <a:srcRect/>
          <a:stretch>
            <a:fillRect/>
          </a:stretch>
        </p:blipFill>
        <p:spPr bwMode="auto">
          <a:xfrm rot="358218">
            <a:off x="8529244" y="4311166"/>
            <a:ext cx="516395" cy="72000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descr="梓耕教育LOGO.TIF"/>
          <p:cNvPicPr>
            <a:picLocks noChangeAspect="1"/>
          </p:cNvPicPr>
          <p:nvPr userDrawn="1"/>
        </p:nvPicPr>
        <p:blipFill>
          <a:blip r:embed="rId2"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pic>
        <p:nvPicPr>
          <p:cNvPr id="9" name="Picture 2"/>
          <p:cNvPicPr>
            <a:picLocks noChangeAspect="1" noChangeArrowheads="1"/>
          </p:cNvPicPr>
          <p:nvPr userDrawn="1"/>
        </p:nvPicPr>
        <p:blipFill>
          <a:blip r:embed="rId3" cstate="print"/>
          <a:srcRect/>
          <a:stretch>
            <a:fillRect/>
          </a:stretch>
        </p:blipFill>
        <p:spPr bwMode="auto">
          <a:xfrm rot="21109741">
            <a:off x="8451151" y="4301354"/>
            <a:ext cx="516395" cy="720000"/>
          </a:xfrm>
          <a:prstGeom prst="rect">
            <a:avLst/>
          </a:prstGeom>
          <a:noFill/>
          <a:ln w="9525">
            <a:noFill/>
            <a:miter lim="800000"/>
            <a:headEnd/>
            <a:tailEnd/>
          </a:ln>
          <a:effectLst/>
        </p:spPr>
      </p:pic>
      <p:pic>
        <p:nvPicPr>
          <p:cNvPr id="10" name="Picture 2"/>
          <p:cNvPicPr>
            <a:picLocks noChangeAspect="1" noChangeArrowheads="1"/>
          </p:cNvPicPr>
          <p:nvPr userDrawn="1"/>
        </p:nvPicPr>
        <p:blipFill>
          <a:blip r:embed="rId3" cstate="print"/>
          <a:srcRect/>
          <a:stretch>
            <a:fillRect/>
          </a:stretch>
        </p:blipFill>
        <p:spPr bwMode="auto">
          <a:xfrm rot="358218">
            <a:off x="8529244" y="4311166"/>
            <a:ext cx="516395" cy="72000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pPr/>
              <a:t>2020/11/16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pPr/>
              <a:t>2020/11/16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pPr/>
              <a:t>2020/11/16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alpha val="18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91B7B95-319A-47BC-8F19-306856B3C9D9}" type="datetimeFigureOut">
              <a:rPr lang="zh-CN" altLang="en-US" smtClean="0">
                <a:solidFill>
                  <a:prstClr val="black">
                    <a:tint val="75000"/>
                  </a:prstClr>
                </a:solidFill>
              </a:rPr>
              <a:pPr/>
              <a:t>2020/11/16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238564-5E22-4236-90C0-7E85C43140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tiff"/><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31553">
            <a:off x="4861604" y="3315444"/>
            <a:ext cx="3552279" cy="2284906"/>
          </a:xfrm>
          <a:prstGeom prst="rect">
            <a:avLst/>
          </a:prstGeom>
        </p:spPr>
      </p:pic>
      <p:pic>
        <p:nvPicPr>
          <p:cNvPr id="5" name="图片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0"/>
            <a:ext cx="9153525" cy="5143500"/>
          </a:xfrm>
          <a:prstGeom prst="rect">
            <a:avLst/>
          </a:prstGeom>
        </p:spPr>
      </p:pic>
      <p:pic>
        <p:nvPicPr>
          <p:cNvPr id="8" name="图片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341947">
            <a:off x="-551719" y="3695700"/>
            <a:ext cx="437450" cy="307181"/>
          </a:xfrm>
          <a:prstGeom prst="rect">
            <a:avLst/>
          </a:prstGeom>
        </p:spPr>
      </p:pic>
      <p:pic>
        <p:nvPicPr>
          <p:cNvPr id="9" name="图片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rot="20212174">
            <a:off x="9221992" y="4247729"/>
            <a:ext cx="349782" cy="327477"/>
          </a:xfrm>
          <a:prstGeom prst="rect">
            <a:avLst/>
          </a:prstGeom>
        </p:spPr>
      </p:pic>
      <p:pic>
        <p:nvPicPr>
          <p:cNvPr id="11" name="图片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153277" y="743599"/>
            <a:ext cx="1115579" cy="1044909"/>
          </a:xfrm>
          <a:prstGeom prst="rect">
            <a:avLst/>
          </a:prstGeom>
        </p:spPr>
      </p:pic>
      <p:grpSp>
        <p:nvGrpSpPr>
          <p:cNvPr id="3" name="组合 27"/>
          <p:cNvGrpSpPr/>
          <p:nvPr/>
        </p:nvGrpSpPr>
        <p:grpSpPr>
          <a:xfrm>
            <a:off x="6298242" y="1347120"/>
            <a:ext cx="1015565" cy="876446"/>
            <a:chOff x="8395962" y="2087411"/>
            <a:chExt cx="1354086" cy="1168595"/>
          </a:xfrm>
        </p:grpSpPr>
        <p:sp>
          <p:nvSpPr>
            <p:cNvPr id="18" name="圆角矩形 17"/>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854957">
              <a:off x="8522427" y="2097192"/>
              <a:ext cx="1101155" cy="1149032"/>
            </a:xfrm>
            <a:prstGeom prst="rect">
              <a:avLst/>
            </a:prstGeom>
            <a:noFill/>
          </p:spPr>
          <p:txBody>
            <a:bodyPr wrap="none" rtlCol="0">
              <a:spAutoFit/>
            </a:bodyPr>
            <a:lstStyle/>
            <a:p>
              <a:r>
                <a:rPr lang="zh-CN" altLang="en-US" sz="5000" smtClean="0">
                  <a:solidFill>
                    <a:srgbClr val="FF6900"/>
                  </a:solidFill>
                  <a:latin typeface="方正少儿简体" panose="03000509000000000000" pitchFamily="65" charset="-122"/>
                  <a:ea typeface="方正少儿简体" panose="03000509000000000000" pitchFamily="65" charset="-122"/>
                </a:rPr>
                <a:t>件</a:t>
              </a:r>
              <a:endParaRPr lang="zh-CN" altLang="en-US" sz="5000">
                <a:solidFill>
                  <a:srgbClr val="FF6900"/>
                </a:solidFill>
                <a:latin typeface="方正少儿简体" panose="03000509000000000000" pitchFamily="65" charset="-122"/>
                <a:ea typeface="方正少儿简体" panose="03000509000000000000" pitchFamily="65" charset="-122"/>
              </a:endParaRPr>
            </a:p>
          </p:txBody>
        </p:sp>
      </p:grpSp>
      <p:grpSp>
        <p:nvGrpSpPr>
          <p:cNvPr id="10" name="组合 2"/>
          <p:cNvGrpSpPr/>
          <p:nvPr/>
        </p:nvGrpSpPr>
        <p:grpSpPr>
          <a:xfrm>
            <a:off x="2300380" y="1258824"/>
            <a:ext cx="1015565" cy="897260"/>
            <a:chOff x="3067172" y="1678431"/>
            <a:chExt cx="1354086" cy="1196347"/>
          </a:xfrm>
        </p:grpSpPr>
        <p:sp>
          <p:nvSpPr>
            <p:cNvPr id="15" name="圆角矩形 14"/>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0718769">
              <a:off x="3132411" y="1725746"/>
              <a:ext cx="1101155" cy="1149032"/>
            </a:xfrm>
            <a:prstGeom prst="rect">
              <a:avLst/>
            </a:prstGeom>
          </p:spPr>
          <p:txBody>
            <a:bodyPr wrap="none">
              <a:spAutoFit/>
            </a:bodyPr>
            <a:lstStyle/>
            <a:p>
              <a:r>
                <a:rPr lang="zh-CN" altLang="en-US" sz="5000" smtClean="0">
                  <a:solidFill>
                    <a:srgbClr val="099F00"/>
                  </a:solidFill>
                  <a:latin typeface="方正少儿简体" panose="03000509000000000000" pitchFamily="65" charset="-122"/>
                  <a:ea typeface="方正少儿简体" panose="03000509000000000000" pitchFamily="65" charset="-122"/>
                </a:rPr>
                <a:t>练</a:t>
              </a:r>
              <a:endParaRPr lang="zh-CN" altLang="en-US" sz="5000">
                <a:solidFill>
                  <a:srgbClr val="099F00"/>
                </a:solidFill>
                <a:latin typeface="方正少儿简体" panose="03000509000000000000" pitchFamily="65" charset="-122"/>
                <a:ea typeface="方正少儿简体" panose="03000509000000000000" pitchFamily="65" charset="-122"/>
              </a:endParaRPr>
            </a:p>
          </p:txBody>
        </p:sp>
      </p:grpSp>
      <p:grpSp>
        <p:nvGrpSpPr>
          <p:cNvPr id="12" name="组合 13"/>
          <p:cNvGrpSpPr/>
          <p:nvPr/>
        </p:nvGrpSpPr>
        <p:grpSpPr>
          <a:xfrm>
            <a:off x="3572837" y="1523446"/>
            <a:ext cx="1015565" cy="876446"/>
            <a:chOff x="4763782" y="2031260"/>
            <a:chExt cx="1354086" cy="1168595"/>
          </a:xfrm>
        </p:grpSpPr>
        <p:sp>
          <p:nvSpPr>
            <p:cNvPr id="16" name="圆角矩形 15"/>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987423">
              <a:off x="4876573" y="2044484"/>
              <a:ext cx="1101155" cy="1149032"/>
            </a:xfrm>
            <a:prstGeom prst="rect">
              <a:avLst/>
            </a:prstGeom>
          </p:spPr>
          <p:txBody>
            <a:bodyPr wrap="none">
              <a:spAutoFit/>
            </a:bodyPr>
            <a:lstStyle/>
            <a:p>
              <a:r>
                <a:rPr lang="zh-CN" altLang="en-US" sz="5000" b="1" smtClean="0">
                  <a:solidFill>
                    <a:srgbClr val="FFC000"/>
                  </a:solidFill>
                </a:rPr>
                <a:t>习</a:t>
              </a:r>
              <a:endParaRPr lang="zh-CN" altLang="en-US" sz="5000" b="1">
                <a:solidFill>
                  <a:srgbClr val="FFC000"/>
                </a:solidFill>
              </a:endParaRPr>
            </a:p>
          </p:txBody>
        </p:sp>
      </p:grpSp>
      <p:grpSp>
        <p:nvGrpSpPr>
          <p:cNvPr id="14" name="组合 22"/>
          <p:cNvGrpSpPr/>
          <p:nvPr/>
        </p:nvGrpSpPr>
        <p:grpSpPr>
          <a:xfrm>
            <a:off x="4909314" y="1475501"/>
            <a:ext cx="1015565" cy="898954"/>
            <a:chOff x="6545751" y="1967332"/>
            <a:chExt cx="1354086" cy="1198604"/>
          </a:xfrm>
        </p:grpSpPr>
        <p:sp>
          <p:nvSpPr>
            <p:cNvPr id="17" name="圆角矩形 16"/>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20892565">
              <a:off x="6675418" y="2016905"/>
              <a:ext cx="1101155" cy="1149031"/>
            </a:xfrm>
            <a:prstGeom prst="rect">
              <a:avLst/>
            </a:prstGeom>
          </p:spPr>
          <p:txBody>
            <a:bodyPr wrap="none">
              <a:spAutoFit/>
            </a:bodyPr>
            <a:lstStyle/>
            <a:p>
              <a:r>
                <a:rPr lang="zh-CN" altLang="en-US" sz="5000">
                  <a:solidFill>
                    <a:srgbClr val="FF4F66"/>
                  </a:solidFill>
                  <a:latin typeface="方正少儿简体" panose="03000509000000000000" pitchFamily="65" charset="-122"/>
                  <a:ea typeface="方正少儿简体" panose="03000509000000000000" pitchFamily="65" charset="-122"/>
                </a:rPr>
                <a:t>课</a:t>
              </a:r>
              <a:endParaRPr lang="zh-CN" altLang="en-US" sz="5000">
                <a:solidFill>
                  <a:srgbClr val="FF4F66"/>
                </a:solidFill>
              </a:endParaRPr>
            </a:p>
          </p:txBody>
        </p:sp>
      </p:grpSp>
      <p:sp>
        <p:nvSpPr>
          <p:cNvPr id="24" name="矩形 23"/>
          <p:cNvSpPr/>
          <p:nvPr/>
        </p:nvSpPr>
        <p:spPr>
          <a:xfrm rot="18455707">
            <a:off x="2032457" y="1353750"/>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5" name="矩形 24"/>
          <p:cNvSpPr/>
          <p:nvPr/>
        </p:nvSpPr>
        <p:spPr>
          <a:xfrm rot="20118966">
            <a:off x="3476944" y="1362478"/>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6" name="矩形 25"/>
          <p:cNvSpPr/>
          <p:nvPr/>
        </p:nvSpPr>
        <p:spPr>
          <a:xfrm rot="1119809">
            <a:off x="5518256" y="1389724"/>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7" name="矩形 26"/>
          <p:cNvSpPr/>
          <p:nvPr/>
        </p:nvSpPr>
        <p:spPr>
          <a:xfrm rot="20691888">
            <a:off x="6813613" y="1247524"/>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 name="矩形 1"/>
          <p:cNvSpPr/>
          <p:nvPr/>
        </p:nvSpPr>
        <p:spPr>
          <a:xfrm>
            <a:off x="3707904" y="3075806"/>
            <a:ext cx="1956303" cy="346247"/>
          </a:xfrm>
          <a:prstGeom prst="rect">
            <a:avLst/>
          </a:prstGeom>
        </p:spPr>
        <p:txBody>
          <a:bodyPr wrap="none" lIns="68579" tIns="34289" rIns="68579" bIns="34289">
            <a:spAutoFit/>
          </a:bodyPr>
          <a:lstStyle/>
          <a:p>
            <a:r>
              <a:rPr lang="zh-CN" altLang="en-US" b="1" dirty="0" smtClean="0">
                <a:latin typeface="微软雅黑" panose="020B0503020204020204" pitchFamily="34" charset="-122"/>
                <a:ea typeface="微软雅黑" panose="020B0503020204020204" pitchFamily="34" charset="-122"/>
              </a:rPr>
              <a:t>人教版</a:t>
            </a:r>
            <a:r>
              <a:rPr lang="en-US" altLang="zh-CN" b="1" dirty="0"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六年级</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下</a:t>
            </a:r>
          </a:p>
        </p:txBody>
      </p:sp>
      <p:pic>
        <p:nvPicPr>
          <p:cNvPr id="4" name="图片 3" descr="完全解读"/>
          <p:cNvPicPr>
            <a:picLocks noChangeAspect="1"/>
          </p:cNvPicPr>
          <p:nvPr/>
        </p:nvPicPr>
        <p:blipFill>
          <a:blip r:embed="rId8"/>
          <a:stretch>
            <a:fillRect/>
          </a:stretch>
        </p:blipFill>
        <p:spPr>
          <a:xfrm>
            <a:off x="327660" y="313690"/>
            <a:ext cx="1655445" cy="417385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anim calcmode="lin" valueType="num">
                                      <p:cBhvr>
                                        <p:cTn id="8" dur="1500" fill="hold"/>
                                        <p:tgtEl>
                                          <p:spTgt spid="5"/>
                                        </p:tgtEl>
                                        <p:attrNameLst>
                                          <p:attrName>ppt_x</p:attrName>
                                        </p:attrNameLst>
                                      </p:cBhvr>
                                      <p:tavLst>
                                        <p:tav tm="0">
                                          <p:val>
                                            <p:strVal val="#ppt_x"/>
                                          </p:val>
                                        </p:tav>
                                        <p:tav tm="100000">
                                          <p:val>
                                            <p:strVal val="#ppt_x"/>
                                          </p:val>
                                        </p:tav>
                                      </p:tavLst>
                                    </p:anim>
                                    <p:anim calcmode="lin" valueType="num">
                                      <p:cBhvr>
                                        <p:cTn id="9" dur="1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1.875E-6 3.7037E-7 L -1.875E-6 0.00023 L 0.00834 -0.00556 C 0.01042 -0.00694 0.01459 -0.00926 0.01459 -0.00903 C 0.02474 -0.0088 0.03477 -0.00926 0.04479 -0.00741 C 0.04597 -0.00741 0.04675 -0.00486 0.04792 -0.0037 C 0.0487 -0.00301 0.04987 -0.00255 0.05104 -0.00185 C 0.05313 0.00995 0.05013 -0.00139 0.05521 0.00556 C 0.05729 0.00856 0.05977 0.01227 0.06133 0.01667 C 0.06511 0.02685 0.06133 0.01806 0.06667 0.02593 C 0.06771 0.02755 0.06862 0.02963 0.06979 0.03148 C 0.0711 0.03333 0.07253 0.03518 0.07396 0.03704 C 0.07487 0.03819 0.07604 0.03912 0.07696 0.04074 C 0.07813 0.04236 0.07904 0.04444 0.08021 0.0463 C 0.08203 0.04884 0.08529 0.05208 0.0875 0.0537 C 0.08998 0.05556 0.09206 0.05602 0.09479 0.05741 C 0.09584 0.05787 0.09675 0.05856 0.09792 0.05926 L 0.15104 0.05741 C 0.15326 0.05718 0.15807 0.0544 0.16042 0.0537 C 0.16237 0.05278 0.16459 0.05255 0.16667 0.05185 C 0.16875 0.05069 0.17071 0.04907 0.17292 0.04815 L 0.17696 0.0463 C 0.17813 0.04444 0.17891 0.04213 0.18021 0.04074 C 0.18112 0.03958 0.18229 0.03958 0.18334 0.03889 C 0.19037 0.03241 0.1819 0.03704 0.19063 0.03333 C 0.21849 0.03657 0.1987 0.03194 0.20938 0.03704 C 0.21211 0.03819 0.21771 0.04074 0.21771 0.04097 C 0.23151 0.05718 0.21094 0.03333 0.22396 0.0463 C 0.23334 0.05556 0.22722 0.05023 0.23334 0.05926 C 0.23425 0.06065 0.23542 0.06134 0.23646 0.06296 C 0.23737 0.06458 0.23828 0.0669 0.23946 0.06852 C 0.24141 0.07106 0.24375 0.07338 0.24571 0.07593 L 0.24883 0.07963 C 0.25 0.08079 0.25078 0.08264 0.25209 0.08333 C 0.25482 0.08449 0.25755 0.08634 0.26029 0.08704 C 0.27774 0.09074 0.26589 0.08843 0.29584 0.09259 C 0.29922 0.0919 0.30274 0.09167 0.30625 0.09074 C 0.30729 0.09028 0.30847 0.08981 0.30938 0.08889 C 0.31094 0.08681 0.31211 0.0838 0.31354 0.08148 C 0.31498 0.07315 0.3138 0.07639 0.31875 0.07037 C 0.32071 0.06759 0.325 0.06296 0.325 0.06319 C 0.34779 0.06366 0.36485 0.04421 0.37696 0.07037 C 0.37774 0.07199 0.37852 0.07384 0.37917 0.07593 C 0.38177 0.08542 0.37813 0.07778 0.38229 0.08518 " pathEditMode="relative" rAng="0" ptsTypes="AAAAAAAAAAAAAAAAAAAAAAAAAAAAAAAAAAAAAAAAAAAA">
                                      <p:cBhvr>
                                        <p:cTn id="13" dur="3500" fill="hold"/>
                                        <p:tgtEl>
                                          <p:spTgt spid="8"/>
                                        </p:tgtEl>
                                        <p:attrNameLst>
                                          <p:attrName>ppt_x</p:attrName>
                                          <p:attrName>ppt_y</p:attrName>
                                        </p:attrNameLst>
                                      </p:cBhvr>
                                      <p:rCtr x="19115" y="4167"/>
                                    </p:animMotion>
                                  </p:childTnLst>
                                </p:cTn>
                              </p:par>
                              <p:par>
                                <p:cTn id="14" presetID="0" presetClass="path" presetSubtype="0" accel="50000" decel="50000" fill="hold" nodeType="withEffect">
                                  <p:stCondLst>
                                    <p:cond delay="250"/>
                                  </p:stCondLst>
                                  <p:childTnLst>
                                    <p:animMotion origin="layout" path="M -4.16667E-6 1.11111E-6 L -4.16667E-6 0.00023 C -0.00286 0.00417 -0.00729 0.01273 -0.01145 0.01481 C -0.01393 0.01597 -0.0164 0.01597 -0.01875 0.01667 C -0.01979 0.01782 -0.02083 0.01944 -0.02187 0.02037 C -0.02474 0.02245 -0.03255 0.02361 -0.03437 0.02407 C -0.03541 0.02454 -0.03645 0.02523 -0.0375 0.02592 C -0.05612 0.03518 -0.07005 0.02662 -0.09375 0.02592 C -0.10169 0.02106 -0.09192 0.02755 -0.1 0.02037 C -0.10104 0.01944 -0.10221 0.01921 -0.10312 0.01852 C -0.1108 0.0125 -0.1039 0.0162 -0.11145 0.01296 C -0.1207 0.00185 -0.10599 0.01875 -0.12083 0.00555 C -0.12369 0.00301 -0.12669 0.00116 -0.12916 -0.00185 C -0.1302 -0.00324 -0.13125 -0.00463 -0.13229 -0.00556 C -0.13398 -0.00718 -0.13815 -0.00857 -0.13958 -0.00926 C -0.15013 -0.01458 -0.13385 -0.00718 -0.14687 -0.01296 C -0.15286 -0.0125 -0.15885 -0.01273 -0.16458 -0.01111 C -0.16679 -0.01065 -0.1694 -0.0037 -0.17083 -0.00185 C -0.17187 -0.00093 -0.17291 -0.0007 -0.17395 1.11111E-6 C -0.175 0.00185 -0.17604 0.00393 -0.17708 0.00555 C -0.17916 0.0081 -0.18333 0.01296 -0.18333 0.01319 C -0.18619 0.0206 -0.18567 0.02037 -0.19166 0.02592 L -0.19583 0.02963 " pathEditMode="relative" rAng="0" ptsTypes="AAAAAAAAAAAAAAAAAAAAAAA">
                                      <p:cBhvr>
                                        <p:cTn id="15" dur="2750" fill="hold"/>
                                        <p:tgtEl>
                                          <p:spTgt spid="9"/>
                                        </p:tgtEl>
                                        <p:attrNameLst>
                                          <p:attrName>ppt_x</p:attrName>
                                          <p:attrName>ppt_y</p:attrName>
                                        </p:attrNameLst>
                                      </p:cBhvr>
                                      <p:rCtr x="-9792" y="856"/>
                                    </p:animMotion>
                                  </p:childTnLst>
                                </p:cTn>
                              </p:par>
                              <p:par>
                                <p:cTn id="16" presetID="10" presetClass="entr" presetSubtype="0" fill="hold" nodeType="with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41" presetClass="entr" presetSubtype="0" fill="hold" grpId="0" nodeType="clickEffect">
                                  <p:stCondLst>
                                    <p:cond delay="0"/>
                                  </p:stCondLst>
                                  <p:iterate type="lt">
                                    <p:tmPct val="10000"/>
                                  </p:iterate>
                                  <p:childTnLst>
                                    <p:set>
                                      <p:cBhvr>
                                        <p:cTn id="64" dur="1" fill="hold">
                                          <p:stCondLst>
                                            <p:cond delay="0"/>
                                          </p:stCondLst>
                                        </p:cTn>
                                        <p:tgtEl>
                                          <p:spTgt spid="2"/>
                                        </p:tgtEl>
                                        <p:attrNameLst>
                                          <p:attrName>style.visibility</p:attrName>
                                        </p:attrNameLst>
                                      </p:cBhvr>
                                      <p:to>
                                        <p:strVal val="visible"/>
                                      </p:to>
                                    </p:set>
                                    <p:anim calcmode="lin" valueType="num">
                                      <p:cBhvr>
                                        <p:cTn id="65"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6" dur="400" fill="hold"/>
                                        <p:tgtEl>
                                          <p:spTgt spid="2"/>
                                        </p:tgtEl>
                                        <p:attrNameLst>
                                          <p:attrName>ppt_y</p:attrName>
                                        </p:attrNameLst>
                                      </p:cBhvr>
                                      <p:tavLst>
                                        <p:tav tm="0">
                                          <p:val>
                                            <p:strVal val="#ppt_y"/>
                                          </p:val>
                                        </p:tav>
                                        <p:tav tm="100000">
                                          <p:val>
                                            <p:strVal val="#ppt_y"/>
                                          </p:val>
                                        </p:tav>
                                      </p:tavLst>
                                    </p:anim>
                                    <p:anim calcmode="lin" valueType="num">
                                      <p:cBhvr>
                                        <p:cTn id="67"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8"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400" tmFilter="0,0; .5, 1; 1, 1"/>
                                        <p:tgtEl>
                                          <p:spTgt spid="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down)">
                                      <p:cBhvr>
                                        <p:cTn id="7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173068"/>
            <a:ext cx="8286808" cy="3247877"/>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三、解决问题</a:t>
            </a:r>
          </a:p>
          <a:p>
            <a:pPr>
              <a:lnSpc>
                <a:spcPct val="150000"/>
              </a:lnSpc>
            </a:pPr>
            <a:r>
              <a:rPr lang="zh-CN" altLang="en-US" sz="2800" dirty="0" smtClean="0">
                <a:latin typeface="微软雅黑" panose="020B0503020204020204" pitchFamily="34" charset="-122"/>
                <a:ea typeface="微软雅黑" panose="020B0503020204020204" pitchFamily="34" charset="-122"/>
              </a:rPr>
              <a:t>左图是一个由若干个小正方体搭建而成的几何体从正面和左面看到的图形</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豆豆用小正方体搭建以后</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认为右图中的三个图形都可以是该几何体从上面看到的图形</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你同意他的看法吗</a:t>
            </a:r>
            <a:r>
              <a:rPr lang="en-US" altLang="zh-CN" sz="2800" dirty="0" smtClean="0">
                <a:latin typeface="微软雅黑" panose="020B0503020204020204" pitchFamily="34" charset="-122"/>
                <a:ea typeface="微软雅黑" panose="020B0503020204020204" pitchFamily="34" charset="-122"/>
              </a:rPr>
              <a:t>?</a:t>
            </a:r>
          </a:p>
        </p:txBody>
      </p:sp>
      <p:pic>
        <p:nvPicPr>
          <p:cNvPr id="4" name="rj294.EPS" descr="id:2147491063;FounderCES"/>
          <p:cNvPicPr/>
          <p:nvPr/>
        </p:nvPicPr>
        <p:blipFill>
          <a:blip r:embed="rId2">
            <a:clrChange>
              <a:clrFrom>
                <a:srgbClr val="FFFFFF"/>
              </a:clrFrom>
              <a:clrTo>
                <a:srgbClr val="FFFFFF">
                  <a:alpha val="0"/>
                </a:srgbClr>
              </a:clrTo>
            </a:clrChange>
          </a:blip>
          <a:stretch>
            <a:fillRect/>
          </a:stretch>
        </p:blipFill>
        <p:spPr>
          <a:xfrm>
            <a:off x="1500166" y="3643320"/>
            <a:ext cx="5640095" cy="1132138"/>
          </a:xfrm>
          <a:prstGeom prst="rect">
            <a:avLst/>
          </a:prstGeom>
        </p:spPr>
      </p:pic>
      <p:sp>
        <p:nvSpPr>
          <p:cNvPr id="6" name="TextBox 5"/>
          <p:cNvSpPr txBox="1"/>
          <p:nvPr/>
        </p:nvSpPr>
        <p:spPr>
          <a:xfrm>
            <a:off x="7500958" y="3286130"/>
            <a:ext cx="906017" cy="637675"/>
          </a:xfrm>
          <a:prstGeom prst="rect">
            <a:avLst/>
          </a:prstGeom>
        </p:spPr>
        <p:txBody>
          <a:bodyPr wrap="none" rtlCol="0">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同意</a:t>
            </a:r>
            <a:endParaRPr lang="en-US" altLang="zh-CN"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525" y="0"/>
            <a:ext cx="9153525" cy="5143500"/>
          </a:xfrm>
          <a:prstGeom prst="rect">
            <a:avLst/>
          </a:prstGeom>
        </p:spPr>
      </p:pic>
      <p:pic>
        <p:nvPicPr>
          <p:cNvPr id="10" name="图片 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224868" y="3407299"/>
            <a:ext cx="1673107" cy="1569780"/>
          </a:xfrm>
          <a:prstGeom prst="rect">
            <a:avLst/>
          </a:prstGeom>
        </p:spPr>
      </p:pic>
      <p:pic>
        <p:nvPicPr>
          <p:cNvPr id="8" name="图片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341947">
            <a:off x="-551719" y="3695699"/>
            <a:ext cx="437450" cy="307181"/>
          </a:xfrm>
          <a:prstGeom prst="rect">
            <a:avLst/>
          </a:prstGeom>
        </p:spPr>
      </p:pic>
      <p:pic>
        <p:nvPicPr>
          <p:cNvPr id="9" name="图片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rot="20212174">
            <a:off x="9221992" y="4247729"/>
            <a:ext cx="349782" cy="327477"/>
          </a:xfrm>
          <a:prstGeom prst="rect">
            <a:avLst/>
          </a:prstGeom>
        </p:spPr>
      </p:pic>
      <p:pic>
        <p:nvPicPr>
          <p:cNvPr id="11" name="图片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153276" y="743598"/>
            <a:ext cx="1115579" cy="1044909"/>
          </a:xfrm>
          <a:prstGeom prst="rect">
            <a:avLst/>
          </a:prstGeom>
        </p:spPr>
      </p:pic>
      <p:grpSp>
        <p:nvGrpSpPr>
          <p:cNvPr id="3" name="组合 27"/>
          <p:cNvGrpSpPr/>
          <p:nvPr/>
        </p:nvGrpSpPr>
        <p:grpSpPr>
          <a:xfrm>
            <a:off x="6296971" y="1422049"/>
            <a:ext cx="1015565" cy="876446"/>
            <a:chOff x="8395962" y="2087411"/>
            <a:chExt cx="1354086" cy="1168595"/>
          </a:xfrm>
        </p:grpSpPr>
        <p:sp>
          <p:nvSpPr>
            <p:cNvPr id="18" name="圆角矩形 17"/>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854957">
              <a:off x="8522427" y="2097192"/>
              <a:ext cx="1101155" cy="1149032"/>
            </a:xfrm>
            <a:prstGeom prst="rect">
              <a:avLst/>
            </a:prstGeom>
            <a:noFill/>
          </p:spPr>
          <p:txBody>
            <a:bodyPr wrap="none" rtlCol="0">
              <a:spAutoFit/>
            </a:bodyPr>
            <a:lstStyle/>
            <a:p>
              <a:r>
                <a:rPr lang="zh-CN" altLang="en-US" sz="5000" smtClean="0">
                  <a:solidFill>
                    <a:srgbClr val="FF6900"/>
                  </a:solidFill>
                  <a:latin typeface="方正少儿简体" panose="03000509000000000000" pitchFamily="65" charset="-122"/>
                  <a:ea typeface="方正少儿简体" panose="03000509000000000000" pitchFamily="65" charset="-122"/>
                </a:rPr>
                <a:t>看</a:t>
              </a:r>
              <a:endParaRPr lang="zh-CN" altLang="en-US" sz="5000">
                <a:solidFill>
                  <a:srgbClr val="FF6900"/>
                </a:solidFill>
                <a:latin typeface="方正少儿简体" panose="03000509000000000000" pitchFamily="65" charset="-122"/>
                <a:ea typeface="方正少儿简体" panose="03000509000000000000" pitchFamily="65" charset="-122"/>
              </a:endParaRPr>
            </a:p>
          </p:txBody>
        </p:sp>
      </p:grpSp>
      <p:grpSp>
        <p:nvGrpSpPr>
          <p:cNvPr id="12" name="组合 2"/>
          <p:cNvGrpSpPr/>
          <p:nvPr/>
        </p:nvGrpSpPr>
        <p:grpSpPr>
          <a:xfrm>
            <a:off x="2300379" y="1258823"/>
            <a:ext cx="1015565" cy="897260"/>
            <a:chOff x="3067172" y="1678431"/>
            <a:chExt cx="1354086" cy="1196347"/>
          </a:xfrm>
        </p:grpSpPr>
        <p:sp>
          <p:nvSpPr>
            <p:cNvPr id="15" name="圆角矩形 14"/>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0718769">
              <a:off x="3132411" y="1725746"/>
              <a:ext cx="1101155" cy="1149032"/>
            </a:xfrm>
            <a:prstGeom prst="rect">
              <a:avLst/>
            </a:prstGeom>
          </p:spPr>
          <p:txBody>
            <a:bodyPr wrap="none">
              <a:spAutoFit/>
            </a:bodyPr>
            <a:lstStyle/>
            <a:p>
              <a:r>
                <a:rPr lang="zh-CN" altLang="en-US" sz="5000" smtClean="0">
                  <a:solidFill>
                    <a:srgbClr val="099F00"/>
                  </a:solidFill>
                  <a:latin typeface="方正少儿简体" panose="03000509000000000000" pitchFamily="65" charset="-122"/>
                  <a:ea typeface="方正少儿简体" panose="03000509000000000000" pitchFamily="65" charset="-122"/>
                </a:rPr>
                <a:t>谢</a:t>
              </a:r>
              <a:endParaRPr lang="zh-CN" altLang="en-US" sz="5000">
                <a:solidFill>
                  <a:srgbClr val="099F00"/>
                </a:solidFill>
                <a:latin typeface="方正少儿简体" panose="03000509000000000000" pitchFamily="65" charset="-122"/>
                <a:ea typeface="方正少儿简体" panose="03000509000000000000" pitchFamily="65" charset="-122"/>
              </a:endParaRPr>
            </a:p>
          </p:txBody>
        </p:sp>
      </p:grpSp>
      <p:grpSp>
        <p:nvGrpSpPr>
          <p:cNvPr id="13" name="组合 13"/>
          <p:cNvGrpSpPr/>
          <p:nvPr/>
        </p:nvGrpSpPr>
        <p:grpSpPr>
          <a:xfrm>
            <a:off x="3572836" y="1523446"/>
            <a:ext cx="1015565" cy="876446"/>
            <a:chOff x="4763782" y="2031260"/>
            <a:chExt cx="1354086" cy="1168595"/>
          </a:xfrm>
        </p:grpSpPr>
        <p:sp>
          <p:nvSpPr>
            <p:cNvPr id="16" name="圆角矩形 15"/>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987423">
              <a:off x="4876573" y="2044484"/>
              <a:ext cx="1101155" cy="1149032"/>
            </a:xfrm>
            <a:prstGeom prst="rect">
              <a:avLst/>
            </a:prstGeom>
          </p:spPr>
          <p:txBody>
            <a:bodyPr wrap="none">
              <a:spAutoFit/>
            </a:bodyPr>
            <a:lstStyle/>
            <a:p>
              <a:r>
                <a:rPr lang="zh-CN" altLang="en-US" sz="5000">
                  <a:solidFill>
                    <a:srgbClr val="FFC000"/>
                  </a:solidFill>
                  <a:latin typeface="方正少儿简体" panose="03000509000000000000" pitchFamily="65" charset="-122"/>
                  <a:ea typeface="方正少儿简体" panose="03000509000000000000" pitchFamily="65" charset="-122"/>
                </a:rPr>
                <a:t>谢</a:t>
              </a:r>
              <a:endParaRPr lang="zh-CN" altLang="en-US" sz="5000">
                <a:solidFill>
                  <a:srgbClr val="FFC000"/>
                </a:solidFill>
              </a:endParaRPr>
            </a:p>
          </p:txBody>
        </p:sp>
      </p:grpSp>
      <p:grpSp>
        <p:nvGrpSpPr>
          <p:cNvPr id="14" name="组合 22"/>
          <p:cNvGrpSpPr/>
          <p:nvPr/>
        </p:nvGrpSpPr>
        <p:grpSpPr>
          <a:xfrm>
            <a:off x="4909313" y="1475500"/>
            <a:ext cx="1015565" cy="898954"/>
            <a:chOff x="6545751" y="1967332"/>
            <a:chExt cx="1354086" cy="1198604"/>
          </a:xfrm>
        </p:grpSpPr>
        <p:sp>
          <p:nvSpPr>
            <p:cNvPr id="17" name="圆角矩形 16"/>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20892565">
              <a:off x="6675418" y="2016905"/>
              <a:ext cx="1101155" cy="1149031"/>
            </a:xfrm>
            <a:prstGeom prst="rect">
              <a:avLst/>
            </a:prstGeom>
          </p:spPr>
          <p:txBody>
            <a:bodyPr wrap="none">
              <a:spAutoFit/>
            </a:bodyPr>
            <a:lstStyle/>
            <a:p>
              <a:r>
                <a:rPr lang="zh-CN" altLang="en-US" sz="5000" smtClean="0">
                  <a:solidFill>
                    <a:srgbClr val="FF4F66"/>
                  </a:solidFill>
                  <a:latin typeface="方正少儿简体" panose="03000509000000000000" pitchFamily="65" charset="-122"/>
                  <a:ea typeface="方正少儿简体" panose="03000509000000000000" pitchFamily="65" charset="-122"/>
                </a:rPr>
                <a:t>观</a:t>
              </a:r>
              <a:endParaRPr lang="zh-CN" altLang="en-US" sz="5000">
                <a:solidFill>
                  <a:srgbClr val="FF4F66"/>
                </a:solidFill>
              </a:endParaRPr>
            </a:p>
          </p:txBody>
        </p:sp>
      </p:grpSp>
      <p:sp>
        <p:nvSpPr>
          <p:cNvPr id="24" name="矩形 23"/>
          <p:cNvSpPr/>
          <p:nvPr/>
        </p:nvSpPr>
        <p:spPr>
          <a:xfrm rot="18455707">
            <a:off x="2032457" y="1353749"/>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矩形 24"/>
          <p:cNvSpPr/>
          <p:nvPr/>
        </p:nvSpPr>
        <p:spPr>
          <a:xfrm rot="20118966">
            <a:off x="3476944" y="1362478"/>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矩形 25"/>
          <p:cNvSpPr/>
          <p:nvPr/>
        </p:nvSpPr>
        <p:spPr>
          <a:xfrm rot="1119809">
            <a:off x="5518256" y="1389724"/>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矩形 26"/>
          <p:cNvSpPr/>
          <p:nvPr/>
        </p:nvSpPr>
        <p:spPr>
          <a:xfrm rot="20691888">
            <a:off x="6813613" y="1511048"/>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4" name="图片 3" descr="完全解读"/>
          <p:cNvPicPr>
            <a:picLocks noChangeAspect="1"/>
          </p:cNvPicPr>
          <p:nvPr/>
        </p:nvPicPr>
        <p:blipFill>
          <a:blip r:embed="rId8"/>
          <a:stretch>
            <a:fillRect/>
          </a:stretch>
        </p:blipFill>
        <p:spPr>
          <a:xfrm>
            <a:off x="327660" y="313690"/>
            <a:ext cx="1655445" cy="417385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anim calcmode="lin" valueType="num">
                                      <p:cBhvr>
                                        <p:cTn id="8" dur="1500" fill="hold"/>
                                        <p:tgtEl>
                                          <p:spTgt spid="5"/>
                                        </p:tgtEl>
                                        <p:attrNameLst>
                                          <p:attrName>ppt_x</p:attrName>
                                        </p:attrNameLst>
                                      </p:cBhvr>
                                      <p:tavLst>
                                        <p:tav tm="0">
                                          <p:val>
                                            <p:strVal val="#ppt_x"/>
                                          </p:val>
                                        </p:tav>
                                        <p:tav tm="100000">
                                          <p:val>
                                            <p:strVal val="#ppt_x"/>
                                          </p:val>
                                        </p:tav>
                                      </p:tavLst>
                                    </p:anim>
                                    <p:anim calcmode="lin" valueType="num">
                                      <p:cBhvr>
                                        <p:cTn id="9" dur="1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1.45833E-6 4.07407E-6 L -1.45833E-6 4.07407E-6 L 0.00834 -0.00556 C 0.01042 -0.00695 0.01459 -0.00926 0.01459 -0.00926 C 0.02474 -0.0088 0.03477 -0.00926 0.0448 -0.00741 C 0.04597 -0.00741 0.04675 -0.00487 0.04792 -0.00371 C 0.04883 -0.00301 0.04987 -0.00255 0.05105 -0.00186 C 0.05326 0.00995 0.05013 -0.00139 0.05521 0.00555 C 0.05743 0.00856 0.05977 0.01226 0.06146 0.01666 C 0.06524 0.02685 0.06146 0.01805 0.06667 0.02592 C 0.06771 0.02754 0.06862 0.02963 0.0698 0.03148 C 0.0711 0.03333 0.07253 0.03518 0.07396 0.03703 C 0.07487 0.03819 0.07605 0.03912 0.07709 0.04074 C 0.07813 0.04236 0.07904 0.04444 0.08021 0.04629 C 0.08203 0.04884 0.08529 0.05208 0.0875 0.0537 C 0.08998 0.05555 0.09206 0.05601 0.0948 0.0574 C 0.09584 0.05787 0.09688 0.05856 0.09792 0.05925 L 0.15105 0.0574 C 0.15326 0.05717 0.15808 0.05439 0.16042 0.0537 C 0.16237 0.05277 0.16459 0.05254 0.16667 0.05185 C 0.16875 0.05069 0.17071 0.04907 0.17292 0.04814 L 0.17709 0.04629 C 0.17813 0.04444 0.17891 0.04213 0.18021 0.04074 C 0.18112 0.03958 0.1823 0.03958 0.18334 0.03888 C 0.1905 0.0324 0.1819 0.03703 0.19063 0.03333 C 0.21862 0.03657 0.19883 0.03194 0.20938 0.03703 C 0.21211 0.03819 0.21771 0.04074 0.21771 0.04074 C 0.23151 0.05717 0.21094 0.03333 0.22396 0.04629 C 0.23334 0.05555 0.22722 0.05023 0.23334 0.05925 C 0.23425 0.06064 0.23542 0.06134 0.23646 0.06296 C 0.2375 0.06458 0.23841 0.06689 0.23959 0.06851 C 0.24154 0.07106 0.24375 0.07338 0.24584 0.07592 L 0.24883 0.07963 C 0.25 0.08078 0.25078 0.08263 0.25209 0.08333 C 0.25482 0.08449 0.25756 0.08634 0.26042 0.08703 C 0.27774 0.09074 0.26589 0.08842 0.29584 0.09259 C 0.29922 0.09189 0.30274 0.09166 0.30625 0.09074 C 0.3073 0.09027 0.30847 0.08981 0.30938 0.08888 C 0.31094 0.0868 0.31211 0.08379 0.31355 0.08148 C 0.31498 0.07314 0.31381 0.07638 0.31875 0.07037 C 0.32071 0.06759 0.325 0.06296 0.325 0.06296 C 0.34779 0.06365 0.36485 0.04421 0.37709 0.07037 C 0.37787 0.07199 0.37852 0.07384 0.37917 0.07592 C 0.38177 0.08541 0.37813 0.07777 0.3823 0.08518 " pathEditMode="relative" ptsTypes="AAAAAAAAAAAAAAAAAAAAAAAAAAAAAAAAAAAAAAAAAAAA">
                                      <p:cBhvr>
                                        <p:cTn id="13" dur="3500" fill="hold"/>
                                        <p:tgtEl>
                                          <p:spTgt spid="8"/>
                                        </p:tgtEl>
                                        <p:attrNameLst>
                                          <p:attrName>ppt_x</p:attrName>
                                          <p:attrName>ppt_y</p:attrName>
                                        </p:attrNameLst>
                                      </p:cBhvr>
                                    </p:animMotion>
                                  </p:childTnLst>
                                </p:cTn>
                              </p:par>
                              <p:par>
                                <p:cTn id="14" presetID="0" presetClass="path" presetSubtype="0" accel="50000" decel="50000" fill="hold" nodeType="withEffect">
                                  <p:stCondLst>
                                    <p:cond delay="250"/>
                                  </p:stCondLst>
                                  <p:childTnLst>
                                    <p:animMotion origin="layout" path="M 5.83333E-6 3.7037E-7 L 5.83333E-6 3.7037E-7 C -0.00286 0.00417 -0.00728 0.01273 -0.01145 0.01481 C -0.01392 0.01597 -0.0164 0.01597 -0.01874 0.01667 C -0.01978 0.01782 -0.02082 0.01944 -0.02187 0.02037 C -0.02473 0.02245 -0.03254 0.02361 -0.03437 0.02407 C -0.03541 0.02454 -0.03645 0.02523 -0.03749 0.02592 C -0.05611 0.03518 -0.07004 0.02662 -0.09374 0.02592 C -0.10168 0.02106 -0.09192 0.02754 -0.09999 0.02037 C -0.10103 0.01944 -0.10221 0.01921 -0.10312 0.01852 C -0.1108 0.0125 -0.1039 0.0162 -0.11145 0.01296 C -0.12069 0.00185 -0.10598 0.01875 -0.12082 0.00555 C -0.12369 0.00301 -0.12668 0.00116 -0.12916 -0.00185 C -0.1302 -0.00324 -0.13124 -0.00463 -0.13228 -0.00556 C -0.13398 -0.00718 -0.13814 -0.00857 -0.13957 -0.00926 C -0.15012 -0.01458 -0.13385 -0.00718 -0.14687 -0.01296 C -0.15286 -0.0125 -0.15885 -0.01273 -0.16457 -0.01111 C -0.16679 -0.01065 -0.16939 -0.00371 -0.17082 -0.00185 C -0.17187 -0.00093 -0.17291 -0.0007 -0.17395 3.7037E-7 C -0.17499 0.00185 -0.17603 0.00393 -0.17707 0.00555 C -0.17916 0.0081 -0.18332 0.01296 -0.18332 0.01296 C -0.18619 0.0206 -0.18567 0.02037 -0.19166 0.02592 L -0.19582 0.02963 " pathEditMode="relative" ptsTypes="AAAAAAAAAAAAAAAAAAAAAAA">
                                      <p:cBhvr>
                                        <p:cTn id="15" dur="2750" fill="hold"/>
                                        <p:tgtEl>
                                          <p:spTgt spid="9"/>
                                        </p:tgtEl>
                                        <p:attrNameLst>
                                          <p:attrName>ppt_x</p:attrName>
                                          <p:attrName>ppt_y</p:attrName>
                                        </p:attrNameLst>
                                      </p:cBhvr>
                                    </p:animMotion>
                                  </p:childTnLst>
                                </p:cTn>
                              </p:par>
                              <p:par>
                                <p:cTn id="16" presetID="10" presetClass="entr" presetSubtype="0" fill="hold" nodeType="with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42" presetClass="entr" presetSubtype="0" fill="hold" nodeType="withEffect">
                                  <p:stCondLst>
                                    <p:cond delay="25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20718769">
            <a:off x="2669878" y="1171198"/>
            <a:ext cx="184731" cy="1107996"/>
          </a:xfrm>
          <a:prstGeom prst="rect">
            <a:avLst/>
          </a:prstGeom>
        </p:spPr>
        <p:txBody>
          <a:bodyPr wrap="none">
            <a:spAutoFit/>
          </a:bodyPr>
          <a:lstStyle/>
          <a:p>
            <a:endParaRPr lang="zh-CN" altLang="en-US" sz="6600">
              <a:solidFill>
                <a:srgbClr val="099F00"/>
              </a:solidFill>
              <a:latin typeface="方正少儿简体" panose="03000509000000000000" pitchFamily="65" charset="-122"/>
              <a:ea typeface="方正少儿简体" panose="03000509000000000000" pitchFamily="65" charset="-122"/>
            </a:endParaRPr>
          </a:p>
        </p:txBody>
      </p:sp>
      <p:pic>
        <p:nvPicPr>
          <p:cNvPr id="30" name="图片 2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12257" y="163238"/>
            <a:ext cx="1977628" cy="1677429"/>
          </a:xfrm>
          <a:prstGeom prst="rect">
            <a:avLst/>
          </a:prstGeom>
          <a:effectLst>
            <a:outerShdw blurRad="50800" dist="38100" dir="2700000" algn="tl" rotWithShape="0">
              <a:prstClr val="black">
                <a:alpha val="40000"/>
              </a:prstClr>
            </a:outerShdw>
          </a:effectLst>
        </p:spPr>
      </p:pic>
      <p:sp>
        <p:nvSpPr>
          <p:cNvPr id="32" name="文本框 31"/>
          <p:cNvSpPr txBox="1"/>
          <p:nvPr/>
        </p:nvSpPr>
        <p:spPr>
          <a:xfrm>
            <a:off x="1095538" y="987574"/>
            <a:ext cx="1261884" cy="523220"/>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2800" dirty="0" smtClean="0">
                <a:solidFill>
                  <a:prstClr val="white">
                    <a:lumMod val="95000"/>
                  </a:prstClr>
                </a:solidFill>
                <a:latin typeface="方正少儿简体" panose="03000509000000000000" pitchFamily="65" charset="-122"/>
                <a:ea typeface="方正少儿简体" panose="03000509000000000000" pitchFamily="65" charset="-122"/>
              </a:rPr>
              <a:t>总复习</a:t>
            </a:r>
            <a:endParaRPr lang="zh-CN" altLang="en-US" sz="2800" dirty="0">
              <a:solidFill>
                <a:prstClr val="white">
                  <a:lumMod val="95000"/>
                </a:prstClr>
              </a:solidFill>
              <a:latin typeface="方正少儿简体" panose="03000509000000000000" pitchFamily="65" charset="-122"/>
              <a:ea typeface="方正少儿简体" panose="03000509000000000000" pitchFamily="65" charset="-122"/>
            </a:endParaRPr>
          </a:p>
        </p:txBody>
      </p:sp>
      <p:sp>
        <p:nvSpPr>
          <p:cNvPr id="51" name="矩形 50"/>
          <p:cNvSpPr/>
          <p:nvPr/>
        </p:nvSpPr>
        <p:spPr>
          <a:xfrm>
            <a:off x="3059832" y="1635646"/>
            <a:ext cx="5616624" cy="1569660"/>
          </a:xfrm>
          <a:prstGeom prst="rect">
            <a:avLst/>
          </a:prstGeom>
        </p:spPr>
        <p:txBody>
          <a:bodyPr wrap="square">
            <a:spAutoFit/>
          </a:bodyPr>
          <a:lstStyle/>
          <a:p>
            <a:pPr algn="ctr">
              <a:lnSpc>
                <a:spcPct val="150000"/>
              </a:lnSpc>
            </a:pPr>
            <a:r>
              <a:rPr lang="en-US" altLang="zh-CN" sz="3200" dirty="0" smtClean="0">
                <a:latin typeface="方正少儿简体" panose="03000509000000000000" pitchFamily="65" charset="-122"/>
                <a:ea typeface="方正少儿简体" panose="03000509000000000000" pitchFamily="65" charset="-122"/>
              </a:rPr>
              <a:t>2  </a:t>
            </a:r>
            <a:r>
              <a:rPr lang="zh-CN" altLang="en-US" sz="3200" dirty="0" smtClean="0">
                <a:latin typeface="方正少儿简体" panose="03000509000000000000" pitchFamily="65" charset="-122"/>
                <a:ea typeface="方正少儿简体" panose="03000509000000000000" pitchFamily="65" charset="-122"/>
              </a:rPr>
              <a:t>图形与几何</a:t>
            </a:r>
            <a:endParaRPr lang="en-US" altLang="zh-CN" sz="3200" dirty="0" smtClean="0">
              <a:latin typeface="方正少儿简体" panose="03000509000000000000" pitchFamily="65" charset="-122"/>
              <a:ea typeface="方正少儿简体" panose="03000509000000000000" pitchFamily="65" charset="-122"/>
            </a:endParaRPr>
          </a:p>
          <a:p>
            <a:pPr algn="ctr">
              <a:lnSpc>
                <a:spcPct val="150000"/>
              </a:lnSpc>
            </a:pPr>
            <a:r>
              <a:rPr lang="zh-CN" altLang="en-US" sz="3200" dirty="0" smtClean="0">
                <a:latin typeface="方正少儿简体" panose="03000509000000000000" pitchFamily="65" charset="-122"/>
                <a:ea typeface="方正少儿简体" panose="03000509000000000000" pitchFamily="65" charset="-122"/>
              </a:rPr>
              <a:t>第</a:t>
            </a:r>
            <a:r>
              <a:rPr lang="en-US" altLang="zh-CN" sz="3200" dirty="0" smtClean="0">
                <a:latin typeface="方正少儿简体" panose="03000509000000000000" pitchFamily="65" charset="-122"/>
                <a:ea typeface="方正少儿简体" panose="03000509000000000000" pitchFamily="65" charset="-122"/>
              </a:rPr>
              <a:t>9</a:t>
            </a:r>
            <a:r>
              <a:rPr lang="zh-CN" altLang="en-US" sz="3200" dirty="0" smtClean="0">
                <a:latin typeface="方正少儿简体" panose="03000509000000000000" pitchFamily="65" charset="-122"/>
                <a:ea typeface="方正少儿简体" panose="03000509000000000000" pitchFamily="65" charset="-122"/>
              </a:rPr>
              <a:t>课时   观察物体</a:t>
            </a:r>
            <a:endParaRPr lang="en-US" altLang="zh-CN" sz="3200" dirty="0" smtClean="0">
              <a:latin typeface="方正少儿简体" panose="03000509000000000000" pitchFamily="65" charset="-122"/>
              <a:ea typeface="方正少儿简体" panose="03000509000000000000" pitchFamily="65" charset="-122"/>
            </a:endParaRPr>
          </a:p>
        </p:txBody>
      </p:sp>
      <p:pic>
        <p:nvPicPr>
          <p:cNvPr id="29" name="图片 2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525" y="4391025"/>
            <a:ext cx="9153525" cy="752475"/>
          </a:xfrm>
          <a:prstGeom prst="rect">
            <a:avLst/>
          </a:prstGeom>
        </p:spPr>
      </p:pic>
      <p:pic>
        <p:nvPicPr>
          <p:cNvPr id="3" name="图片 2"/>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flipH="1">
            <a:off x="1006857" y="2438400"/>
            <a:ext cx="1367819" cy="2211444"/>
          </a:xfrm>
          <a:prstGeom prst="rect">
            <a:avLst/>
          </a:prstGeom>
        </p:spPr>
      </p:pic>
      <p:pic>
        <p:nvPicPr>
          <p:cNvPr id="13" name="图片 12" descr="梓耕教育LOGO.TIF"/>
          <p:cNvPicPr>
            <a:picLocks noChangeAspect="1"/>
          </p:cNvPicPr>
          <p:nvPr/>
        </p:nvPicPr>
        <p:blipFill>
          <a:blip r:embed="rId6"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30"/>
                                        </p:tgtEl>
                                        <p:attrNameLst>
                                          <p:attrName>r</p:attrName>
                                        </p:attrNameLst>
                                      </p:cBhvr>
                                    </p:animRot>
                                    <p:animRot by="-240000">
                                      <p:cBhvr>
                                        <p:cTn id="21" dur="200" fill="hold">
                                          <p:stCondLst>
                                            <p:cond delay="200"/>
                                          </p:stCondLst>
                                        </p:cTn>
                                        <p:tgtEl>
                                          <p:spTgt spid="30"/>
                                        </p:tgtEl>
                                        <p:attrNameLst>
                                          <p:attrName>r</p:attrName>
                                        </p:attrNameLst>
                                      </p:cBhvr>
                                    </p:animRot>
                                    <p:animRot by="240000">
                                      <p:cBhvr>
                                        <p:cTn id="22" dur="200" fill="hold">
                                          <p:stCondLst>
                                            <p:cond delay="400"/>
                                          </p:stCondLst>
                                        </p:cTn>
                                        <p:tgtEl>
                                          <p:spTgt spid="30"/>
                                        </p:tgtEl>
                                        <p:attrNameLst>
                                          <p:attrName>r</p:attrName>
                                        </p:attrNameLst>
                                      </p:cBhvr>
                                    </p:animRot>
                                    <p:animRot by="-240000">
                                      <p:cBhvr>
                                        <p:cTn id="23" dur="200" fill="hold">
                                          <p:stCondLst>
                                            <p:cond delay="600"/>
                                          </p:stCondLst>
                                        </p:cTn>
                                        <p:tgtEl>
                                          <p:spTgt spid="30"/>
                                        </p:tgtEl>
                                        <p:attrNameLst>
                                          <p:attrName>r</p:attrName>
                                        </p:attrNameLst>
                                      </p:cBhvr>
                                    </p:animRot>
                                    <p:animRot by="120000">
                                      <p:cBhvr>
                                        <p:cTn id="24" dur="200" fill="hold">
                                          <p:stCondLst>
                                            <p:cond delay="800"/>
                                          </p:stCondLst>
                                        </p:cTn>
                                        <p:tgtEl>
                                          <p:spTgt spid="30"/>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214296"/>
            <a:ext cx="8786874" cy="3323987"/>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一、填空题</a:t>
            </a:r>
          </a:p>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正方体从正面、侧面、上面看都是</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形</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2.        </a:t>
            </a:r>
            <a:r>
              <a:rPr lang="zh-CN" altLang="en-US" sz="2800" dirty="0" smtClean="0">
                <a:latin typeface="微软雅黑" panose="020B0503020204020204" pitchFamily="34" charset="-122"/>
                <a:ea typeface="微软雅黑" panose="020B0503020204020204" pitchFamily="34" charset="-122"/>
              </a:rPr>
              <a:t>是</a:t>
            </a:r>
            <a:r>
              <a:rPr lang="zh-CN" altLang="en-US" sz="2800" dirty="0" smtClean="0">
                <a:latin typeface="微软雅黑" panose="020B0503020204020204" pitchFamily="34" charset="-122"/>
                <a:ea typeface="微软雅黑" panose="020B0503020204020204" pitchFamily="34" charset="-122"/>
              </a:rPr>
              <a:t>从</a:t>
            </a:r>
            <a:r>
              <a:rPr lang="zh-CN" altLang="en-US" sz="2800" dirty="0" smtClean="0">
                <a:latin typeface="微软雅黑" panose="020B0503020204020204" pitchFamily="34" charset="-122"/>
                <a:ea typeface="微软雅黑" panose="020B0503020204020204" pitchFamily="34" charset="-122"/>
              </a:rPr>
              <a:t>物体                 的</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面看到的</a:t>
            </a:r>
            <a:r>
              <a:rPr lang="zh-CN" altLang="en-US" sz="2800" dirty="0" smtClean="0">
                <a:latin typeface="微软雅黑" panose="020B0503020204020204" pitchFamily="34" charset="-122"/>
                <a:ea typeface="微软雅黑" panose="020B0503020204020204" pitchFamily="34" charset="-122"/>
              </a:rPr>
              <a:t>图</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形</a:t>
            </a:r>
            <a:r>
              <a:rPr lang="en-US" altLang="zh-CN"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是</a:t>
            </a:r>
            <a:r>
              <a:rPr lang="zh-CN" altLang="en-US" sz="2800" dirty="0" smtClean="0">
                <a:latin typeface="微软雅黑" panose="020B0503020204020204" pitchFamily="34" charset="-122"/>
                <a:ea typeface="微软雅黑" panose="020B0503020204020204" pitchFamily="34" charset="-122"/>
              </a:rPr>
              <a:t>从</a:t>
            </a:r>
            <a:r>
              <a:rPr lang="zh-CN" altLang="en-US" sz="2800" dirty="0" smtClean="0">
                <a:latin typeface="微软雅黑" panose="020B0503020204020204" pitchFamily="34" charset="-122"/>
                <a:ea typeface="微软雅黑" panose="020B0503020204020204" pitchFamily="34" charset="-122"/>
              </a:rPr>
              <a:t>物体              的</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面看到的图形</a:t>
            </a:r>
            <a:r>
              <a:rPr lang="zh-CN" altLang="en-US"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6072198" y="857238"/>
            <a:ext cx="1285884" cy="637675"/>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正方</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5143504" y="1475896"/>
            <a:ext cx="2357454" cy="738664"/>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左</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或右</a:t>
            </a:r>
            <a:r>
              <a:rPr lang="en-US" altLang="zh-CN" sz="2800" b="1" dirty="0" smtClean="0">
                <a:solidFill>
                  <a:srgbClr val="FF0000"/>
                </a:solidFill>
                <a:latin typeface="楷体" panose="02010609060101010101" pitchFamily="49" charset="-122"/>
                <a:ea typeface="楷体" panose="02010609060101010101" pitchFamily="49" charset="-122"/>
              </a:rPr>
              <a:t>)</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5429256" y="2786064"/>
            <a:ext cx="1285884" cy="637675"/>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上</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pic>
        <p:nvPicPr>
          <p:cNvPr id="9" name="RJ282.EPS" descr="id:2147490991;FounderCES"/>
          <p:cNvPicPr/>
          <p:nvPr/>
        </p:nvPicPr>
        <p:blipFill>
          <a:blip r:embed="rId2">
            <a:clrChange>
              <a:clrFrom>
                <a:srgbClr val="FFFFFF"/>
              </a:clrFrom>
              <a:clrTo>
                <a:srgbClr val="FFFFFF">
                  <a:alpha val="0"/>
                </a:srgbClr>
              </a:clrTo>
            </a:clrChange>
          </a:blip>
          <a:stretch>
            <a:fillRect/>
          </a:stretch>
        </p:blipFill>
        <p:spPr>
          <a:xfrm>
            <a:off x="928662" y="1547232"/>
            <a:ext cx="309689" cy="606662"/>
          </a:xfrm>
          <a:prstGeom prst="rect">
            <a:avLst/>
          </a:prstGeom>
        </p:spPr>
      </p:pic>
      <p:pic>
        <p:nvPicPr>
          <p:cNvPr id="10" name="RJ283.EPS" descr="id:2147490998;FounderCES"/>
          <p:cNvPicPr/>
          <p:nvPr/>
        </p:nvPicPr>
        <p:blipFill>
          <a:blip r:embed="rId3">
            <a:clrChange>
              <a:clrFrom>
                <a:srgbClr val="FFFFFF"/>
              </a:clrFrom>
              <a:clrTo>
                <a:srgbClr val="FFFFFF">
                  <a:alpha val="0"/>
                </a:srgbClr>
              </a:clrTo>
            </a:clrChange>
          </a:blip>
          <a:stretch>
            <a:fillRect/>
          </a:stretch>
        </p:blipFill>
        <p:spPr>
          <a:xfrm>
            <a:off x="3143240" y="1500180"/>
            <a:ext cx="1014345" cy="714380"/>
          </a:xfrm>
          <a:prstGeom prst="rect">
            <a:avLst/>
          </a:prstGeom>
        </p:spPr>
      </p:pic>
      <p:pic>
        <p:nvPicPr>
          <p:cNvPr id="11" name="RJ284.EPS" descr="id:2147491005;FounderCES"/>
          <p:cNvPicPr/>
          <p:nvPr/>
        </p:nvPicPr>
        <p:blipFill>
          <a:blip r:embed="rId4">
            <a:clrChange>
              <a:clrFrom>
                <a:srgbClr val="FFFFFF"/>
              </a:clrFrom>
              <a:clrTo>
                <a:srgbClr val="FFFFFF">
                  <a:alpha val="0"/>
                </a:srgbClr>
              </a:clrTo>
            </a:clrChange>
          </a:blip>
          <a:stretch>
            <a:fillRect/>
          </a:stretch>
        </p:blipFill>
        <p:spPr>
          <a:xfrm>
            <a:off x="1142976" y="3000378"/>
            <a:ext cx="606662" cy="309689"/>
          </a:xfrm>
          <a:prstGeom prst="rect">
            <a:avLst/>
          </a:prstGeom>
        </p:spPr>
      </p:pic>
      <p:pic>
        <p:nvPicPr>
          <p:cNvPr id="12" name="RJ285.EPS" descr="id:2147491012;FounderCES"/>
          <p:cNvPicPr/>
          <p:nvPr/>
        </p:nvPicPr>
        <p:blipFill>
          <a:blip r:embed="rId5">
            <a:clrChange>
              <a:clrFrom>
                <a:srgbClr val="FFFFFF"/>
              </a:clrFrom>
              <a:clrTo>
                <a:srgbClr val="FFFFFF">
                  <a:alpha val="0"/>
                </a:srgbClr>
              </a:clrTo>
            </a:clrChange>
          </a:blip>
          <a:stretch>
            <a:fillRect/>
          </a:stretch>
        </p:blipFill>
        <p:spPr>
          <a:xfrm>
            <a:off x="3643306" y="2357436"/>
            <a:ext cx="714380" cy="101434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214296"/>
            <a:ext cx="8572560" cy="2677656"/>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一、填空题</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一个立体图形从上面看</a:t>
            </a:r>
            <a:r>
              <a:rPr lang="zh-CN" altLang="en-US" sz="2800" dirty="0" smtClean="0">
                <a:latin typeface="微软雅黑" panose="020B0503020204020204" pitchFamily="34" charset="-122"/>
                <a:ea typeface="微软雅黑" panose="020B0503020204020204" pitchFamily="34" charset="-122"/>
              </a:rPr>
              <a:t>是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从左面看</a:t>
            </a:r>
            <a:r>
              <a:rPr lang="zh-CN" altLang="en-US" sz="2800" dirty="0" smtClean="0">
                <a:latin typeface="微软雅黑" panose="020B0503020204020204" pitchFamily="34" charset="-122"/>
                <a:ea typeface="微软雅黑" panose="020B0503020204020204" pitchFamily="34" charset="-122"/>
              </a:rPr>
              <a:t>是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要搭成这样的立体图形</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至少要用</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个小正方体</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最多可以用</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个小正方体</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5857884" y="1500180"/>
            <a:ext cx="1285884" cy="637675"/>
          </a:xfrm>
          <a:prstGeom prst="rect">
            <a:avLst/>
          </a:prstGeom>
        </p:spPr>
        <p:txBody>
          <a:bodyPr wrap="square">
            <a:spAutoFit/>
          </a:bodyPr>
          <a:lstStyle/>
          <a:p>
            <a:pPr>
              <a:lnSpc>
                <a:spcPct val="150000"/>
              </a:lnSpc>
            </a:pPr>
            <a:r>
              <a:rPr lang="en-US" altLang="zh-CN" sz="2800" b="1" dirty="0" smtClean="0">
                <a:solidFill>
                  <a:srgbClr val="FF0000"/>
                </a:solidFill>
                <a:latin typeface="楷体" panose="02010609060101010101" pitchFamily="49" charset="-122"/>
                <a:ea typeface="楷体" panose="02010609060101010101" pitchFamily="49" charset="-122"/>
              </a:rPr>
              <a:t>5</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2428860" y="2214560"/>
            <a:ext cx="714380" cy="738664"/>
          </a:xfrm>
          <a:prstGeom prst="rect">
            <a:avLst/>
          </a:prstGeom>
        </p:spPr>
        <p:txBody>
          <a:bodyPr wrap="square">
            <a:spAutoFit/>
          </a:bodyPr>
          <a:lstStyle/>
          <a:p>
            <a:pPr>
              <a:lnSpc>
                <a:spcPct val="150000"/>
              </a:lnSpc>
            </a:pPr>
            <a:r>
              <a:rPr lang="en-US" altLang="zh-CN" sz="2800" b="1" dirty="0" smtClean="0">
                <a:solidFill>
                  <a:srgbClr val="FF0000"/>
                </a:solidFill>
                <a:latin typeface="楷体" panose="02010609060101010101" pitchFamily="49" charset="-122"/>
                <a:ea typeface="楷体" panose="02010609060101010101" pitchFamily="49" charset="-122"/>
              </a:rPr>
              <a:t>7</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pic>
        <p:nvPicPr>
          <p:cNvPr id="10" name="RJ286.EPS" descr="id:2147491019;FounderCES"/>
          <p:cNvPicPr/>
          <p:nvPr/>
        </p:nvPicPr>
        <p:blipFill>
          <a:blip r:embed="rId2">
            <a:clrChange>
              <a:clrFrom>
                <a:srgbClr val="FFFFFF"/>
              </a:clrFrom>
              <a:clrTo>
                <a:srgbClr val="FFFFFF">
                  <a:alpha val="0"/>
                </a:srgbClr>
              </a:clrTo>
            </a:clrChange>
          </a:blip>
          <a:stretch>
            <a:fillRect/>
          </a:stretch>
        </p:blipFill>
        <p:spPr>
          <a:xfrm>
            <a:off x="4572000" y="857238"/>
            <a:ext cx="856199" cy="571504"/>
          </a:xfrm>
          <a:prstGeom prst="rect">
            <a:avLst/>
          </a:prstGeom>
        </p:spPr>
      </p:pic>
      <p:pic>
        <p:nvPicPr>
          <p:cNvPr id="11" name="RJ287.EPS" descr="id:2147491026;FounderCES"/>
          <p:cNvPicPr/>
          <p:nvPr/>
        </p:nvPicPr>
        <p:blipFill>
          <a:blip r:embed="rId3">
            <a:clrChange>
              <a:clrFrom>
                <a:srgbClr val="FFFFFF"/>
              </a:clrFrom>
              <a:clrTo>
                <a:srgbClr val="FFFFFF">
                  <a:alpha val="0"/>
                </a:srgbClr>
              </a:clrTo>
            </a:clrChange>
          </a:blip>
          <a:stretch>
            <a:fillRect/>
          </a:stretch>
        </p:blipFill>
        <p:spPr>
          <a:xfrm>
            <a:off x="7572396" y="857238"/>
            <a:ext cx="571504" cy="571504"/>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j288.EPS"/>
          <p:cNvPicPr/>
          <p:nvPr/>
        </p:nvPicPr>
        <p:blipFill>
          <a:blip r:embed="rId2">
            <a:clrChange>
              <a:clrFrom>
                <a:srgbClr val="FFFFFF"/>
              </a:clrFrom>
              <a:clrTo>
                <a:srgbClr val="FFFFFF">
                  <a:alpha val="0"/>
                </a:srgbClr>
              </a:clrTo>
            </a:clrChange>
          </a:blip>
          <a:stretch>
            <a:fillRect/>
          </a:stretch>
        </p:blipFill>
        <p:spPr>
          <a:xfrm>
            <a:off x="1904885" y="1687354"/>
            <a:ext cx="3810978" cy="985778"/>
          </a:xfrm>
          <a:prstGeom prst="rect">
            <a:avLst/>
          </a:prstGeom>
        </p:spPr>
      </p:pic>
      <p:pic>
        <p:nvPicPr>
          <p:cNvPr id="14" name="rj289.EPS"/>
          <p:cNvPicPr/>
          <p:nvPr/>
        </p:nvPicPr>
        <p:blipFill>
          <a:blip r:embed="rId3">
            <a:clrChange>
              <a:clrFrom>
                <a:srgbClr val="FFFFFF"/>
              </a:clrFrom>
              <a:clrTo>
                <a:srgbClr val="FFFFFF">
                  <a:alpha val="0"/>
                </a:srgbClr>
              </a:clrTo>
            </a:clrChange>
          </a:blip>
          <a:stretch>
            <a:fillRect/>
          </a:stretch>
        </p:blipFill>
        <p:spPr>
          <a:xfrm>
            <a:off x="322604" y="3000378"/>
            <a:ext cx="8203724" cy="1428760"/>
          </a:xfrm>
          <a:prstGeom prst="rect">
            <a:avLst/>
          </a:prstGeom>
        </p:spPr>
      </p:pic>
      <p:sp>
        <p:nvSpPr>
          <p:cNvPr id="3" name="矩形 2"/>
          <p:cNvSpPr/>
          <p:nvPr/>
        </p:nvSpPr>
        <p:spPr>
          <a:xfrm>
            <a:off x="214282" y="214296"/>
            <a:ext cx="8572560" cy="1384995"/>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一、填空题</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4</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下面的图形分别是从哪个方向看到的</a:t>
            </a:r>
            <a:r>
              <a:rPr lang="en-US" altLang="zh-CN" sz="2800" dirty="0" smtClean="0">
                <a:latin typeface="微软雅黑" panose="020B0503020204020204" pitchFamily="34" charset="-122"/>
                <a:ea typeface="微软雅黑" panose="020B0503020204020204" pitchFamily="34" charset="-122"/>
              </a:rPr>
              <a:t>?</a:t>
            </a:r>
          </a:p>
        </p:txBody>
      </p:sp>
      <p:sp>
        <p:nvSpPr>
          <p:cNvPr id="6" name="矩形 5"/>
          <p:cNvSpPr/>
          <p:nvPr/>
        </p:nvSpPr>
        <p:spPr>
          <a:xfrm>
            <a:off x="428596" y="3857634"/>
            <a:ext cx="1000132" cy="637675"/>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左面</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3143240" y="3929072"/>
            <a:ext cx="1285884" cy="637675"/>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正面</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6643702" y="3929072"/>
            <a:ext cx="1285884" cy="637675"/>
          </a:xfrm>
          <a:prstGeom prst="rect">
            <a:avLst/>
          </a:prstGeom>
        </p:spPr>
        <p:txBody>
          <a:bodyPr wrap="square">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上面</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lide(fromBottom)">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214296"/>
            <a:ext cx="8286808" cy="2677656"/>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一、填空题</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5</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有一个正方体</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每个面上分别写有</a:t>
            </a:r>
            <a:r>
              <a:rPr lang="en-US" altLang="zh-CN" sz="2800" dirty="0" smtClean="0">
                <a:latin typeface="微软雅黑" panose="020B0503020204020204" pitchFamily="34" charset="-122"/>
                <a:ea typeface="微软雅黑" panose="020B0503020204020204" pitchFamily="34" charset="-122"/>
              </a:rPr>
              <a:t>1,2,3,4,5,6,</a:t>
            </a:r>
            <a:r>
              <a:rPr lang="zh-CN" altLang="en-US" sz="2800" dirty="0" smtClean="0">
                <a:latin typeface="微软雅黑" panose="020B0503020204020204" pitchFamily="34" charset="-122"/>
                <a:ea typeface="微软雅黑" panose="020B0503020204020204" pitchFamily="34" charset="-122"/>
              </a:rPr>
              <a:t>从不同角度观察的结果如下图所示</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与</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相对的面上的数字是</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a:t>
            </a:r>
          </a:p>
        </p:txBody>
      </p:sp>
      <p:pic>
        <p:nvPicPr>
          <p:cNvPr id="5" name="RJ290.EPS" descr="id:2147491041;FounderCES"/>
          <p:cNvPicPr/>
          <p:nvPr/>
        </p:nvPicPr>
        <p:blipFill>
          <a:blip r:embed="rId2">
            <a:clrChange>
              <a:clrFrom>
                <a:srgbClr val="FFFFFF"/>
              </a:clrFrom>
              <a:clrTo>
                <a:srgbClr val="FFFFFF">
                  <a:alpha val="0"/>
                </a:srgbClr>
              </a:clrTo>
            </a:clrChange>
          </a:blip>
          <a:stretch>
            <a:fillRect/>
          </a:stretch>
        </p:blipFill>
        <p:spPr>
          <a:xfrm>
            <a:off x="1643042" y="3071816"/>
            <a:ext cx="5093484" cy="1000132"/>
          </a:xfrm>
          <a:prstGeom prst="rect">
            <a:avLst/>
          </a:prstGeom>
        </p:spPr>
      </p:pic>
      <p:sp>
        <p:nvSpPr>
          <p:cNvPr id="6" name="矩形 5"/>
          <p:cNvSpPr/>
          <p:nvPr/>
        </p:nvSpPr>
        <p:spPr>
          <a:xfrm>
            <a:off x="1500166" y="2071684"/>
            <a:ext cx="714380" cy="738664"/>
          </a:xfrm>
          <a:prstGeom prst="rect">
            <a:avLst/>
          </a:prstGeom>
        </p:spPr>
        <p:txBody>
          <a:bodyPr wrap="square">
            <a:spAutoFit/>
          </a:bodyPr>
          <a:lstStyle/>
          <a:p>
            <a:pPr>
              <a:lnSpc>
                <a:spcPct val="150000"/>
              </a:lnSpc>
            </a:pPr>
            <a:r>
              <a:rPr lang="en-US" altLang="zh-CN" sz="2800" b="1" dirty="0" smtClean="0">
                <a:solidFill>
                  <a:srgbClr val="FF0000"/>
                </a:solidFill>
                <a:latin typeface="楷体" panose="02010609060101010101" pitchFamily="49" charset="-122"/>
                <a:ea typeface="楷体" panose="02010609060101010101" pitchFamily="49" charset="-122"/>
              </a:rPr>
              <a:t>5</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j291.EPS"/>
          <p:cNvPicPr/>
          <p:nvPr/>
        </p:nvPicPr>
        <p:blipFill>
          <a:blip r:embed="rId2">
            <a:clrChange>
              <a:clrFrom>
                <a:srgbClr val="FFFFFF"/>
              </a:clrFrom>
              <a:clrTo>
                <a:srgbClr val="FFFFFF">
                  <a:alpha val="0"/>
                </a:srgbClr>
              </a:clrTo>
            </a:clrChange>
          </a:blip>
          <a:stretch>
            <a:fillRect/>
          </a:stretch>
        </p:blipFill>
        <p:spPr>
          <a:xfrm>
            <a:off x="500034" y="1571618"/>
            <a:ext cx="3731298" cy="1643074"/>
          </a:xfrm>
          <a:prstGeom prst="rect">
            <a:avLst/>
          </a:prstGeom>
        </p:spPr>
      </p:pic>
      <p:pic>
        <p:nvPicPr>
          <p:cNvPr id="8" name="rj292.EPS"/>
          <p:cNvPicPr/>
          <p:nvPr/>
        </p:nvPicPr>
        <p:blipFill>
          <a:blip r:embed="rId3">
            <a:clrChange>
              <a:clrFrom>
                <a:srgbClr val="FFFFFF"/>
              </a:clrFrom>
              <a:clrTo>
                <a:srgbClr val="FFFFFF">
                  <a:alpha val="0"/>
                </a:srgbClr>
              </a:clrTo>
            </a:clrChange>
          </a:blip>
          <a:stretch>
            <a:fillRect/>
          </a:stretch>
        </p:blipFill>
        <p:spPr>
          <a:xfrm>
            <a:off x="4429124" y="1571618"/>
            <a:ext cx="3649506" cy="1643074"/>
          </a:xfrm>
          <a:prstGeom prst="rect">
            <a:avLst/>
          </a:prstGeom>
        </p:spPr>
      </p:pic>
      <p:sp>
        <p:nvSpPr>
          <p:cNvPr id="3" name="矩形 2"/>
          <p:cNvSpPr/>
          <p:nvPr/>
        </p:nvSpPr>
        <p:spPr>
          <a:xfrm>
            <a:off x="214282" y="214296"/>
            <a:ext cx="8286808" cy="1308884"/>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二、操作题</a:t>
            </a:r>
          </a:p>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画出从正面、上面和左面看到的图形。</a:t>
            </a:r>
          </a:p>
        </p:txBody>
      </p:sp>
      <p:pic>
        <p:nvPicPr>
          <p:cNvPr id="1026" name="Picture 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428728" y="3243280"/>
            <a:ext cx="3000375" cy="18288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267351" y="3286130"/>
            <a:ext cx="3019425" cy="180975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slide(fromBottom)">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173068"/>
            <a:ext cx="8286808" cy="3323987"/>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二、操作</a:t>
            </a:r>
            <a:r>
              <a:rPr lang="zh-CN" altLang="en-US" sz="2800" dirty="0" smtClean="0">
                <a:latin typeface="微软雅黑" panose="020B0503020204020204" pitchFamily="34" charset="-122"/>
                <a:ea typeface="微软雅黑" panose="020B0503020204020204" pitchFamily="34" charset="-122"/>
              </a:rPr>
              <a:t>题</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图</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是从上面看一些小正方体所搭几何体的平面图</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方格中的数字表示该位置的小正方体的个数。请你在图</a:t>
            </a: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的方格纸中分别画出这个几何体从正面和左面看到的图形</a:t>
            </a:r>
            <a:r>
              <a:rPr lang="zh-CN" altLang="en-US"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7356" y="2000246"/>
            <a:ext cx="4000528" cy="646331"/>
          </a:xfrm>
          <a:prstGeom prst="rect">
            <a:avLst/>
          </a:prstGeom>
        </p:spPr>
        <p:txBody>
          <a:bodyPr wrap="square">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图</a:t>
            </a:r>
            <a:r>
              <a:rPr lang="en-US" altLang="zh-CN" sz="2400" dirty="0" smtClean="0">
                <a:latin typeface="微软雅黑" panose="020B0503020204020204" pitchFamily="34" charset="-122"/>
                <a:ea typeface="微软雅黑" panose="020B0503020204020204" pitchFamily="34" charset="-122"/>
              </a:rPr>
              <a:t>(1</a:t>
            </a: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 图</a:t>
            </a:r>
            <a:r>
              <a:rPr lang="en-US" altLang="zh-CN" sz="2400" dirty="0" smtClean="0">
                <a:latin typeface="微软雅黑" panose="020B0503020204020204" pitchFamily="34" charset="-122"/>
                <a:ea typeface="微软雅黑" panose="020B0503020204020204" pitchFamily="34" charset="-122"/>
              </a:rPr>
              <a:t>(2</a:t>
            </a:r>
            <a:r>
              <a:rPr lang="en-US" altLang="zh-CN" sz="2400" dirty="0" smtClean="0">
                <a:latin typeface="微软雅黑" panose="020B0503020204020204" pitchFamily="34" charset="-122"/>
                <a:ea typeface="微软雅黑" panose="020B0503020204020204" pitchFamily="34" charset="-122"/>
              </a:rPr>
              <a:t>)</a:t>
            </a:r>
            <a:endParaRPr lang="zh-CN" altLang="en-US" sz="2400" dirty="0" smtClean="0">
              <a:latin typeface="微软雅黑" panose="020B0503020204020204" pitchFamily="34" charset="-122"/>
              <a:ea typeface="微软雅黑" panose="020B0503020204020204" pitchFamily="34" charset="-122"/>
            </a:endParaRPr>
          </a:p>
        </p:txBody>
      </p:sp>
      <p:pic>
        <p:nvPicPr>
          <p:cNvPr id="5" name="rj293.EPS" descr="id:2147491056;FounderCES"/>
          <p:cNvPicPr/>
          <p:nvPr/>
        </p:nvPicPr>
        <p:blipFill>
          <a:blip r:embed="rId2">
            <a:clrChange>
              <a:clrFrom>
                <a:srgbClr val="FFFFFF"/>
              </a:clrFrom>
              <a:clrTo>
                <a:srgbClr val="FFFFFF">
                  <a:alpha val="0"/>
                </a:srgbClr>
              </a:clrTo>
            </a:clrChange>
          </a:blip>
          <a:stretch>
            <a:fillRect/>
          </a:stretch>
        </p:blipFill>
        <p:spPr>
          <a:xfrm>
            <a:off x="1714480" y="142857"/>
            <a:ext cx="5317608" cy="1983487"/>
          </a:xfrm>
          <a:prstGeom prst="rect">
            <a:avLst/>
          </a:prstGeom>
        </p:spPr>
      </p:pic>
      <p:pic>
        <p:nvPicPr>
          <p:cNvPr id="205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785918" y="2643188"/>
            <a:ext cx="4840360" cy="2571768"/>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500">
        <p:push dir="u"/>
      </p:transition>
    </mc:Choice>
    <mc:Fallback>
      <p:transition>
        <p:push dir="u"/>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774</TotalTime>
  <Words>293</Words>
  <Application>WPS 演示</Application>
  <PresentationFormat>全屏显示(16:9)</PresentationFormat>
  <Paragraphs>43</Paragraphs>
  <Slides>11</Slides>
  <Notes>3</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lenovop</cp:lastModifiedBy>
  <cp:revision>443</cp:revision>
  <dcterms:created xsi:type="dcterms:W3CDTF">2018-12-06T02:32:00Z</dcterms:created>
  <dcterms:modified xsi:type="dcterms:W3CDTF">2020-11-16T06:53:02Z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