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74" r:id="rId2"/>
    <p:sldId id="368" r:id="rId3"/>
    <p:sldId id="534" r:id="rId4"/>
    <p:sldId id="535" r:id="rId5"/>
    <p:sldId id="464" r:id="rId6"/>
    <p:sldId id="536" r:id="rId7"/>
    <p:sldId id="445" r:id="rId8"/>
    <p:sldId id="528" r:id="rId9"/>
    <p:sldId id="537" r:id="rId10"/>
    <p:sldId id="538" r:id="rId11"/>
    <p:sldId id="539" r:id="rId12"/>
    <p:sldId id="540" r:id="rId13"/>
    <p:sldId id="273" r:id="rId14"/>
    <p:sldId id="265" r:id="rId15"/>
    <p:sldId id="390" r:id="rId16"/>
    <p:sldId id="292" r:id="rId17"/>
    <p:sldId id="297" r:id="rId18"/>
    <p:sldId id="293" r:id="rId19"/>
    <p:sldId id="516" r:id="rId20"/>
    <p:sldId id="541" r:id="rId21"/>
    <p:sldId id="533" r:id="rId22"/>
    <p:sldId id="542" r:id="rId23"/>
    <p:sldId id="282" r:id="rId2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66"/>
    <a:srgbClr val="FF0000"/>
    <a:srgbClr val="000000"/>
    <a:srgbClr val="E4DF21"/>
    <a:srgbClr val="C8D927"/>
    <a:srgbClr val="DEEC22"/>
    <a:srgbClr val="E6E61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 autoAdjust="0"/>
    <p:restoredTop sz="94480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897BCB-E7C2-42CB-9769-8EFA248442E8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099DA10-E2EF-4DBF-9E27-068134BC4B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0E3783-C077-45EF-9D1F-EF49814DE441}" type="slidenum">
              <a:rPr lang="zh-CN" altLang="en-US" sz="1200" b="0">
                <a:solidFill>
                  <a:schemeClr val="tx1"/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18</a:t>
            </a:fld>
            <a:endParaRPr lang="zh-CN" altLang="en-US" sz="1200" b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0E3783-C077-45EF-9D1F-EF49814DE441}" type="slidenum">
              <a:rPr lang="zh-CN" altLang="en-US" sz="1200" b="0">
                <a:solidFill>
                  <a:schemeClr val="tx1"/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19</a:t>
            </a:fld>
            <a:endParaRPr lang="zh-CN" altLang="en-US" sz="1200" b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F5B5B7A-865B-44C2-AD12-F4E7D48C098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  <p:sldLayoutId id="2147483901" r:id="rId5"/>
    <p:sldLayoutId id="2147483902" r:id="rId6"/>
    <p:sldLayoutId id="2147483906" r:id="rId7"/>
    <p:sldLayoutId id="2147483903" r:id="rId8"/>
    <p:sldLayoutId id="2147483904" r:id="rId9"/>
    <p:sldLayoutId id="2147483905" r:id="rId10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slide" Target="slide14.xml"/><Relationship Id="rId4" Type="http://schemas.openxmlformats.org/officeDocument/2006/relationships/slide" Target="slide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0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emf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audio" Target="../media/audio1.wav"/><Relationship Id="rId4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slide" Target="slide17.xml"/><Relationship Id="rId7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emf"/><Relationship Id="rId5" Type="http://schemas.openxmlformats.org/officeDocument/2006/relationships/slide" Target="slide18.xml"/><Relationship Id="rId4" Type="http://schemas.openxmlformats.org/officeDocument/2006/relationships/slide" Target="slide2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0.xml"/><Relationship Id="rId4" Type="http://schemas.openxmlformats.org/officeDocument/2006/relationships/slide" Target="slide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6"/>
          <p:cNvSpPr txBox="1">
            <a:spLocks noChangeArrowheads="1"/>
          </p:cNvSpPr>
          <p:nvPr/>
        </p:nvSpPr>
        <p:spPr bwMode="auto">
          <a:xfrm>
            <a:off x="2928926" y="1500174"/>
            <a:ext cx="300039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latin typeface="Calibri" pitchFamily="34" charset="0"/>
              </a:rPr>
              <a:t>总  复  习</a:t>
            </a:r>
            <a:endParaRPr lang="zh-CN" altLang="en-US" sz="4800" dirty="0">
              <a:latin typeface="Calibri" pitchFamily="34" charset="0"/>
            </a:endParaRPr>
          </a:p>
        </p:txBody>
      </p:sp>
      <p:sp>
        <p:nvSpPr>
          <p:cNvPr id="3079" name="Text Box 3"/>
          <p:cNvSpPr txBox="1">
            <a:spLocks noChangeArrowheads="1"/>
          </p:cNvSpPr>
          <p:nvPr/>
        </p:nvSpPr>
        <p:spPr bwMode="auto">
          <a:xfrm>
            <a:off x="1185863" y="385763"/>
            <a:ext cx="54737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六年</a:t>
            </a: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级数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学</a:t>
            </a:r>
            <a:r>
              <a:rPr lang="en-US" altLang="zh-CN" dirty="0" smtClean="0">
                <a:solidFill>
                  <a:schemeClr val="tx1"/>
                </a:solidFill>
                <a:latin typeface="新宋体"/>
                <a:ea typeface="新宋体"/>
              </a:rPr>
              <a:t>·</a:t>
            </a:r>
            <a:r>
              <a:rPr lang="zh-CN" altLang="en-US" smtClean="0">
                <a:solidFill>
                  <a:schemeClr val="tx1"/>
                </a:solidFill>
                <a:latin typeface="新宋体"/>
                <a:ea typeface="新宋体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8596" y="2714620"/>
            <a:ext cx="76796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ea"/>
                <a:ea typeface="+mj-ea"/>
              </a:rPr>
              <a:t>2</a:t>
            </a:r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+mj-ea"/>
                <a:ea typeface="+mj-ea"/>
              </a:rPr>
              <a:t>  图形与几何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+mj-ea"/>
              <a:ea typeface="+mj-ea"/>
            </a:endParaRPr>
          </a:p>
        </p:txBody>
      </p: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2571736" y="4929198"/>
            <a:ext cx="2159001" cy="1009650"/>
            <a:chOff x="340" y="3022"/>
            <a:chExt cx="1360" cy="636"/>
          </a:xfrm>
        </p:grpSpPr>
        <p:sp>
          <p:nvSpPr>
            <p:cNvPr id="16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7" name="Rectangle 18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随堂练习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  <p:grpSp>
        <p:nvGrpSpPr>
          <p:cNvPr id="18" name="Group 43"/>
          <p:cNvGrpSpPr>
            <a:grpSpLocks/>
          </p:cNvGrpSpPr>
          <p:nvPr/>
        </p:nvGrpSpPr>
        <p:grpSpPr bwMode="auto">
          <a:xfrm>
            <a:off x="4857752" y="4919680"/>
            <a:ext cx="2160587" cy="1009650"/>
            <a:chOff x="2018" y="2976"/>
            <a:chExt cx="1361" cy="636"/>
          </a:xfrm>
        </p:grpSpPr>
        <p:sp>
          <p:nvSpPr>
            <p:cNvPr id="19" name="Oval 30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0" name="Rectangle 31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课堂小结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  <p:grpSp>
        <p:nvGrpSpPr>
          <p:cNvPr id="21" name="Group 44"/>
          <p:cNvGrpSpPr>
            <a:grpSpLocks/>
          </p:cNvGrpSpPr>
          <p:nvPr/>
        </p:nvGrpSpPr>
        <p:grpSpPr bwMode="auto">
          <a:xfrm>
            <a:off x="7072330" y="4919680"/>
            <a:ext cx="2232025" cy="1009650"/>
            <a:chOff x="3696" y="2976"/>
            <a:chExt cx="1406" cy="636"/>
          </a:xfrm>
        </p:grpSpPr>
        <p:sp>
          <p:nvSpPr>
            <p:cNvPr id="22" name="Oval 32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696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3" name="Rectangle 3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32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作业设计</a:t>
              </a:r>
            </a:p>
          </p:txBody>
        </p:sp>
      </p:grpSp>
      <p:grpSp>
        <p:nvGrpSpPr>
          <p:cNvPr id="24" name="Group 42"/>
          <p:cNvGrpSpPr>
            <a:grpSpLocks/>
          </p:cNvGrpSpPr>
          <p:nvPr/>
        </p:nvGrpSpPr>
        <p:grpSpPr bwMode="auto">
          <a:xfrm>
            <a:off x="357158" y="4929198"/>
            <a:ext cx="2159000" cy="1009650"/>
            <a:chOff x="340" y="3022"/>
            <a:chExt cx="1360" cy="636"/>
          </a:xfrm>
        </p:grpSpPr>
        <p:sp>
          <p:nvSpPr>
            <p:cNvPr id="25" name="Oval 2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6" name="Rectangle 18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57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考点讲解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2471461" y="3857628"/>
            <a:ext cx="41008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第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课时  图形与位置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57158" y="772523"/>
            <a:ext cx="1000132" cy="571504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57322" y="571480"/>
            <a:ext cx="7786678" cy="641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71604" y="772523"/>
            <a:ext cx="63642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</a:rPr>
              <a:t>写出这艘船从甲港到乙港的航线。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42910" y="928670"/>
            <a:ext cx="8214804" cy="3287035"/>
            <a:chOff x="213716" y="1571612"/>
            <a:chExt cx="8214804" cy="3287035"/>
          </a:xfrm>
        </p:grpSpPr>
        <p:pic>
          <p:nvPicPr>
            <p:cNvPr id="5" name="jt2.jpg" descr="id:2147507886;FounderCES"/>
            <p:cNvPicPr/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3716" y="1643050"/>
              <a:ext cx="8214804" cy="3215597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7786710" y="1571612"/>
              <a:ext cx="59663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</a:rPr>
                <a:t>北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14282" y="2143116"/>
              <a:ext cx="100860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</a:rPr>
                <a:t>甲港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061457" y="3214686"/>
              <a:ext cx="101021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20°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571604" y="2428868"/>
              <a:ext cx="162897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100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海里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857356" y="3129977"/>
              <a:ext cx="162897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120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海里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000496" y="3357562"/>
              <a:ext cx="162897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200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海里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5143504" y="2571744"/>
              <a:ext cx="162897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150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海里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857356" y="3857628"/>
              <a:ext cx="101021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60°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133159" y="3500438"/>
              <a:ext cx="101021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45°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929454" y="2285992"/>
              <a:ext cx="100860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</a:rPr>
                <a:t>乙港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500166" y="350043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A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214678" y="421481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B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714876" y="1986969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C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428596" y="4295855"/>
            <a:ext cx="842968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先从甲港向南偏东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20°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方向走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100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海里到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点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再向南偏东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60°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方向走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120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海里到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B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点。再向北偏东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45°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方向走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200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海里到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C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点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再向东走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150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海里到乙港。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utoUpdateAnimBg="0"/>
      <p:bldP spid="3" grpId="0"/>
      <p:bldP spid="4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9" y="571480"/>
            <a:ext cx="8715436" cy="76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问：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什么是比例尺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5786" y="1643050"/>
            <a:ext cx="7929618" cy="649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图上距离和实际距离的比叫做比例尺。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5786" y="3929066"/>
            <a:ext cx="76438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图上距离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实际距离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比例尺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实际距离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图上距离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÷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比例尺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7158" y="2714620"/>
            <a:ext cx="87154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问：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怎样表示比例尺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57158" y="772523"/>
            <a:ext cx="1000132" cy="571504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721" y="1571612"/>
            <a:ext cx="8858280" cy="2192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明明说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: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“承德到北京的距离不变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可是在不同的地图上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两地之间的图上距离是不一样的。”这句话对吗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为什么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57224" y="4000504"/>
            <a:ext cx="7572428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对。因为用不同的比例尺画图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图上距离就不一样。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6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7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utoUpdateAnimBg="0"/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4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126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随 </a:t>
              </a:r>
              <a:r>
                <a:rPr lang="zh-CN" altLang="en-US" sz="3200" dirty="0">
                  <a:ea typeface="黑体" pitchFamily="49" charset="-122"/>
                </a:rPr>
                <a:t>堂</a:t>
              </a:r>
              <a:r>
                <a:rPr lang="zh-CN" altLang="en-US" sz="3200" dirty="0" smtClean="0">
                  <a:ea typeface="黑体" pitchFamily="49" charset="-122"/>
                </a:rPr>
                <a:t> 练 习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sp>
        <p:nvSpPr>
          <p:cNvPr id="21" name="TextBox 9"/>
          <p:cNvSpPr txBox="1">
            <a:spLocks noChangeArrowheads="1"/>
          </p:cNvSpPr>
          <p:nvPr/>
        </p:nvSpPr>
        <p:spPr bwMode="auto">
          <a:xfrm>
            <a:off x="-71470" y="571480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页练习二十第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85720" y="1142984"/>
            <a:ext cx="8429684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在右图中标出他们两家的位置。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grpSp>
        <p:nvGrpSpPr>
          <p:cNvPr id="24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25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26" name="Text Box 18">
              <a:hlinkClick r:id="rId4" action="ppaction://hlinksldjump" highlightClick="1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51565" y="1857363"/>
            <a:ext cx="8678153" cy="3571901"/>
            <a:chOff x="285721" y="1714488"/>
            <a:chExt cx="8678153" cy="3571901"/>
          </a:xfrm>
        </p:grpSpPr>
        <p:pic>
          <p:nvPicPr>
            <p:cNvPr id="17" name="Picture 11" descr="{C844BF24-5541-4BE8-B199-047515EF3F36}副本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500430" y="3071810"/>
              <a:ext cx="1598612" cy="18811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" name="Picture 12" descr="{88ADE657-EA8C-4C89-8361-0738CE7DC5B6}副本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979613" y="3035313"/>
              <a:ext cx="1685925" cy="1795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" name="AutoShape 27"/>
            <p:cNvSpPr>
              <a:spLocks noChangeArrowheads="1"/>
            </p:cNvSpPr>
            <p:nvPr/>
          </p:nvSpPr>
          <p:spPr bwMode="auto">
            <a:xfrm>
              <a:off x="285721" y="1928802"/>
              <a:ext cx="1857388" cy="1328023"/>
            </a:xfrm>
            <a:prstGeom prst="wedgeRoundRectCallout">
              <a:avLst>
                <a:gd name="adj1" fmla="val 60065"/>
                <a:gd name="adj2" fmla="val 43495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buFontTx/>
                <a:buNone/>
              </a:pPr>
              <a:r>
                <a:rPr lang="zh-CN" altLang="en-US" dirty="0">
                  <a:solidFill>
                    <a:schemeClr val="tx1"/>
                  </a:solidFill>
                  <a:latin typeface="+mj-ea"/>
                  <a:ea typeface="+mj-ea"/>
                </a:rPr>
                <a:t>我家在学</a:t>
              </a:r>
              <a:r>
                <a:rPr lang="zh-CN" altLang="en-US" dirty="0" smtClean="0">
                  <a:solidFill>
                    <a:schemeClr val="tx1"/>
                  </a:solidFill>
                  <a:latin typeface="+mj-ea"/>
                  <a:ea typeface="+mj-ea"/>
                </a:rPr>
                <a:t>校正</a:t>
              </a:r>
              <a:r>
                <a:rPr lang="zh-CN" altLang="en-US" dirty="0">
                  <a:solidFill>
                    <a:schemeClr val="tx1"/>
                  </a:solidFill>
                  <a:latin typeface="+mj-ea"/>
                  <a:ea typeface="+mj-ea"/>
                </a:rPr>
                <a:t>南方向</a:t>
              </a:r>
              <a:r>
                <a:rPr lang="zh-CN" altLang="en-US" dirty="0" smtClean="0">
                  <a:solidFill>
                    <a:schemeClr val="tx1"/>
                  </a:solidFill>
                  <a:latin typeface="+mj-ea"/>
                  <a:ea typeface="+mj-ea"/>
                </a:rPr>
                <a:t>约</a:t>
              </a:r>
              <a:r>
                <a:rPr lang="en-US" altLang="zh-CN" dirty="0" smtClean="0">
                  <a:solidFill>
                    <a:schemeClr val="tx1"/>
                  </a:solidFill>
                  <a:latin typeface="+mj-ea"/>
                  <a:ea typeface="+mj-ea"/>
                </a:rPr>
                <a:t>300m</a:t>
              </a:r>
              <a:r>
                <a:rPr lang="zh-CN" altLang="en-US" dirty="0">
                  <a:solidFill>
                    <a:schemeClr val="tx1"/>
                  </a:solidFill>
                  <a:latin typeface="+mj-ea"/>
                  <a:ea typeface="+mj-ea"/>
                </a:rPr>
                <a:t>处。</a:t>
              </a:r>
              <a:endParaRPr lang="en-US" altLang="zh-CN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9" name="AutoShape 27"/>
            <p:cNvSpPr>
              <a:spLocks noChangeArrowheads="1"/>
            </p:cNvSpPr>
            <p:nvPr/>
          </p:nvSpPr>
          <p:spPr bwMode="auto">
            <a:xfrm>
              <a:off x="2928926" y="1714488"/>
              <a:ext cx="1944687" cy="1328023"/>
            </a:xfrm>
            <a:prstGeom prst="wedgeRoundRectCallout">
              <a:avLst>
                <a:gd name="adj1" fmla="val -4094"/>
                <a:gd name="adj2" fmla="val 70693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lang="zh-CN" altLang="en-US">
                  <a:solidFill>
                    <a:schemeClr val="tx1"/>
                  </a:solidFill>
                  <a:latin typeface="+mj-ea"/>
                  <a:ea typeface="+mj-ea"/>
                </a:rPr>
                <a:t>我家在学校</a:t>
              </a:r>
            </a:p>
            <a:p>
              <a:pPr>
                <a:buFontTx/>
                <a:buNone/>
              </a:pPr>
              <a:r>
                <a:rPr lang="zh-CN" altLang="en-US">
                  <a:solidFill>
                    <a:schemeClr val="tx1"/>
                  </a:solidFill>
                  <a:latin typeface="+mj-ea"/>
                  <a:ea typeface="+mj-ea"/>
                </a:rPr>
                <a:t>北偏西</a:t>
              </a:r>
              <a:r>
                <a:rPr lang="en-US" altLang="zh-CN">
                  <a:solidFill>
                    <a:schemeClr val="tx1"/>
                  </a:solidFill>
                  <a:latin typeface="+mj-ea"/>
                  <a:ea typeface="+mj-ea"/>
                </a:rPr>
                <a:t>30°</a:t>
              </a:r>
            </a:p>
            <a:p>
              <a:pPr>
                <a:buFontTx/>
                <a:buNone/>
              </a:pPr>
              <a:r>
                <a:rPr lang="zh-CN" altLang="en-US">
                  <a:solidFill>
                    <a:schemeClr val="tx1"/>
                  </a:solidFill>
                  <a:latin typeface="+mj-ea"/>
                  <a:ea typeface="+mj-ea"/>
                </a:rPr>
                <a:t>约</a:t>
              </a:r>
              <a:r>
                <a:rPr lang="en-US" altLang="zh-CN">
                  <a:solidFill>
                    <a:schemeClr val="tx1"/>
                  </a:solidFill>
                  <a:latin typeface="+mj-ea"/>
                  <a:ea typeface="+mj-ea"/>
                </a:rPr>
                <a:t>400m</a:t>
              </a:r>
              <a:r>
                <a:rPr lang="zh-CN" altLang="en-US">
                  <a:solidFill>
                    <a:schemeClr val="tx1"/>
                  </a:solidFill>
                  <a:latin typeface="+mj-ea"/>
                  <a:ea typeface="+mj-ea"/>
                </a:rPr>
                <a:t>处。</a:t>
              </a:r>
              <a:endParaRPr lang="en-US" altLang="zh-CN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pic>
          <p:nvPicPr>
            <p:cNvPr id="30" name="Picture 15" descr="{DDFB11A6-3295-4C24-A52B-AB6B2176967F}副本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435599" y="1928803"/>
              <a:ext cx="3528275" cy="33575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" name="Text Box 16"/>
            <p:cNvSpPr txBox="1">
              <a:spLocks noChangeArrowheads="1"/>
            </p:cNvSpPr>
            <p:nvPr/>
          </p:nvSpPr>
          <p:spPr bwMode="auto">
            <a:xfrm>
              <a:off x="1214415" y="4451363"/>
              <a:ext cx="982686" cy="52322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+mj-ea"/>
                  <a:ea typeface="+mj-ea"/>
                </a:rPr>
                <a:t>小梅</a:t>
              </a:r>
            </a:p>
          </p:txBody>
        </p:sp>
        <p:sp>
          <p:nvSpPr>
            <p:cNvPr id="32" name="Text Box 17"/>
            <p:cNvSpPr txBox="1">
              <a:spLocks noChangeArrowheads="1"/>
            </p:cNvSpPr>
            <p:nvPr/>
          </p:nvSpPr>
          <p:spPr bwMode="auto">
            <a:xfrm>
              <a:off x="3286116" y="4451363"/>
              <a:ext cx="936625" cy="52322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+mj-ea"/>
                  <a:ea typeface="+mj-ea"/>
                </a:rPr>
                <a:t>小方</a:t>
              </a:r>
              <a:endParaRPr lang="en-US" altLang="zh-CN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37" name="直接连接符 36"/>
          <p:cNvCxnSpPr/>
          <p:nvPr/>
        </p:nvCxnSpPr>
        <p:spPr>
          <a:xfrm rot="5400000">
            <a:off x="6643702" y="4071942"/>
            <a:ext cx="85725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椭圆 38"/>
          <p:cNvSpPr/>
          <p:nvPr/>
        </p:nvSpPr>
        <p:spPr>
          <a:xfrm>
            <a:off x="7000892" y="4500570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1" name="直接连接符 40"/>
          <p:cNvCxnSpPr/>
          <p:nvPr/>
        </p:nvCxnSpPr>
        <p:spPr>
          <a:xfrm>
            <a:off x="6500826" y="3643314"/>
            <a:ext cx="1285884" cy="0"/>
          </a:xfrm>
          <a:prstGeom prst="line">
            <a:avLst/>
          </a:prstGeom>
          <a:ln w="254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rot="5400000">
            <a:off x="6500826" y="3643314"/>
            <a:ext cx="1143008" cy="0"/>
          </a:xfrm>
          <a:prstGeom prst="line">
            <a:avLst/>
          </a:prstGeom>
          <a:ln w="254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 Box 16"/>
          <p:cNvSpPr txBox="1">
            <a:spLocks noChangeArrowheads="1"/>
          </p:cNvSpPr>
          <p:nvPr/>
        </p:nvSpPr>
        <p:spPr bwMode="auto">
          <a:xfrm>
            <a:off x="7072330" y="4357694"/>
            <a:ext cx="1857388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小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梅家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7" name="Text Box 16"/>
          <p:cNvSpPr txBox="1">
            <a:spLocks noChangeArrowheads="1"/>
          </p:cNvSpPr>
          <p:nvPr/>
        </p:nvSpPr>
        <p:spPr bwMode="auto">
          <a:xfrm>
            <a:off x="7000892" y="3857628"/>
            <a:ext cx="1285884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300m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58" name="直接连接符 57"/>
          <p:cNvCxnSpPr/>
          <p:nvPr/>
        </p:nvCxnSpPr>
        <p:spPr>
          <a:xfrm rot="16200000" flipH="1">
            <a:off x="6250793" y="2750339"/>
            <a:ext cx="1071570" cy="57150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椭圆 60"/>
          <p:cNvSpPr/>
          <p:nvPr/>
        </p:nvSpPr>
        <p:spPr>
          <a:xfrm>
            <a:off x="6429388" y="2357430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 62"/>
          <p:cNvSpPr/>
          <p:nvPr/>
        </p:nvSpPr>
        <p:spPr>
          <a:xfrm>
            <a:off x="6934200" y="3208867"/>
            <a:ext cx="135467" cy="84666"/>
          </a:xfrm>
          <a:custGeom>
            <a:avLst/>
            <a:gdLst>
              <a:gd name="connsiteX0" fmla="*/ 0 w 135467"/>
              <a:gd name="connsiteY0" fmla="*/ 84666 h 84666"/>
              <a:gd name="connsiteX1" fmla="*/ 50800 w 135467"/>
              <a:gd name="connsiteY1" fmla="*/ 0 h 84666"/>
              <a:gd name="connsiteX2" fmla="*/ 50800 w 135467"/>
              <a:gd name="connsiteY2" fmla="*/ 0 h 84666"/>
              <a:gd name="connsiteX3" fmla="*/ 135467 w 135467"/>
              <a:gd name="connsiteY3" fmla="*/ 76200 h 84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467" h="84666">
                <a:moveTo>
                  <a:pt x="0" y="84666"/>
                </a:moveTo>
                <a:lnTo>
                  <a:pt x="50800" y="0"/>
                </a:lnTo>
                <a:lnTo>
                  <a:pt x="50800" y="0"/>
                </a:lnTo>
                <a:lnTo>
                  <a:pt x="135467" y="76200"/>
                </a:lnTo>
              </a:path>
            </a:pathLst>
          </a:cu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Text Box 16"/>
          <p:cNvSpPr txBox="1">
            <a:spLocks noChangeArrowheads="1"/>
          </p:cNvSpPr>
          <p:nvPr/>
        </p:nvSpPr>
        <p:spPr bwMode="auto">
          <a:xfrm>
            <a:off x="6643702" y="2714620"/>
            <a:ext cx="1285884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30°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5" name="Text Box 16"/>
          <p:cNvSpPr txBox="1">
            <a:spLocks noChangeArrowheads="1"/>
          </p:cNvSpPr>
          <p:nvPr/>
        </p:nvSpPr>
        <p:spPr bwMode="auto">
          <a:xfrm>
            <a:off x="6429388" y="2071678"/>
            <a:ext cx="1857388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小方家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6" name="Text Box 16"/>
          <p:cNvSpPr txBox="1">
            <a:spLocks noChangeArrowheads="1"/>
          </p:cNvSpPr>
          <p:nvPr/>
        </p:nvSpPr>
        <p:spPr bwMode="auto">
          <a:xfrm>
            <a:off x="5643570" y="2571744"/>
            <a:ext cx="1285884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400m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39" grpId="0" animBg="1"/>
      <p:bldP spid="56" grpId="0"/>
      <p:bldP spid="57" grpId="0"/>
      <p:bldP spid="61" grpId="0" animBg="1"/>
      <p:bldP spid="63" grpId="0" animBg="1"/>
      <p:bldP spid="64" grpId="0"/>
      <p:bldP spid="65" grpId="0"/>
      <p:bldP spid="6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3" name="Group 8"/>
          <p:cNvGrpSpPr>
            <a:grpSpLocks/>
          </p:cNvGrpSpPr>
          <p:nvPr/>
        </p:nvGrpSpPr>
        <p:grpSpPr bwMode="auto">
          <a:xfrm>
            <a:off x="6443663" y="188913"/>
            <a:ext cx="2411412" cy="1008062"/>
            <a:chOff x="0" y="0"/>
            <a:chExt cx="1633" cy="635"/>
          </a:xfrm>
        </p:grpSpPr>
        <p:pic>
          <p:nvPicPr>
            <p:cNvPr id="15366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课堂小结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357158" y="1285860"/>
            <a:ext cx="7837403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FadeRight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谈谈你的收获吧！</a:t>
            </a:r>
            <a:endParaRPr lang="zh-CN" altLang="en-US" sz="54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9089" name="Picture 1" descr="C:\Users\Administrator\Desktop\QQ图片20160524104635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80" y="2500306"/>
            <a:ext cx="2876550" cy="287655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285720" y="1428736"/>
            <a:ext cx="8786842" cy="264320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200000"/>
              </a:lnSpc>
            </a:pPr>
            <a:endParaRPr lang="zh-CN" altLang="en-US"/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3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4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357158" y="1571612"/>
            <a:ext cx="83582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确定物体的相对位置的方法。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7158" y="2344159"/>
            <a:ext cx="83582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画路线图的方法。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7158" y="3116706"/>
            <a:ext cx="83582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比例尺的意义及表示方法。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7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6372225" y="333375"/>
            <a:ext cx="2411413" cy="1008063"/>
            <a:chOff x="0" y="0"/>
            <a:chExt cx="1633" cy="635"/>
          </a:xfrm>
        </p:grpSpPr>
        <p:pic>
          <p:nvPicPr>
            <p:cNvPr id="18447" name="Picture 3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>
                  <a:ea typeface="黑体" pitchFamily="49" charset="-122"/>
                </a:rPr>
                <a:t>作业设计</a:t>
              </a:r>
            </a:p>
          </p:txBody>
        </p:sp>
      </p:grpSp>
      <p:grpSp>
        <p:nvGrpSpPr>
          <p:cNvPr id="18435" name="Group 17"/>
          <p:cNvGrpSpPr>
            <a:grpSpLocks/>
          </p:cNvGrpSpPr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18445" name="AutoShape 13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8446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18436" name="Group 18"/>
          <p:cNvGrpSpPr>
            <a:grpSpLocks/>
          </p:cNvGrpSpPr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18443" name="AutoShape 15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8444" name="Text Box 16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8438" name="Group 16"/>
          <p:cNvGrpSpPr>
            <a:grpSpLocks/>
          </p:cNvGrpSpPr>
          <p:nvPr/>
        </p:nvGrpSpPr>
        <p:grpSpPr bwMode="auto">
          <a:xfrm>
            <a:off x="6011863" y="5805488"/>
            <a:ext cx="1684337" cy="877887"/>
            <a:chOff x="2699" y="3612"/>
            <a:chExt cx="1061" cy="553"/>
          </a:xfrm>
        </p:grpSpPr>
        <p:pic>
          <p:nvPicPr>
            <p:cNvPr id="1843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18440" name="Text Box 18">
              <a:hlinkClick r:id="rId7" action="ppaction://hlinksldjump" highlightClick="1">
                <a:snd r:embed="rId8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0" name="Group 38"/>
          <p:cNvGrpSpPr>
            <a:grpSpLocks/>
          </p:cNvGrpSpPr>
          <p:nvPr/>
        </p:nvGrpSpPr>
        <p:grpSpPr bwMode="auto">
          <a:xfrm>
            <a:off x="3276600" y="188913"/>
            <a:ext cx="1584325" cy="579437"/>
            <a:chOff x="1066" y="2795"/>
            <a:chExt cx="998" cy="365"/>
          </a:xfrm>
        </p:grpSpPr>
        <p:sp>
          <p:nvSpPr>
            <p:cNvPr id="19485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997" cy="363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9486" name="Text Box 40"/>
            <p:cNvSpPr txBox="1">
              <a:spLocks noChangeArrowheads="1"/>
            </p:cNvSpPr>
            <p:nvPr/>
          </p:nvSpPr>
          <p:spPr bwMode="auto">
            <a:xfrm>
              <a:off x="1111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22" name="矩形 21"/>
          <p:cNvSpPr/>
          <p:nvPr/>
        </p:nvSpPr>
        <p:spPr>
          <a:xfrm>
            <a:off x="285720" y="1428736"/>
            <a:ext cx="8572560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</a:rPr>
              <a:t>2.</a:t>
            </a: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在动物园示意图上标出各个场馆的位置，并填空。</a:t>
            </a:r>
            <a:endParaRPr lang="zh-CN" altLang="en-US" sz="28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-71470" y="843961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95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页练习二十第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4" name="Picture 7" descr="{80A003F2-D852-499A-B32D-D87D83C35DC0}副本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928802"/>
            <a:ext cx="3243359" cy="3171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AutoShape 27"/>
          <p:cNvSpPr>
            <a:spLocks noChangeArrowheads="1"/>
          </p:cNvSpPr>
          <p:nvPr/>
        </p:nvSpPr>
        <p:spPr bwMode="auto">
          <a:xfrm>
            <a:off x="3000364" y="5072074"/>
            <a:ext cx="4929222" cy="571504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3399FF"/>
            </a:solidFill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宋体" charset="-122"/>
                <a:ea typeface="宋体" charset="-122"/>
              </a:rPr>
              <a:t>设计一条参观路线，说一说。</a:t>
            </a:r>
            <a:endParaRPr lang="en-US" altLang="zh-CN" sz="2800">
              <a:solidFill>
                <a:schemeClr val="tx1"/>
              </a:solidFill>
              <a:latin typeface="宋体" charset="-122"/>
              <a:ea typeface="宋体" charset="-122"/>
            </a:endParaRPr>
          </a:p>
        </p:txBody>
      </p:sp>
      <p:sp>
        <p:nvSpPr>
          <p:cNvPr id="17" name="Text Box 11"/>
          <p:cNvSpPr txBox="1">
            <a:spLocks noChangeArrowheads="1"/>
          </p:cNvSpPr>
          <p:nvPr/>
        </p:nvSpPr>
        <p:spPr bwMode="auto">
          <a:xfrm>
            <a:off x="3000364" y="2000240"/>
            <a:ext cx="6143636" cy="149932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）动物园大门位于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点（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向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北走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100m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到达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熊猫馆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Text Box 16"/>
          <p:cNvSpPr txBox="1">
            <a:spLocks noChangeArrowheads="1"/>
          </p:cNvSpPr>
          <p:nvPr/>
        </p:nvSpPr>
        <p:spPr bwMode="auto">
          <a:xfrm>
            <a:off x="1643042" y="4000504"/>
            <a:ext cx="1071570" cy="5232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大门</a:t>
            </a:r>
            <a:endParaRPr lang="zh-CN" altLang="en-US" sz="28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1000100" y="3477284"/>
            <a:ext cx="1500198" cy="5232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熊猫馆</a:t>
            </a:r>
            <a:endParaRPr lang="zh-CN" altLang="en-US" sz="28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000396" y="2079416"/>
            <a:ext cx="6072198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）海洋馆位于点（  ， ），在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大门的</a:t>
            </a:r>
            <a:r>
              <a:rPr lang="zh-CN" altLang="en-US" sz="3200" u="sng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偏</a:t>
            </a:r>
            <a:r>
              <a:rPr lang="zh-CN" altLang="en-US" sz="3200" u="sng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sz="3200" u="sng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约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</a:t>
            </a:r>
            <a:r>
              <a:rPr lang="zh-CN" altLang="en-US" sz="3200" u="sng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m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处。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6858048" y="2150854"/>
            <a:ext cx="357190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Text Box 16"/>
          <p:cNvSpPr txBox="1">
            <a:spLocks noChangeArrowheads="1"/>
          </p:cNvSpPr>
          <p:nvPr/>
        </p:nvSpPr>
        <p:spPr bwMode="auto">
          <a:xfrm>
            <a:off x="7358114" y="2150854"/>
            <a:ext cx="357190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Text Box 16"/>
          <p:cNvSpPr txBox="1">
            <a:spLocks noChangeArrowheads="1"/>
          </p:cNvSpPr>
          <p:nvPr/>
        </p:nvSpPr>
        <p:spPr bwMode="auto">
          <a:xfrm>
            <a:off x="5429288" y="2650920"/>
            <a:ext cx="571504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北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Text Box 16"/>
          <p:cNvSpPr txBox="1">
            <a:spLocks noChangeArrowheads="1"/>
          </p:cNvSpPr>
          <p:nvPr/>
        </p:nvSpPr>
        <p:spPr bwMode="auto">
          <a:xfrm>
            <a:off x="6500858" y="2650920"/>
            <a:ext cx="571504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东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Text Box 16"/>
          <p:cNvSpPr txBox="1">
            <a:spLocks noChangeArrowheads="1"/>
          </p:cNvSpPr>
          <p:nvPr/>
        </p:nvSpPr>
        <p:spPr bwMode="auto">
          <a:xfrm>
            <a:off x="7286676" y="2709087"/>
            <a:ext cx="1000132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18°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Text Box 16"/>
          <p:cNvSpPr txBox="1">
            <a:spLocks noChangeArrowheads="1"/>
          </p:cNvSpPr>
          <p:nvPr/>
        </p:nvSpPr>
        <p:spPr bwMode="auto">
          <a:xfrm>
            <a:off x="4286280" y="3293862"/>
            <a:ext cx="1000132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470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000364" y="2079416"/>
            <a:ext cx="6143636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）大象馆位于点（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），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在大门的</a:t>
            </a:r>
            <a:r>
              <a:rPr lang="zh-CN" altLang="en-US" sz="3200" u="sng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偏</a:t>
            </a:r>
            <a:r>
              <a:rPr lang="zh-CN" altLang="en-US" sz="3200" u="sng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sz="3200" u="sng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约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</a:t>
            </a:r>
            <a:r>
              <a:rPr lang="zh-CN" altLang="en-US" sz="3200" u="sng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m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处。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Text Box 16"/>
          <p:cNvSpPr txBox="1">
            <a:spLocks noChangeArrowheads="1"/>
          </p:cNvSpPr>
          <p:nvPr/>
        </p:nvSpPr>
        <p:spPr bwMode="auto">
          <a:xfrm>
            <a:off x="5857884" y="2650920"/>
            <a:ext cx="571504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北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Text Box 16"/>
          <p:cNvSpPr txBox="1">
            <a:spLocks noChangeArrowheads="1"/>
          </p:cNvSpPr>
          <p:nvPr/>
        </p:nvSpPr>
        <p:spPr bwMode="auto">
          <a:xfrm>
            <a:off x="6929454" y="2650920"/>
            <a:ext cx="571504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东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Text Box 16"/>
          <p:cNvSpPr txBox="1">
            <a:spLocks noChangeArrowheads="1"/>
          </p:cNvSpPr>
          <p:nvPr/>
        </p:nvSpPr>
        <p:spPr bwMode="auto">
          <a:xfrm>
            <a:off x="7858148" y="2650920"/>
            <a:ext cx="1000132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60°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Text Box 16"/>
          <p:cNvSpPr txBox="1">
            <a:spLocks noChangeArrowheads="1"/>
          </p:cNvSpPr>
          <p:nvPr/>
        </p:nvSpPr>
        <p:spPr bwMode="auto">
          <a:xfrm>
            <a:off x="4357686" y="3293862"/>
            <a:ext cx="1000132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290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000364" y="2007978"/>
            <a:ext cx="607219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）狮虎山到熊猫馆和大象馆的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距离相等，位于点（   ， ）。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Text Box 16"/>
          <p:cNvSpPr txBox="1">
            <a:spLocks noChangeArrowheads="1"/>
          </p:cNvSpPr>
          <p:nvPr/>
        </p:nvSpPr>
        <p:spPr bwMode="auto">
          <a:xfrm>
            <a:off x="2214546" y="3214686"/>
            <a:ext cx="1500198" cy="5232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大象馆</a:t>
            </a:r>
            <a:endParaRPr lang="zh-CN" altLang="en-US" sz="28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" name="Text Box 16"/>
          <p:cNvSpPr txBox="1">
            <a:spLocks noChangeArrowheads="1"/>
          </p:cNvSpPr>
          <p:nvPr/>
        </p:nvSpPr>
        <p:spPr bwMode="auto">
          <a:xfrm>
            <a:off x="7643834" y="2936672"/>
            <a:ext cx="1071570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6" name="Text Box 16"/>
          <p:cNvSpPr txBox="1">
            <a:spLocks noChangeArrowheads="1"/>
          </p:cNvSpPr>
          <p:nvPr/>
        </p:nvSpPr>
        <p:spPr bwMode="auto">
          <a:xfrm>
            <a:off x="8143900" y="2936672"/>
            <a:ext cx="1071570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8" name="Text Box 16"/>
          <p:cNvSpPr txBox="1">
            <a:spLocks noChangeArrowheads="1"/>
          </p:cNvSpPr>
          <p:nvPr/>
        </p:nvSpPr>
        <p:spPr bwMode="auto">
          <a:xfrm>
            <a:off x="1571604" y="2762904"/>
            <a:ext cx="1500198" cy="5232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狮虎山</a:t>
            </a:r>
            <a:endParaRPr lang="zh-CN" altLang="en-US" sz="28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000396" y="2007978"/>
            <a:ext cx="607219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）鹿苑位于点（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），向南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200m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到达猩猩馆；科普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馆与这两处距离相等， 位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于点（   ， ）。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" name="Text Box 16"/>
          <p:cNvSpPr txBox="1">
            <a:spLocks noChangeArrowheads="1"/>
          </p:cNvSpPr>
          <p:nvPr/>
        </p:nvSpPr>
        <p:spPr bwMode="auto">
          <a:xfrm>
            <a:off x="428596" y="1986969"/>
            <a:ext cx="1500198" cy="5232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鹿苑</a:t>
            </a:r>
            <a:endParaRPr lang="zh-CN" altLang="en-US" sz="28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2" name="Text Box 16"/>
          <p:cNvSpPr txBox="1">
            <a:spLocks noChangeArrowheads="1"/>
          </p:cNvSpPr>
          <p:nvPr/>
        </p:nvSpPr>
        <p:spPr bwMode="auto">
          <a:xfrm>
            <a:off x="428596" y="2987101"/>
            <a:ext cx="1500198" cy="5232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猩猩馆</a:t>
            </a:r>
            <a:endParaRPr lang="zh-CN" altLang="en-US" sz="28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3" name="Text Box 16"/>
          <p:cNvSpPr txBox="1">
            <a:spLocks noChangeArrowheads="1"/>
          </p:cNvSpPr>
          <p:nvPr/>
        </p:nvSpPr>
        <p:spPr bwMode="auto">
          <a:xfrm>
            <a:off x="5286412" y="4365432"/>
            <a:ext cx="1071570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5" name="Text Box 16"/>
          <p:cNvSpPr txBox="1">
            <a:spLocks noChangeArrowheads="1"/>
          </p:cNvSpPr>
          <p:nvPr/>
        </p:nvSpPr>
        <p:spPr bwMode="auto">
          <a:xfrm>
            <a:off x="5786478" y="4352161"/>
            <a:ext cx="1071570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6" name="Text Box 16"/>
          <p:cNvSpPr txBox="1">
            <a:spLocks noChangeArrowheads="1"/>
          </p:cNvSpPr>
          <p:nvPr/>
        </p:nvSpPr>
        <p:spPr bwMode="auto">
          <a:xfrm>
            <a:off x="500034" y="2500306"/>
            <a:ext cx="1500198" cy="5232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科普馆</a:t>
            </a:r>
            <a:endParaRPr lang="zh-CN" altLang="en-US" sz="28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47" name="Group 12"/>
          <p:cNvGrpSpPr>
            <a:grpSpLocks/>
          </p:cNvGrpSpPr>
          <p:nvPr/>
        </p:nvGrpSpPr>
        <p:grpSpPr bwMode="auto">
          <a:xfrm>
            <a:off x="5292725" y="6249988"/>
            <a:ext cx="2376488" cy="563562"/>
            <a:chOff x="1474" y="3765"/>
            <a:chExt cx="952" cy="355"/>
          </a:xfrm>
        </p:grpSpPr>
        <p:sp>
          <p:nvSpPr>
            <p:cNvPr id="48" name="AutoShape 13">
              <a:hlinkClick r:id="rId3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50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1" grpId="0"/>
      <p:bldP spid="16" grpId="0" animBg="1"/>
      <p:bldP spid="17" grpId="0"/>
      <p:bldP spid="17" grpId="1"/>
      <p:bldP spid="18" grpId="0"/>
      <p:bldP spid="19" grpId="0"/>
      <p:bldP spid="20" grpId="0"/>
      <p:bldP spid="20" grpId="1"/>
      <p:bldP spid="21" grpId="0"/>
      <p:bldP spid="21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5" grpId="0"/>
      <p:bldP spid="35" grpId="1"/>
      <p:bldP spid="36" grpId="0"/>
      <p:bldP spid="36" grpId="1"/>
      <p:bldP spid="38" grpId="0"/>
      <p:bldP spid="40" grpId="0"/>
      <p:bldP spid="41" grpId="0"/>
      <p:bldP spid="42" grpId="0"/>
      <p:bldP spid="43" grpId="0"/>
      <p:bldP spid="45" grpId="0"/>
      <p:bldP spid="4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1" name="Group 23"/>
          <p:cNvGrpSpPr>
            <a:grpSpLocks/>
          </p:cNvGrpSpPr>
          <p:nvPr/>
        </p:nvGrpSpPr>
        <p:grpSpPr bwMode="auto">
          <a:xfrm>
            <a:off x="3708400" y="404813"/>
            <a:ext cx="1584325" cy="647700"/>
            <a:chOff x="3016" y="2750"/>
            <a:chExt cx="998" cy="408"/>
          </a:xfrm>
        </p:grpSpPr>
        <p:sp>
          <p:nvSpPr>
            <p:cNvPr id="22535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998" cy="408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2536" name="Text Box 25"/>
            <p:cNvSpPr txBox="1">
              <a:spLocks noChangeArrowheads="1"/>
            </p:cNvSpPr>
            <p:nvPr/>
          </p:nvSpPr>
          <p:spPr bwMode="auto">
            <a:xfrm>
              <a:off x="3061" y="275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sp>
        <p:nvSpPr>
          <p:cNvPr id="27" name="Rectangle 68"/>
          <p:cNvSpPr>
            <a:spLocks noChangeArrowheads="1"/>
          </p:cNvSpPr>
          <p:nvPr/>
        </p:nvSpPr>
        <p:spPr bwMode="auto">
          <a:xfrm>
            <a:off x="0" y="1129713"/>
            <a:ext cx="9022022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+mj-ea"/>
                <a:ea typeface="+mj-ea"/>
              </a:rPr>
              <a:t>一、</a:t>
            </a:r>
            <a:r>
              <a:rPr lang="zh-CN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在某大学平面示意图上标出其他建筑的位置</a:t>
            </a:r>
            <a:r>
              <a:rPr lang="en-US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并填空</a:t>
            </a:r>
            <a:endParaRPr lang="zh-CN" altLang="zh-CN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-32" y="1571612"/>
            <a:ext cx="4500594" cy="4309806"/>
            <a:chOff x="357158" y="1785926"/>
            <a:chExt cx="4500594" cy="4309806"/>
          </a:xfrm>
        </p:grpSpPr>
        <p:pic>
          <p:nvPicPr>
            <p:cNvPr id="24" name="tt42.jpg" descr="id:2147507921;FounderCES"/>
            <p:cNvPicPr/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8596" y="1794157"/>
              <a:ext cx="4429156" cy="4301575"/>
            </a:xfrm>
            <a:prstGeom prst="rect">
              <a:avLst/>
            </a:prstGeom>
          </p:spPr>
        </p:pic>
        <p:sp>
          <p:nvSpPr>
            <p:cNvPr id="26" name="矩形 25"/>
            <p:cNvSpPr/>
            <p:nvPr/>
          </p:nvSpPr>
          <p:spPr>
            <a:xfrm>
              <a:off x="4214810" y="1928802"/>
              <a:ext cx="59663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</a:rPr>
                <a:t>北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714348" y="1785926"/>
              <a:ext cx="101181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100m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714348" y="2987101"/>
              <a:ext cx="142058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图书馆</a:t>
              </a:r>
              <a:endParaRPr lang="en-US" altLang="zh-CN" sz="3200" dirty="0" smtClean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920317" y="4773051"/>
              <a:ext cx="100860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大门</a:t>
              </a:r>
              <a:endParaRPr lang="en-US" altLang="zh-CN" sz="3200" dirty="0" smtClean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785786" y="5286388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tx1"/>
                  </a:solidFill>
                  <a:latin typeface="+mj-ea"/>
                  <a:ea typeface="+mj-ea"/>
                </a:rPr>
                <a:t>0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1071538" y="5286388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tx1"/>
                  </a:solidFill>
                  <a:latin typeface="+mj-ea"/>
                  <a:ea typeface="+mj-ea"/>
                </a:rPr>
                <a:t>1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1374322" y="5286388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tx1"/>
                  </a:solidFill>
                  <a:latin typeface="+mj-ea"/>
                  <a:ea typeface="+mj-ea"/>
                </a:rPr>
                <a:t>2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1677106" y="5286388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tx1"/>
                  </a:solidFill>
                  <a:latin typeface="+mj-ea"/>
                  <a:ea typeface="+mj-ea"/>
                </a:rPr>
                <a:t>3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1979890" y="5286388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tx1"/>
                  </a:solidFill>
                  <a:latin typeface="+mj-ea"/>
                  <a:ea typeface="+mj-ea"/>
                </a:rPr>
                <a:t>4</a:t>
              </a:r>
            </a:p>
          </p:txBody>
        </p:sp>
        <p:sp>
          <p:nvSpPr>
            <p:cNvPr id="39" name="矩形 38"/>
            <p:cNvSpPr/>
            <p:nvPr/>
          </p:nvSpPr>
          <p:spPr>
            <a:xfrm>
              <a:off x="2282674" y="5286388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tx1"/>
                  </a:solidFill>
                  <a:latin typeface="+mj-ea"/>
                  <a:ea typeface="+mj-ea"/>
                </a:rPr>
                <a:t>5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2585458" y="5286388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tx1"/>
                  </a:solidFill>
                  <a:latin typeface="+mj-ea"/>
                  <a:ea typeface="+mj-ea"/>
                </a:rPr>
                <a:t>6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2888242" y="5286388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tx1"/>
                  </a:solidFill>
                  <a:latin typeface="+mj-ea"/>
                  <a:ea typeface="+mj-ea"/>
                </a:rPr>
                <a:t>7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3191026" y="5286388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tx1"/>
                  </a:solidFill>
                  <a:latin typeface="+mj-ea"/>
                  <a:ea typeface="+mj-ea"/>
                </a:rPr>
                <a:t>8</a:t>
              </a:r>
            </a:p>
          </p:txBody>
        </p:sp>
        <p:sp>
          <p:nvSpPr>
            <p:cNvPr id="44" name="矩形 43"/>
            <p:cNvSpPr/>
            <p:nvPr/>
          </p:nvSpPr>
          <p:spPr>
            <a:xfrm>
              <a:off x="3493810" y="5286388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tx1"/>
                  </a:solidFill>
                  <a:latin typeface="+mj-ea"/>
                  <a:ea typeface="+mj-ea"/>
                </a:rPr>
                <a:t>9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3796594" y="5286388"/>
              <a:ext cx="4956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tx1"/>
                  </a:solidFill>
                  <a:latin typeface="+mj-ea"/>
                  <a:ea typeface="+mj-ea"/>
                </a:rPr>
                <a:t>10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500034" y="4786322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tx1"/>
                  </a:solidFill>
                  <a:latin typeface="+mj-ea"/>
                  <a:ea typeface="+mj-ea"/>
                </a:rPr>
                <a:t>1</a:t>
              </a:r>
            </a:p>
          </p:txBody>
        </p:sp>
        <p:sp>
          <p:nvSpPr>
            <p:cNvPr id="48" name="矩形 47"/>
            <p:cNvSpPr/>
            <p:nvPr/>
          </p:nvSpPr>
          <p:spPr>
            <a:xfrm>
              <a:off x="500034" y="4572008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tx1"/>
                  </a:solidFill>
                  <a:latin typeface="+mj-ea"/>
                  <a:ea typeface="+mj-ea"/>
                </a:rPr>
                <a:t>2</a:t>
              </a:r>
            </a:p>
          </p:txBody>
        </p:sp>
        <p:sp>
          <p:nvSpPr>
            <p:cNvPr id="50" name="矩形 49"/>
            <p:cNvSpPr/>
            <p:nvPr/>
          </p:nvSpPr>
          <p:spPr>
            <a:xfrm>
              <a:off x="500034" y="4286256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tx1"/>
                  </a:solidFill>
                  <a:latin typeface="+mj-ea"/>
                  <a:ea typeface="+mj-ea"/>
                </a:rPr>
                <a:t>3</a:t>
              </a:r>
            </a:p>
          </p:txBody>
        </p:sp>
        <p:sp>
          <p:nvSpPr>
            <p:cNvPr id="51" name="矩形 50"/>
            <p:cNvSpPr/>
            <p:nvPr/>
          </p:nvSpPr>
          <p:spPr>
            <a:xfrm>
              <a:off x="500034" y="3929066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tx1"/>
                  </a:solidFill>
                  <a:latin typeface="+mj-ea"/>
                  <a:ea typeface="+mj-ea"/>
                </a:rPr>
                <a:t>4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500034" y="3610277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tx1"/>
                  </a:solidFill>
                  <a:latin typeface="+mj-ea"/>
                  <a:ea typeface="+mj-ea"/>
                </a:rPr>
                <a:t>5</a:t>
              </a:r>
            </a:p>
          </p:txBody>
        </p:sp>
        <p:sp>
          <p:nvSpPr>
            <p:cNvPr id="54" name="矩形 53"/>
            <p:cNvSpPr/>
            <p:nvPr/>
          </p:nvSpPr>
          <p:spPr>
            <a:xfrm>
              <a:off x="500034" y="3324525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tx1"/>
                  </a:solidFill>
                  <a:latin typeface="+mj-ea"/>
                  <a:ea typeface="+mj-ea"/>
                </a:rPr>
                <a:t>6</a:t>
              </a:r>
            </a:p>
          </p:txBody>
        </p:sp>
        <p:sp>
          <p:nvSpPr>
            <p:cNvPr id="55" name="矩形 54"/>
            <p:cNvSpPr/>
            <p:nvPr/>
          </p:nvSpPr>
          <p:spPr>
            <a:xfrm>
              <a:off x="500034" y="3071810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tx1"/>
                  </a:solidFill>
                  <a:latin typeface="+mj-ea"/>
                  <a:ea typeface="+mj-ea"/>
                </a:rPr>
                <a:t>7</a:t>
              </a:r>
            </a:p>
          </p:txBody>
        </p:sp>
        <p:sp>
          <p:nvSpPr>
            <p:cNvPr id="56" name="矩形 55"/>
            <p:cNvSpPr/>
            <p:nvPr/>
          </p:nvSpPr>
          <p:spPr>
            <a:xfrm>
              <a:off x="500034" y="2786058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tx1"/>
                  </a:solidFill>
                  <a:latin typeface="+mj-ea"/>
                  <a:ea typeface="+mj-ea"/>
                </a:rPr>
                <a:t>8</a:t>
              </a:r>
            </a:p>
          </p:txBody>
        </p:sp>
        <p:sp>
          <p:nvSpPr>
            <p:cNvPr id="57" name="矩形 56"/>
            <p:cNvSpPr/>
            <p:nvPr/>
          </p:nvSpPr>
          <p:spPr>
            <a:xfrm>
              <a:off x="500034" y="2500306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tx1"/>
                  </a:solidFill>
                  <a:latin typeface="+mj-ea"/>
                  <a:ea typeface="+mj-ea"/>
                </a:rPr>
                <a:t>9</a:t>
              </a:r>
            </a:p>
          </p:txBody>
        </p:sp>
        <p:sp>
          <p:nvSpPr>
            <p:cNvPr id="58" name="矩形 57"/>
            <p:cNvSpPr/>
            <p:nvPr/>
          </p:nvSpPr>
          <p:spPr>
            <a:xfrm>
              <a:off x="357158" y="2214554"/>
              <a:ext cx="4956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tx1"/>
                  </a:solidFill>
                  <a:latin typeface="+mj-ea"/>
                  <a:ea typeface="+mj-ea"/>
                </a:rPr>
                <a:t>10</a:t>
              </a:r>
            </a:p>
          </p:txBody>
        </p:sp>
      </p:grpSp>
      <p:sp>
        <p:nvSpPr>
          <p:cNvPr id="60" name="矩形 59"/>
          <p:cNvSpPr/>
          <p:nvPr/>
        </p:nvSpPr>
        <p:spPr>
          <a:xfrm>
            <a:off x="3929058" y="2214554"/>
            <a:ext cx="507206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学校大门位于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向北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600 m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是教学楼。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" name="Text Box 16"/>
          <p:cNvSpPr txBox="1">
            <a:spLocks noChangeArrowheads="1"/>
          </p:cNvSpPr>
          <p:nvPr/>
        </p:nvSpPr>
        <p:spPr bwMode="auto">
          <a:xfrm>
            <a:off x="6929454" y="2220202"/>
            <a:ext cx="1071570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3" name="Text Box 16"/>
          <p:cNvSpPr txBox="1">
            <a:spLocks noChangeArrowheads="1"/>
          </p:cNvSpPr>
          <p:nvPr/>
        </p:nvSpPr>
        <p:spPr bwMode="auto">
          <a:xfrm>
            <a:off x="7358082" y="2220202"/>
            <a:ext cx="1071570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2000232" y="3286124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Text Box 16"/>
          <p:cNvSpPr txBox="1">
            <a:spLocks noChangeArrowheads="1"/>
          </p:cNvSpPr>
          <p:nvPr/>
        </p:nvSpPr>
        <p:spPr bwMode="auto">
          <a:xfrm>
            <a:off x="1571604" y="2786058"/>
            <a:ext cx="1428760" cy="5232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教学楼</a:t>
            </a:r>
            <a:endParaRPr lang="zh-CN" altLang="en-US" sz="28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3929058" y="3291772"/>
            <a:ext cx="507206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图书馆位于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在大门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偏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的方向上。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8" name="Text Box 16"/>
          <p:cNvSpPr txBox="1">
            <a:spLocks noChangeArrowheads="1"/>
          </p:cNvSpPr>
          <p:nvPr/>
        </p:nvSpPr>
        <p:spPr bwMode="auto">
          <a:xfrm>
            <a:off x="6500826" y="3349939"/>
            <a:ext cx="1071570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0" name="Text Box 16"/>
          <p:cNvSpPr txBox="1">
            <a:spLocks noChangeArrowheads="1"/>
          </p:cNvSpPr>
          <p:nvPr/>
        </p:nvSpPr>
        <p:spPr bwMode="auto">
          <a:xfrm>
            <a:off x="6929454" y="3349939"/>
            <a:ext cx="1071570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" name="Text Box 16"/>
          <p:cNvSpPr txBox="1">
            <a:spLocks noChangeArrowheads="1"/>
          </p:cNvSpPr>
          <p:nvPr/>
        </p:nvSpPr>
        <p:spPr bwMode="auto">
          <a:xfrm>
            <a:off x="4929190" y="3791838"/>
            <a:ext cx="1071570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北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2" name="Text Box 16"/>
          <p:cNvSpPr txBox="1">
            <a:spLocks noChangeArrowheads="1"/>
          </p:cNvSpPr>
          <p:nvPr/>
        </p:nvSpPr>
        <p:spPr bwMode="auto">
          <a:xfrm>
            <a:off x="6357950" y="3791838"/>
            <a:ext cx="1071570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西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3929058" y="4429132"/>
            <a:ext cx="521494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博硕超市在大门以东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300 m,</a:t>
            </a: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再向北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100 m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位于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5" name="Text Box 16"/>
          <p:cNvSpPr txBox="1">
            <a:spLocks noChangeArrowheads="1"/>
          </p:cNvSpPr>
          <p:nvPr/>
        </p:nvSpPr>
        <p:spPr bwMode="auto">
          <a:xfrm>
            <a:off x="2143108" y="4214818"/>
            <a:ext cx="1714512" cy="5232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博硕超市</a:t>
            </a:r>
            <a:endParaRPr lang="zh-CN" altLang="en-US" sz="28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2857488" y="4738038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Text Box 16"/>
          <p:cNvSpPr txBox="1">
            <a:spLocks noChangeArrowheads="1"/>
          </p:cNvSpPr>
          <p:nvPr/>
        </p:nvSpPr>
        <p:spPr bwMode="auto">
          <a:xfrm>
            <a:off x="8001024" y="4929198"/>
            <a:ext cx="1071570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9" name="Text Box 16"/>
          <p:cNvSpPr txBox="1">
            <a:spLocks noChangeArrowheads="1"/>
          </p:cNvSpPr>
          <p:nvPr/>
        </p:nvSpPr>
        <p:spPr bwMode="auto">
          <a:xfrm>
            <a:off x="8429652" y="4929198"/>
            <a:ext cx="1071570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428596" y="5500702"/>
            <a:ext cx="87154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银行在图书馆的正东面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到图书馆和博硕超市的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距离相等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位于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1" name="Text Box 16"/>
          <p:cNvSpPr txBox="1">
            <a:spLocks noChangeArrowheads="1"/>
          </p:cNvSpPr>
          <p:nvPr/>
        </p:nvSpPr>
        <p:spPr bwMode="auto">
          <a:xfrm>
            <a:off x="3500430" y="6000768"/>
            <a:ext cx="1071570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2" name="Text Box 16"/>
          <p:cNvSpPr txBox="1">
            <a:spLocks noChangeArrowheads="1"/>
          </p:cNvSpPr>
          <p:nvPr/>
        </p:nvSpPr>
        <p:spPr bwMode="auto">
          <a:xfrm>
            <a:off x="4000496" y="6000768"/>
            <a:ext cx="1071570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4" name="Text Box 16"/>
          <p:cNvSpPr txBox="1">
            <a:spLocks noChangeArrowheads="1"/>
          </p:cNvSpPr>
          <p:nvPr/>
        </p:nvSpPr>
        <p:spPr bwMode="auto">
          <a:xfrm>
            <a:off x="2500298" y="2214554"/>
            <a:ext cx="1714512" cy="5232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银行</a:t>
            </a:r>
            <a:endParaRPr lang="zh-CN" altLang="en-US" sz="28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2857488" y="2737774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utoUpdateAnimBg="0"/>
      <p:bldP spid="60" grpId="0"/>
      <p:bldP spid="61" grpId="0"/>
      <p:bldP spid="63" grpId="0"/>
      <p:bldP spid="64" grpId="0" animBg="1"/>
      <p:bldP spid="65" grpId="0"/>
      <p:bldP spid="66" grpId="0"/>
      <p:bldP spid="68" grpId="0"/>
      <p:bldP spid="70" grpId="0"/>
      <p:bldP spid="71" grpId="0"/>
      <p:bldP spid="72" grpId="0"/>
      <p:bldP spid="74" grpId="0"/>
      <p:bldP spid="75" grpId="0"/>
      <p:bldP spid="76" grpId="0" animBg="1"/>
      <p:bldP spid="77" grpId="0"/>
      <p:bldP spid="79" grpId="0"/>
      <p:bldP spid="80" grpId="0"/>
      <p:bldP spid="81" grpId="0"/>
      <p:bldP spid="82" grpId="0"/>
      <p:bldP spid="84" grpId="0"/>
      <p:bldP spid="8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8"/>
          <p:cNvSpPr>
            <a:spLocks noChangeArrowheads="1"/>
          </p:cNvSpPr>
          <p:nvPr/>
        </p:nvSpPr>
        <p:spPr bwMode="auto">
          <a:xfrm>
            <a:off x="214282" y="714356"/>
            <a:ext cx="8929718" cy="1195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二、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下面是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306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路公共汽车行驶的路线图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说一说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从学校到公园的行驶方向和路过的站点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89214" y="2500306"/>
            <a:ext cx="8026190" cy="2175988"/>
            <a:chOff x="285720" y="2214554"/>
            <a:chExt cx="8026190" cy="2175988"/>
          </a:xfrm>
        </p:grpSpPr>
        <p:pic>
          <p:nvPicPr>
            <p:cNvPr id="4" name="ty90.jpg" descr="id:2147507928;FounderCES"/>
            <p:cNvPicPr/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2910" y="2223719"/>
              <a:ext cx="7643866" cy="2166823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7715272" y="2214554"/>
              <a:ext cx="59663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</a:rPr>
                <a:t>北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021305" y="3262970"/>
              <a:ext cx="90762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80°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164445" y="2928934"/>
              <a:ext cx="90762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35°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021833" y="2500306"/>
              <a:ext cx="90762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60°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28596" y="2467269"/>
              <a:ext cx="8034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tx1"/>
                  </a:solidFill>
                </a:rPr>
                <a:t>学校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85720" y="3643314"/>
              <a:ext cx="8034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tx1"/>
                  </a:solidFill>
                </a:rPr>
                <a:t>师大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792362" y="3181649"/>
              <a:ext cx="142218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tx1"/>
                  </a:solidFill>
                </a:rPr>
                <a:t>南湖大桥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857356" y="2824459"/>
              <a:ext cx="142218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tx1"/>
                  </a:solidFill>
                </a:rPr>
                <a:t>林业宾馆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071670" y="3786190"/>
              <a:ext cx="142218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tx1"/>
                  </a:solidFill>
                </a:rPr>
                <a:t>国商百货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714612" y="3429000"/>
              <a:ext cx="142218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tx1"/>
                  </a:solidFill>
                </a:rPr>
                <a:t>动植物园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071934" y="3357562"/>
              <a:ext cx="111280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tx1"/>
                  </a:solidFill>
                </a:rPr>
                <a:t>市政府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500562" y="2285992"/>
              <a:ext cx="8034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tx1"/>
                  </a:solidFill>
                </a:rPr>
                <a:t>医院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357818" y="2214554"/>
              <a:ext cx="111280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tx1"/>
                  </a:solidFill>
                </a:rPr>
                <a:t>图书馆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429388" y="2857496"/>
              <a:ext cx="173156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tx1"/>
                  </a:solidFill>
                </a:rPr>
                <a:t>烈士纪念碑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072198" y="3714752"/>
              <a:ext cx="8034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tx1"/>
                  </a:solidFill>
                </a:rPr>
                <a:t>公园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8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考 点 讲 解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sp>
        <p:nvSpPr>
          <p:cNvPr id="20481" name="AutoShape 1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82" name="AutoShape 2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357158" y="857232"/>
            <a:ext cx="1000132" cy="571504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85720" y="1714488"/>
            <a:ext cx="87154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一个长方形的三个顶点分别是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A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(1,1),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B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(5,1),</a:t>
            </a:r>
          </a:p>
          <a:p>
            <a:pPr>
              <a:lnSpc>
                <a:spcPct val="150000"/>
              </a:lnSpc>
            </a:pP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C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(5,3),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那么第四个顶点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D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的位置是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	(</a:t>
            </a:r>
            <a:r>
              <a:rPr lang="zh-CN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57224" y="3500438"/>
            <a:ext cx="6143668" cy="1885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A.(1,5)</a:t>
            </a:r>
            <a:r>
              <a:rPr lang="zh-CN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　　　　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B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(3,5)</a:t>
            </a:r>
            <a:endParaRPr lang="zh-CN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C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(1,3)	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    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D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(3,1)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215206" y="2571744"/>
            <a:ext cx="463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C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 autoUpdateAnimBg="0"/>
      <p:bldP spid="25" grpId="0"/>
      <p:bldP spid="26" grpId="0"/>
      <p:bldP spid="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0034" y="428604"/>
            <a:ext cx="842968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306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路公共汽车从学校出发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向正南方向走到师大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再向正东方向走到南湖大桥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由南湖大桥向南偏东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80°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方向走到国商百货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再向正北方向走到林业宾馆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由林业宾馆向正东方向走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经过动植物园到市政府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再向北偏东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35°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方向走到医院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由医院向正东方向走到图书馆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再由图书馆向南偏东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60°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方向走到烈士纪念碑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最后向正南方向走到公园。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68"/>
          <p:cNvSpPr>
            <a:spLocks noChangeArrowheads="1"/>
          </p:cNvSpPr>
          <p:nvPr/>
        </p:nvSpPr>
        <p:spPr bwMode="auto">
          <a:xfrm>
            <a:off x="214282" y="714356"/>
            <a:ext cx="8929718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三、以电视塔为观测点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量一量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填一填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画一画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142844" y="1714488"/>
            <a:ext cx="4286280" cy="3714776"/>
            <a:chOff x="357158" y="1714488"/>
            <a:chExt cx="4286280" cy="3714776"/>
          </a:xfrm>
        </p:grpSpPr>
        <p:pic>
          <p:nvPicPr>
            <p:cNvPr id="37" name="ty91.jpg" descr="id:2147507935;FounderCES"/>
            <p:cNvPicPr/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7158" y="2000240"/>
              <a:ext cx="3925280" cy="3304593"/>
            </a:xfrm>
            <a:prstGeom prst="rect">
              <a:avLst/>
            </a:prstGeom>
          </p:spPr>
        </p:pic>
        <p:sp>
          <p:nvSpPr>
            <p:cNvPr id="39" name="矩形 38"/>
            <p:cNvSpPr/>
            <p:nvPr/>
          </p:nvSpPr>
          <p:spPr>
            <a:xfrm>
              <a:off x="3316319" y="1928802"/>
              <a:ext cx="111280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tx1"/>
                  </a:solidFill>
                </a:rPr>
                <a:t>市政府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785918" y="1714488"/>
              <a:ext cx="49404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tx1"/>
                  </a:solidFill>
                </a:rPr>
                <a:t>北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714480" y="2071678"/>
              <a:ext cx="142218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tx1"/>
                  </a:solidFill>
                </a:rPr>
                <a:t>电信大楼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3682919" y="2357430"/>
              <a:ext cx="9605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0" dirty="0" smtClean="0">
                  <a:solidFill>
                    <a:schemeClr val="tx1"/>
                  </a:solidFill>
                  <a:latin typeface="+mj-ea"/>
                  <a:ea typeface="+mj-ea"/>
                </a:rPr>
                <a:t>100</a:t>
              </a:r>
              <a:r>
                <a:rPr lang="zh-CN" altLang="en-US" b="0" dirty="0" smtClean="0">
                  <a:solidFill>
                    <a:schemeClr val="tx1"/>
                  </a:solidFill>
                  <a:latin typeface="+mj-ea"/>
                  <a:ea typeface="+mj-ea"/>
                </a:rPr>
                <a:t>米</a:t>
              </a:r>
              <a:endParaRPr lang="zh-CN" altLang="en-US" b="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2786050" y="3500438"/>
              <a:ext cx="142218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tx1"/>
                  </a:solidFill>
                </a:rPr>
                <a:t>市民广场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4006516" y="3181649"/>
              <a:ext cx="49404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tx1"/>
                  </a:solidFill>
                </a:rPr>
                <a:t>东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714480" y="3429000"/>
              <a:ext cx="111280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tx1"/>
                  </a:solidFill>
                </a:rPr>
                <a:t>电视塔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571472" y="4967599"/>
              <a:ext cx="111280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tx1"/>
                  </a:solidFill>
                </a:rPr>
                <a:t>少年宫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1949867" y="3000372"/>
              <a:ext cx="90762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40°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1357290" y="3643314"/>
              <a:ext cx="90762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35°</a:t>
              </a:r>
              <a:endParaRPr lang="zh-CN" altLang="en-US" sz="2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4357686" y="1500174"/>
            <a:ext cx="4572000" cy="242265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市民广场在电视塔的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面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米处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电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信大楼在电视塔的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面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米处。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9" name="Text Box 16"/>
          <p:cNvSpPr txBox="1">
            <a:spLocks noChangeArrowheads="1"/>
          </p:cNvSpPr>
          <p:nvPr/>
        </p:nvSpPr>
        <p:spPr bwMode="auto">
          <a:xfrm>
            <a:off x="4786314" y="2201283"/>
            <a:ext cx="1071570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正东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0" name="Text Box 16"/>
          <p:cNvSpPr txBox="1">
            <a:spLocks noChangeArrowheads="1"/>
          </p:cNvSpPr>
          <p:nvPr/>
        </p:nvSpPr>
        <p:spPr bwMode="auto">
          <a:xfrm>
            <a:off x="6357950" y="2201283"/>
            <a:ext cx="1071570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600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" name="Text Box 16"/>
          <p:cNvSpPr txBox="1">
            <a:spLocks noChangeArrowheads="1"/>
          </p:cNvSpPr>
          <p:nvPr/>
        </p:nvSpPr>
        <p:spPr bwMode="auto">
          <a:xfrm>
            <a:off x="4786314" y="3357562"/>
            <a:ext cx="1071570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正北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2" name="Text Box 16"/>
          <p:cNvSpPr txBox="1">
            <a:spLocks noChangeArrowheads="1"/>
          </p:cNvSpPr>
          <p:nvPr/>
        </p:nvSpPr>
        <p:spPr bwMode="auto">
          <a:xfrm>
            <a:off x="6357950" y="3357562"/>
            <a:ext cx="1071570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400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1643042" y="4214818"/>
            <a:ext cx="7786742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市政府在电视塔的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偏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)°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方向的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米处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少年宫在电视塔的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偏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)°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方向的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米处。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5" name="Text Box 16"/>
          <p:cNvSpPr txBox="1">
            <a:spLocks noChangeArrowheads="1"/>
          </p:cNvSpPr>
          <p:nvPr/>
        </p:nvSpPr>
        <p:spPr bwMode="auto">
          <a:xfrm>
            <a:off x="5500694" y="4286256"/>
            <a:ext cx="1071570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北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6" name="Text Box 16"/>
          <p:cNvSpPr txBox="1">
            <a:spLocks noChangeArrowheads="1"/>
          </p:cNvSpPr>
          <p:nvPr/>
        </p:nvSpPr>
        <p:spPr bwMode="auto">
          <a:xfrm>
            <a:off x="6929454" y="4286256"/>
            <a:ext cx="1071570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东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7" name="Text Box 16"/>
          <p:cNvSpPr txBox="1">
            <a:spLocks noChangeArrowheads="1"/>
          </p:cNvSpPr>
          <p:nvPr/>
        </p:nvSpPr>
        <p:spPr bwMode="auto">
          <a:xfrm>
            <a:off x="8072462" y="4286256"/>
            <a:ext cx="1071570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50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8" name="Text Box 16"/>
          <p:cNvSpPr txBox="1">
            <a:spLocks noChangeArrowheads="1"/>
          </p:cNvSpPr>
          <p:nvPr/>
        </p:nvSpPr>
        <p:spPr bwMode="auto">
          <a:xfrm>
            <a:off x="3428992" y="4915927"/>
            <a:ext cx="1071570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700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9" name="Text Box 16"/>
          <p:cNvSpPr txBox="1">
            <a:spLocks noChangeArrowheads="1"/>
          </p:cNvSpPr>
          <p:nvPr/>
        </p:nvSpPr>
        <p:spPr bwMode="auto">
          <a:xfrm>
            <a:off x="2143108" y="5487431"/>
            <a:ext cx="1071570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南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0" name="Text Box 16"/>
          <p:cNvSpPr txBox="1">
            <a:spLocks noChangeArrowheads="1"/>
          </p:cNvSpPr>
          <p:nvPr/>
        </p:nvSpPr>
        <p:spPr bwMode="auto">
          <a:xfrm>
            <a:off x="3643306" y="5500702"/>
            <a:ext cx="1071570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西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" name="Text Box 16"/>
          <p:cNvSpPr txBox="1">
            <a:spLocks noChangeArrowheads="1"/>
          </p:cNvSpPr>
          <p:nvPr/>
        </p:nvSpPr>
        <p:spPr bwMode="auto">
          <a:xfrm>
            <a:off x="4714876" y="5513973"/>
            <a:ext cx="1071570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35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2" name="Text Box 16"/>
          <p:cNvSpPr txBox="1">
            <a:spLocks noChangeArrowheads="1"/>
          </p:cNvSpPr>
          <p:nvPr/>
        </p:nvSpPr>
        <p:spPr bwMode="auto">
          <a:xfrm>
            <a:off x="7286644" y="5500702"/>
            <a:ext cx="1071570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700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utoUpdateAnimBg="0"/>
      <p:bldP spid="58" grpId="0"/>
      <p:bldP spid="59" grpId="0"/>
      <p:bldP spid="60" grpId="0"/>
      <p:bldP spid="61" grpId="0"/>
      <p:bldP spid="62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2844" y="857232"/>
            <a:ext cx="8858312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百货大楼在电视塔的南偏东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30°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方向的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500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米处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</a:p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图书馆在电视塔的北偏西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45°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方向的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400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米处。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在图中表示出百货大楼和图书馆的位置。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" name="ty91.jpg" descr="id:2147507935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0232" y="2928934"/>
            <a:ext cx="3925280" cy="330459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959393" y="2857496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市政府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28992" y="2643182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北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57554" y="3000372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电信大楼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25993" y="3286124"/>
            <a:ext cx="9605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0" dirty="0" smtClean="0">
                <a:solidFill>
                  <a:schemeClr val="tx1"/>
                </a:solidFill>
                <a:latin typeface="+mj-ea"/>
                <a:ea typeface="+mj-ea"/>
              </a:rPr>
              <a:t>100</a:t>
            </a:r>
            <a:r>
              <a:rPr lang="zh-CN" altLang="en-US" b="0" dirty="0" smtClean="0">
                <a:solidFill>
                  <a:schemeClr val="tx1"/>
                </a:solidFill>
                <a:latin typeface="+mj-ea"/>
                <a:ea typeface="+mj-ea"/>
              </a:rPr>
              <a:t>米</a:t>
            </a:r>
            <a:endParaRPr lang="zh-CN" altLang="en-US" b="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29124" y="4429132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市民广场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49590" y="4110343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东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57554" y="4357694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电视塔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14546" y="5896293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少年宫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92941" y="3929066"/>
            <a:ext cx="9076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40°</a:t>
            </a:r>
            <a:endParaRPr lang="zh-CN" altLang="en-US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000364" y="4572008"/>
            <a:ext cx="9076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35°</a:t>
            </a:r>
            <a:endParaRPr lang="zh-CN" altLang="en-US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15" name="ty91a.jpg" descr="id:2147507949;FounderCES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57356" y="2857496"/>
            <a:ext cx="4071966" cy="342902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3286116" y="4714884"/>
            <a:ext cx="9076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30°</a:t>
            </a:r>
            <a:endParaRPr lang="zh-CN" altLang="en-US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928926" y="3643314"/>
            <a:ext cx="9076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45°</a:t>
            </a:r>
            <a:endParaRPr lang="zh-CN" altLang="en-US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8" name="Text Box 16"/>
          <p:cNvSpPr txBox="1">
            <a:spLocks noChangeArrowheads="1"/>
          </p:cNvSpPr>
          <p:nvPr/>
        </p:nvSpPr>
        <p:spPr bwMode="auto">
          <a:xfrm>
            <a:off x="4143372" y="5357826"/>
            <a:ext cx="2357454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百货大楼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1643042" y="2928934"/>
            <a:ext cx="2357454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图书馆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0" name="Group 12"/>
          <p:cNvGrpSpPr>
            <a:grpSpLocks/>
          </p:cNvGrpSpPr>
          <p:nvPr/>
        </p:nvGrpSpPr>
        <p:grpSpPr bwMode="auto">
          <a:xfrm>
            <a:off x="5292725" y="6249988"/>
            <a:ext cx="2376488" cy="563562"/>
            <a:chOff x="1474" y="3765"/>
            <a:chExt cx="952" cy="355"/>
          </a:xfrm>
        </p:grpSpPr>
        <p:sp>
          <p:nvSpPr>
            <p:cNvPr id="21" name="AutoShape 13">
              <a:hlinkClick r:id="rId4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2" name="Text Box 14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6" grpId="0"/>
      <p:bldP spid="17" grpId="0"/>
      <p:bldP spid="18" grpId="0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ChangeArrowheads="1"/>
          </p:cNvSpPr>
          <p:nvPr/>
        </p:nvSpPr>
        <p:spPr bwMode="auto">
          <a:xfrm>
            <a:off x="0" y="60960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28600" algn="ctr" eaLnBrk="0" hangingPunct="0"/>
            <a:r>
              <a:rPr lang="zh-CN" altLang="en-US" sz="900" i="1">
                <a:solidFill>
                  <a:srgbClr val="000000"/>
                </a:solidFill>
                <a:latin typeface="NEU-BZ-S92"/>
                <a:cs typeface="Times New Roman" pitchFamily="18" charset="0"/>
              </a:rPr>
              <a:t>　　</a:t>
            </a:r>
            <a:endParaRPr lang="zh-CN" altLang="en-US" sz="2800">
              <a:latin typeface="Calibri" pitchFamily="34" charset="0"/>
            </a:endParaRPr>
          </a:p>
        </p:txBody>
      </p:sp>
      <p:grpSp>
        <p:nvGrpSpPr>
          <p:cNvPr id="31747" name="Group 16"/>
          <p:cNvGrpSpPr>
            <a:grpSpLocks/>
          </p:cNvGrpSpPr>
          <p:nvPr/>
        </p:nvGrpSpPr>
        <p:grpSpPr bwMode="auto">
          <a:xfrm>
            <a:off x="5867400" y="5980113"/>
            <a:ext cx="1684338" cy="877887"/>
            <a:chOff x="2699" y="3612"/>
            <a:chExt cx="1061" cy="553"/>
          </a:xfrm>
        </p:grpSpPr>
        <p:pic>
          <p:nvPicPr>
            <p:cNvPr id="3175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31751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692696"/>
            <a:ext cx="7145337" cy="5200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3174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463" y="620713"/>
            <a:ext cx="3760787" cy="11826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857232"/>
            <a:ext cx="73965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问：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什么是行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什么是列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怎么进行确定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14446" y="1857364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竖排叫列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横排叫行。</a:t>
            </a:r>
          </a:p>
        </p:txBody>
      </p:sp>
      <p:sp>
        <p:nvSpPr>
          <p:cNvPr id="4" name="矩形 3"/>
          <p:cNvSpPr/>
          <p:nvPr/>
        </p:nvSpPr>
        <p:spPr>
          <a:xfrm>
            <a:off x="857224" y="2915663"/>
            <a:ext cx="74295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确定第几列一般从左往右数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确定第几行一般从下往上数。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9" y="571480"/>
            <a:ext cx="8715436" cy="149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问：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怎么用数对表示物体的位置呢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怎样确定物体的位置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5786" y="2071678"/>
            <a:ext cx="7929618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用数对表示物体的位置时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一般先表示第几列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再表示第几行。要用括号把列数和行数括起来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再在列数和行数之间用逗号把两个数隔开。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57224" y="4429132"/>
            <a:ext cx="76438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确定物体的相对位置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:(1)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用数对。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根据方向和距离。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AutoShape 1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82" name="AutoShape 2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357158" y="857232"/>
            <a:ext cx="1285884" cy="64294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练  习</a:t>
            </a:r>
            <a:endParaRPr lang="zh-CN" altLang="en-US" sz="32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5720" y="1714488"/>
            <a:ext cx="8715436" cy="1786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小星、小欢、小亮在同一个班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小星的座位是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(2,3),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小欢的座位是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(2,5),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已知三人在同一直线上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小亮的座位可能是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	(</a:t>
            </a:r>
            <a:r>
              <a:rPr lang="zh-CN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57224" y="3500438"/>
            <a:ext cx="614366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A.(2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，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4)</a:t>
            </a:r>
            <a:r>
              <a:rPr lang="zh-CN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　　　　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B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(5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，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3)</a:t>
            </a:r>
            <a:endParaRPr lang="zh-CN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C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(3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，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5)	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     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D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(5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，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2)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57818" y="2928934"/>
            <a:ext cx="463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A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 autoUpdateAnimBg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9" y="571480"/>
            <a:ext cx="8715436" cy="76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问：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在地图上都是怎样识别方向的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5786" y="1643050"/>
            <a:ext cx="7929618" cy="29766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在地图或平面图上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通常都是上北、下南、左西、右东。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每两个方向中间分别是西北、东北、东南、西南。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357158" y="857232"/>
            <a:ext cx="1000132" cy="571504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57322" y="571480"/>
            <a:ext cx="7786678" cy="13017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以广场为观测点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学校在广场的北偏西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30°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方向上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下图中正确的是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	(</a:t>
            </a:r>
            <a:r>
              <a:rPr lang="zh-CN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14348" y="2428868"/>
            <a:ext cx="7626543" cy="3370857"/>
            <a:chOff x="714348" y="2428868"/>
            <a:chExt cx="7626543" cy="3370857"/>
          </a:xfrm>
        </p:grpSpPr>
        <p:pic>
          <p:nvPicPr>
            <p:cNvPr id="8" name="jt1.jpg" descr="id:2147507872;FounderCES"/>
            <p:cNvPicPr/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85786" y="2500306"/>
              <a:ext cx="7555105" cy="2957365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714348" y="4643446"/>
              <a:ext cx="100860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</a:rPr>
                <a:t>学校</a:t>
              </a:r>
              <a:endParaRPr lang="zh-CN" altLang="en-US" sz="3200" dirty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3143240" y="2643182"/>
              <a:ext cx="100860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</a:rPr>
                <a:t>学校</a:t>
              </a:r>
              <a:endParaRPr lang="zh-CN" altLang="en-US" sz="3200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5572132" y="2629911"/>
              <a:ext cx="100860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</a:rPr>
                <a:t>学校</a:t>
              </a:r>
              <a:endParaRPr lang="zh-CN" altLang="en-US" sz="3200" dirty="0"/>
            </a:p>
          </p:txBody>
        </p:sp>
        <p:sp>
          <p:nvSpPr>
            <p:cNvPr id="17" name="矩形 16"/>
            <p:cNvSpPr/>
            <p:nvPr/>
          </p:nvSpPr>
          <p:spPr>
            <a:xfrm>
              <a:off x="1857356" y="3143248"/>
              <a:ext cx="100860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</a:rPr>
                <a:t>广场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500562" y="3143248"/>
              <a:ext cx="100860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</a:rPr>
                <a:t>广场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7143768" y="3143248"/>
              <a:ext cx="100860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</a:rPr>
                <a:t>广场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857356" y="2428868"/>
              <a:ext cx="59663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</a:rPr>
                <a:t>北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546866" y="2428868"/>
              <a:ext cx="59663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</a:rPr>
                <a:t>北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7236376" y="2428868"/>
              <a:ext cx="59663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</a:rPr>
                <a:t>北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357290" y="4058671"/>
              <a:ext cx="100540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0" dirty="0" smtClean="0">
                  <a:solidFill>
                    <a:schemeClr val="tx1"/>
                  </a:solidFill>
                  <a:latin typeface="+mj-ea"/>
                  <a:ea typeface="+mj-ea"/>
                </a:rPr>
                <a:t>30°</a:t>
              </a:r>
              <a:endParaRPr lang="zh-CN" altLang="en-US" sz="3200" b="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286116" y="3201415"/>
              <a:ext cx="100540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0" dirty="0" smtClean="0">
                  <a:solidFill>
                    <a:schemeClr val="tx1"/>
                  </a:solidFill>
                  <a:latin typeface="+mj-ea"/>
                  <a:ea typeface="+mj-ea"/>
                </a:rPr>
                <a:t>30°</a:t>
              </a:r>
              <a:endParaRPr lang="zh-CN" altLang="en-US" sz="3200" b="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638431" y="2714620"/>
              <a:ext cx="100540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0" dirty="0" smtClean="0">
                  <a:solidFill>
                    <a:schemeClr val="tx1"/>
                  </a:solidFill>
                  <a:latin typeface="+mj-ea"/>
                  <a:ea typeface="+mj-ea"/>
                </a:rPr>
                <a:t>30°</a:t>
              </a:r>
              <a:endParaRPr lang="zh-CN" altLang="en-US" sz="3200" b="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608778" y="5214950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A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357686" y="5130241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B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7000892" y="505880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C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7286644" y="1285860"/>
            <a:ext cx="463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C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autoUpdateAnimBg="0"/>
      <p:bldP spid="7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158" y="843961"/>
            <a:ext cx="80010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看图描述路线的步骤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4348" y="1643050"/>
            <a:ext cx="78581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根据方向标识弄清方向。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4348" y="2857496"/>
            <a:ext cx="78581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根据比例尺和测得的图上距离算出相应的实际距离。</a:t>
            </a:r>
          </a:p>
        </p:txBody>
      </p:sp>
      <p:sp>
        <p:nvSpPr>
          <p:cNvPr id="5" name="矩形 4"/>
          <p:cNvSpPr/>
          <p:nvPr/>
        </p:nvSpPr>
        <p:spPr>
          <a:xfrm>
            <a:off x="714348" y="4598148"/>
            <a:ext cx="78581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弄清图中从哪里按什么方向走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走多远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来到哪里。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158" y="843961"/>
            <a:ext cx="80010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画路线图的步骤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4348" y="1443402"/>
            <a:ext cx="7858180" cy="76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确定方向。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4348" y="2214554"/>
            <a:ext cx="7858180" cy="76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根据图纸的大小和实际距离确定比例尺。</a:t>
            </a:r>
          </a:p>
        </p:txBody>
      </p:sp>
      <p:sp>
        <p:nvSpPr>
          <p:cNvPr id="5" name="矩形 4"/>
          <p:cNvSpPr/>
          <p:nvPr/>
        </p:nvSpPr>
        <p:spPr>
          <a:xfrm>
            <a:off x="714348" y="3071810"/>
            <a:ext cx="7858180" cy="76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求出图上距离。</a:t>
            </a:r>
          </a:p>
        </p:txBody>
      </p:sp>
      <p:sp>
        <p:nvSpPr>
          <p:cNvPr id="6" name="矩形 5"/>
          <p:cNvSpPr/>
          <p:nvPr/>
        </p:nvSpPr>
        <p:spPr>
          <a:xfrm>
            <a:off x="714348" y="3929066"/>
            <a:ext cx="78581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以某一地点为起点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根据方向和图上距离确定下一地点的位置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再以下一地点为起点继续画。</a:t>
            </a:r>
            <a:endParaRPr lang="zh-CN" altLang="zh-CN" sz="3200" dirty="0" smtClean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12052</TotalTime>
  <Words>1326</Words>
  <Application>Microsoft Office PowerPoint</Application>
  <PresentationFormat>全屏显示(4:3)</PresentationFormat>
  <Paragraphs>265</Paragraphs>
  <Slides>23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人教版数学六年级数学下册总复习</dc:title>
  <dc:creator>吉林梓翰教育图书有限公司</dc:creator>
  <cp:lastModifiedBy>lenovop</cp:lastModifiedBy>
  <cp:revision>1347</cp:revision>
  <dcterms:created xsi:type="dcterms:W3CDTF">2015-11-21T07:20:00Z</dcterms:created>
  <dcterms:modified xsi:type="dcterms:W3CDTF">2021-11-01T03:21:03Z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