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368" r:id="rId3"/>
    <p:sldId id="592" r:id="rId4"/>
    <p:sldId id="595" r:id="rId5"/>
    <p:sldId id="596" r:id="rId6"/>
    <p:sldId id="593" r:id="rId7"/>
    <p:sldId id="594" r:id="rId8"/>
    <p:sldId id="597" r:id="rId9"/>
    <p:sldId id="588" r:id="rId10"/>
    <p:sldId id="534" r:id="rId11"/>
    <p:sldId id="598" r:id="rId12"/>
    <p:sldId id="265" r:id="rId13"/>
    <p:sldId id="390" r:id="rId14"/>
    <p:sldId id="282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5054619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1912934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学习新知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5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综合与实践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85918" y="3857628"/>
            <a:ext cx="53367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邮票中的数学问题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1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4" name="AutoShape 2" descr="C:\Users\Administrator\AppData\Roaming\Tencent\Users\271766067\QQ\WinTemp\RichOle\YW$ODT]LO2ZN3ZZl]`FT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785794"/>
            <a:ext cx="842968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能仅用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分和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元邮票支付的邮费有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0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,1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,2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,1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20" y="2357430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根据最高的资费是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可知用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枚邮票支付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时面值最大的邮票其对应面值应不小于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6÷3=2(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4548823"/>
            <a:ext cx="8715436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所以增加的邮票面值可以为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元或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1763618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如果想最多只用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种面值的邮票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就能支付所有不超过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400 g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的信函的资费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除了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80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元两种面值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你认为还需要增加什么面值的邮票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57158" y="928670"/>
            <a:ext cx="1143008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任务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57356" y="4572008"/>
            <a:ext cx="5775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可以增加面值为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元的邮票。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 autoUpdateAnimBg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857232"/>
            <a:ext cx="3143272" cy="31432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1000108"/>
            <a:ext cx="30003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如何在支付邮资时选择邮票的使用方案。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6" name="Picture 4" descr="http://pic.58pic.com/58pic/13/23/27/96N58PICIRZ_1024.jpg"/>
          <p:cNvPicPr>
            <a:picLocks noChangeAspect="1" noChangeArrowheads="1"/>
          </p:cNvPicPr>
          <p:nvPr/>
        </p:nvPicPr>
        <p:blipFill>
          <a:blip r:embed="rId5" cstate="print"/>
          <a:srcRect b="6609"/>
          <a:stretch>
            <a:fillRect/>
          </a:stretch>
        </p:blipFill>
        <p:spPr bwMode="auto">
          <a:xfrm>
            <a:off x="3714744" y="2000240"/>
            <a:ext cx="4960469" cy="30718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学 习 新 知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218" name="Picture 2" descr="http://img5.makepolo.net/images/formals/img/product/367/150/6ecf4ace35a9eb2ca22f6e92422533e1.jpg"/>
          <p:cNvPicPr>
            <a:picLocks noChangeAspect="1" noChangeArrowheads="1"/>
          </p:cNvPicPr>
          <p:nvPr/>
        </p:nvPicPr>
        <p:blipFill>
          <a:blip r:embed="rId3" cstate="print"/>
          <a:srcRect r="-1" b="9302"/>
          <a:stretch>
            <a:fillRect/>
          </a:stretch>
        </p:blipFill>
        <p:spPr bwMode="auto">
          <a:xfrm>
            <a:off x="857224" y="1428736"/>
            <a:ext cx="7286676" cy="37147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.hiphotos.baidu.com/zhidao/wh%3D450%2C600/sign=e5768f0a8882b9013df8cb3746bd8541/a686c9177f3e6709e3b7e1d239c79f3df8dc5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3214710" cy="2652136"/>
          </a:xfrm>
          <a:prstGeom prst="rect">
            <a:avLst/>
          </a:prstGeom>
          <a:noFill/>
        </p:spPr>
      </p:pic>
      <p:pic>
        <p:nvPicPr>
          <p:cNvPr id="8196" name="Picture 4" descr="http://m.ybk168.com/baike/20131123/2013112316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642918"/>
            <a:ext cx="2690430" cy="2714644"/>
          </a:xfrm>
          <a:prstGeom prst="rect">
            <a:avLst/>
          </a:prstGeom>
          <a:noFill/>
        </p:spPr>
      </p:pic>
      <p:pic>
        <p:nvPicPr>
          <p:cNvPr id="8198" name="Picture 6" descr="http://img.sc115.com/uploads1/sc/cjpgs/1512/apic17540_sc115.c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857628"/>
            <a:ext cx="3000396" cy="2273986"/>
          </a:xfrm>
          <a:prstGeom prst="rect">
            <a:avLst/>
          </a:prstGeom>
          <a:noFill/>
        </p:spPr>
      </p:pic>
      <p:pic>
        <p:nvPicPr>
          <p:cNvPr id="8200" name="Picture 8" descr="http://www.shscce.com/res/shscce/upload/201408/19163657tzj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429000"/>
            <a:ext cx="2914240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Administrator\AppData\Roaming\Tencent\Users\271766067\QQ\WinTemp\RichOle\C$T%DUX66)T}1VNV({HOQM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8030188" cy="297180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00034" y="4214818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第一排是普通邮票。你还见过哪些邮票？你知道它们各有什么作用吗？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2143108" y="1500174"/>
            <a:ext cx="5072098" cy="1246299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普通邮票由于面值种类齐全，可适用于各种邮政业务。                                  </a:t>
            </a:r>
            <a:endParaRPr lang="en-US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7652" name="Picture 4" descr="http://a0.att.hudong.com/64/00/013005348836781368080050398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000372"/>
            <a:ext cx="3810000" cy="28765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5720" y="1000108"/>
          <a:ext cx="8501122" cy="4707567"/>
        </p:xfrm>
        <a:graphic>
          <a:graphicData uri="http://schemas.openxmlformats.org/drawingml/2006/table">
            <a:tbl>
              <a:tblPr/>
              <a:tblGrid>
                <a:gridCol w="1000132"/>
                <a:gridCol w="3286148"/>
                <a:gridCol w="2571768"/>
                <a:gridCol w="1643074"/>
              </a:tblGrid>
              <a:tr h="12915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业务种类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计费单位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资费标准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元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28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本埠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bù)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资费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外埠资费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信函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首重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内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每重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g(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不足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按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计算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 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0.80 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1.20 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5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续重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101</a:t>
                      </a:r>
                      <a:r>
                        <a:rPr lang="en-US" altLang="zh-CN" sz="3200" b="0" i="1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~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2000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每重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g(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不足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按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100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g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计算</a:t>
                      </a:r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zh-CN" altLang="en-US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 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1.20 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latin typeface="+mj-ea"/>
                          <a:ea typeface="+mj-ea"/>
                        </a:rPr>
                        <a:t>2.00 </a:t>
                      </a:r>
                    </a:p>
                  </a:txBody>
                  <a:tcPr marL="2583" marR="2583" marT="2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4282" y="1137031"/>
            <a:ext cx="8286808" cy="4292233"/>
            <a:chOff x="500034" y="571480"/>
            <a:chExt cx="8286808" cy="4292233"/>
          </a:xfrm>
        </p:grpSpPr>
        <p:pic>
          <p:nvPicPr>
            <p:cNvPr id="26625" name="Picture 1" descr="C:\Users\Administrator\AppData\Roaming\Tencent\Users\271766067\QQ\WinTemp\RichOle\30~VDPMFMW6M8Q3Y${Z(XLA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2279" b="567"/>
            <a:stretch>
              <a:fillRect/>
            </a:stretch>
          </p:blipFill>
          <p:spPr bwMode="auto">
            <a:xfrm>
              <a:off x="1000100" y="571480"/>
              <a:ext cx="7358114" cy="4292233"/>
            </a:xfrm>
            <a:prstGeom prst="rect">
              <a:avLst/>
            </a:prstGeom>
            <a:noFill/>
          </p:spPr>
        </p:pic>
        <p:sp>
          <p:nvSpPr>
            <p:cNvPr id="3" name="AutoShape 27"/>
            <p:cNvSpPr>
              <a:spLocks noChangeArrowheads="1"/>
            </p:cNvSpPr>
            <p:nvPr/>
          </p:nvSpPr>
          <p:spPr bwMode="auto">
            <a:xfrm>
              <a:off x="500034" y="2928934"/>
              <a:ext cx="3143240" cy="1573197"/>
            </a:xfrm>
            <a:prstGeom prst="wedgeRoundRectCallout">
              <a:avLst>
                <a:gd name="adj1" fmla="val 57456"/>
                <a:gd name="adj2" fmla="val -5353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我的信不到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20g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，寄给本市的朋友只要贴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80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分的邮票。</a:t>
              </a:r>
              <a:endParaRPr lang="en-US" altLang="zh-CN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5572132" y="3000372"/>
              <a:ext cx="3214710" cy="1082850"/>
            </a:xfrm>
            <a:prstGeom prst="wedgeRoundRectCallout">
              <a:avLst>
                <a:gd name="adj1" fmla="val -57981"/>
                <a:gd name="adj2" fmla="val -4728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我的信有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45g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，寄往外地，怎样贴邮票呢？</a:t>
              </a:r>
              <a:endParaRPr lang="en-US" altLang="zh-CN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0232" y="107154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45÷20=2(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5(g)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20×(2+1)=3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pic>
        <p:nvPicPr>
          <p:cNvPr id="28674" name="Picture 2" descr="http://e.hiphotos.baidu.com/zhidao/wh%3D450%2C600/sign=99e298ef2e34349b74536681fcda39f8/f9198618367adab4f62262b68dd4b31c8601e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00438"/>
            <a:ext cx="6429420" cy="18716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571480"/>
            <a:ext cx="85725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如果邮寄不超过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100 g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的信函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最多只能贴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枚邮票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只用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80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分和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28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元的邮票能满足需要吗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如果不能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请你再设计一枚邮票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看看多少面值的邮票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能满足要求。</a:t>
            </a:r>
            <a:endParaRPr lang="zh-CN" altLang="zh-CN" sz="28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0034" y="2643183"/>
          <a:ext cx="8001057" cy="3357587"/>
        </p:xfrm>
        <a:graphic>
          <a:graphicData uri="http://schemas.openxmlformats.org/drawingml/2006/table">
            <a:tbl>
              <a:tblPr/>
              <a:tblGrid>
                <a:gridCol w="2406489"/>
                <a:gridCol w="1028413"/>
                <a:gridCol w="1028413"/>
                <a:gridCol w="1028413"/>
                <a:gridCol w="1028413"/>
                <a:gridCol w="1480916"/>
              </a:tblGrid>
              <a:tr h="2178859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      质量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/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g</a:t>
                      </a:r>
                      <a:endParaRPr lang="zh-CN" alt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资费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/</a:t>
                      </a:r>
                      <a:r>
                        <a:rPr lang="zh-CN" alt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元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目的地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~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~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~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61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~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81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~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100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本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外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928926" y="485776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0.80</a:t>
            </a:r>
          </a:p>
        </p:txBody>
      </p:sp>
      <p:sp>
        <p:nvSpPr>
          <p:cNvPr id="8" name="矩形 7"/>
          <p:cNvSpPr/>
          <p:nvPr/>
        </p:nvSpPr>
        <p:spPr>
          <a:xfrm>
            <a:off x="4000496" y="485776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1.60</a:t>
            </a:r>
          </a:p>
        </p:txBody>
      </p:sp>
      <p:sp>
        <p:nvSpPr>
          <p:cNvPr id="9" name="矩形 8"/>
          <p:cNvSpPr/>
          <p:nvPr/>
        </p:nvSpPr>
        <p:spPr>
          <a:xfrm>
            <a:off x="5072066" y="485776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2.40</a:t>
            </a:r>
          </a:p>
        </p:txBody>
      </p:sp>
      <p:sp>
        <p:nvSpPr>
          <p:cNvPr id="10" name="矩形 9"/>
          <p:cNvSpPr/>
          <p:nvPr/>
        </p:nvSpPr>
        <p:spPr>
          <a:xfrm>
            <a:off x="6072198" y="485776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3.20</a:t>
            </a:r>
          </a:p>
        </p:txBody>
      </p:sp>
      <p:sp>
        <p:nvSpPr>
          <p:cNvPr id="11" name="矩形 10"/>
          <p:cNvSpPr/>
          <p:nvPr/>
        </p:nvSpPr>
        <p:spPr>
          <a:xfrm>
            <a:off x="7215206" y="4857760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4.00</a:t>
            </a:r>
          </a:p>
        </p:txBody>
      </p:sp>
      <p:sp>
        <p:nvSpPr>
          <p:cNvPr id="12" name="矩形 11"/>
          <p:cNvSpPr/>
          <p:nvPr/>
        </p:nvSpPr>
        <p:spPr>
          <a:xfrm>
            <a:off x="2928926" y="5487431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1.20</a:t>
            </a:r>
          </a:p>
        </p:txBody>
      </p:sp>
      <p:sp>
        <p:nvSpPr>
          <p:cNvPr id="13" name="矩形 12"/>
          <p:cNvSpPr/>
          <p:nvPr/>
        </p:nvSpPr>
        <p:spPr>
          <a:xfrm>
            <a:off x="4000496" y="5487431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2.40</a:t>
            </a:r>
          </a:p>
        </p:txBody>
      </p:sp>
      <p:sp>
        <p:nvSpPr>
          <p:cNvPr id="14" name="矩形 13"/>
          <p:cNvSpPr/>
          <p:nvPr/>
        </p:nvSpPr>
        <p:spPr>
          <a:xfrm>
            <a:off x="5072066" y="5487431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3.60</a:t>
            </a:r>
          </a:p>
        </p:txBody>
      </p:sp>
      <p:sp>
        <p:nvSpPr>
          <p:cNvPr id="15" name="矩形 14"/>
          <p:cNvSpPr/>
          <p:nvPr/>
        </p:nvSpPr>
        <p:spPr>
          <a:xfrm>
            <a:off x="6072198" y="5487431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4.80</a:t>
            </a:r>
          </a:p>
        </p:txBody>
      </p:sp>
      <p:sp>
        <p:nvSpPr>
          <p:cNvPr id="16" name="矩形 15"/>
          <p:cNvSpPr/>
          <p:nvPr/>
        </p:nvSpPr>
        <p:spPr>
          <a:xfrm>
            <a:off x="7215206" y="5487431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6.00</a:t>
            </a:r>
          </a:p>
        </p:txBody>
      </p:sp>
      <p:cxnSp>
        <p:nvCxnSpPr>
          <p:cNvPr id="18" name="直接连接符 17"/>
          <p:cNvCxnSpPr/>
          <p:nvPr/>
        </p:nvCxnSpPr>
        <p:spPr>
          <a:xfrm rot="16200000" flipH="1">
            <a:off x="1285852" y="3143248"/>
            <a:ext cx="2071702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0800000">
            <a:off x="500034" y="3571876"/>
            <a:ext cx="2428892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13380</TotalTime>
  <Words>415</Words>
  <Application>Microsoft Office PowerPoint</Application>
  <PresentationFormat>全屏显示(4:3)</PresentationFormat>
  <Paragraphs>79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1495</cp:revision>
  <dcterms:created xsi:type="dcterms:W3CDTF">2015-11-21T07:20:00Z</dcterms:created>
  <dcterms:modified xsi:type="dcterms:W3CDTF">2021-11-01T03:21:42Z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