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5.xml" ContentType="application/vnd.openxmlformats-officedocument.theme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Layouts/slideLayout10.xml" ContentType="application/vnd.openxmlformats-officedocument.presentationml.slideLayout+xml"/>
  <Default Extension="tiff" ContentType="image/tiff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2.xml" ContentType="application/vnd.openxmlformats-officedocument.theme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2"/>
    <p:sldMasterId id="2147483665" r:id="rId3"/>
    <p:sldMasterId id="2147483667" r:id="rId4"/>
    <p:sldMasterId id="2147483669" r:id="rId5"/>
    <p:sldMasterId id="2147483671" r:id="rId6"/>
    <p:sldMasterId id="2147483673" r:id="rId7"/>
    <p:sldMasterId id="2147483675" r:id="rId8"/>
    <p:sldMasterId id="2147483677" r:id="rId9"/>
    <p:sldMasterId id="2147483679" r:id="rId10"/>
    <p:sldMasterId id="2147483681" r:id="rId11"/>
  </p:sldMasterIdLst>
  <p:notesMasterIdLst>
    <p:notesMasterId r:id="rId25"/>
  </p:notesMasterIdLst>
  <p:sldIdLst>
    <p:sldId id="256" r:id="rId12"/>
    <p:sldId id="269" r:id="rId13"/>
    <p:sldId id="26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76" autoAdjust="0"/>
    <p:restoredTop sz="94660"/>
  </p:normalViewPr>
  <p:slideViewPr>
    <p:cSldViewPr snapToGrid="0">
      <p:cViewPr varScale="1">
        <p:scale>
          <a:sx n="152" d="100"/>
          <a:sy n="152" d="100"/>
        </p:scale>
        <p:origin x="-726" y="-90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tags" Target="tags/tag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21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7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8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9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15.png"/><Relationship Id="rId4" Type="http://schemas.openxmlformats.org/officeDocument/2006/relationships/image" Target="../media/image11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1.tiff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pic>
        <p:nvPicPr>
          <p:cNvPr id="16" name="图片 15" descr="图片77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68" y="10137"/>
            <a:ext cx="1889604" cy="64612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3717077" y="2293323"/>
            <a:ext cx="1806905" cy="7934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单元</a:t>
            </a:r>
            <a:endParaRPr lang="zh-CN" altLang="en-US" sz="3600" b="1" dirty="0" smtClean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D:\数学下册增值服务（人教版各种）\通用东西\封面图\人教六下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33285" y="751523"/>
            <a:ext cx="6656387" cy="13223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59952"/>
            <a:ext cx="1076960" cy="1283548"/>
          </a:xfrm>
          <a:prstGeom prst="rect">
            <a:avLst/>
          </a:prstGeom>
          <a:noFill/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01731" y="233468"/>
            <a:ext cx="791686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6.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春节快要到了，小雪要做一个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月份的家庭收支计划。爸妈工资收入为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5200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元，春节补贴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2000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元。春节给爷爷、外婆各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1000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元，给小雪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100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元，交上个月的水电等费用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400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元，购买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800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元食品，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口人买新衣服需要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1000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元，出去旅游需要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2000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元。请根据以上信息填写下表。</a:t>
            </a:r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1614" y="311862"/>
            <a:ext cx="4325874" cy="3941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59952"/>
            <a:ext cx="1076960" cy="1283548"/>
          </a:xfrm>
          <a:prstGeom prst="rect">
            <a:avLst/>
          </a:prstGeom>
          <a:noFill/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518650" y="1087095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+2000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pSp>
        <p:nvGrpSpPr>
          <p:cNvPr id="3" name="组合 7"/>
          <p:cNvGrpSpPr/>
          <p:nvPr/>
        </p:nvGrpSpPr>
        <p:grpSpPr>
          <a:xfrm>
            <a:off x="5825040" y="1633956"/>
            <a:ext cx="2452686" cy="1854279"/>
            <a:chOff x="5825040" y="1633956"/>
            <a:chExt cx="2452686" cy="1854279"/>
          </a:xfrm>
        </p:grpSpPr>
        <p:pic>
          <p:nvPicPr>
            <p:cNvPr id="2050" name="Picture 2" descr="D:\数学下册增值服务（人教版各种）\通用东西\数学人教换图（小天使替换）\人教四色.tif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l="65559"/>
            <a:stretch>
              <a:fillRect/>
            </a:stretch>
          </p:blipFill>
          <p:spPr bwMode="auto">
            <a:xfrm>
              <a:off x="7339263" y="2522120"/>
              <a:ext cx="938463" cy="966115"/>
            </a:xfrm>
            <a:prstGeom prst="rect">
              <a:avLst/>
            </a:prstGeom>
            <a:noFill/>
          </p:spPr>
        </p:pic>
        <p:pic>
          <p:nvPicPr>
            <p:cNvPr id="2051" name="Picture 3" descr="C:\Users\lenovop\Desktop\图片2.png"/>
            <p:cNvPicPr>
              <a:picLocks noChangeAspect="1" noChangeArrowheads="1"/>
            </p:cNvPicPr>
            <p:nvPr/>
          </p:nvPicPr>
          <p:blipFill>
            <a:blip r:embed="rId5" cstate="print"/>
            <a:srcRect r="24265" b="40003"/>
            <a:stretch>
              <a:fillRect/>
            </a:stretch>
          </p:blipFill>
          <p:spPr bwMode="auto">
            <a:xfrm>
              <a:off x="5825040" y="1633956"/>
              <a:ext cx="1867150" cy="1173413"/>
            </a:xfrm>
            <a:prstGeom prst="rect">
              <a:avLst/>
            </a:prstGeom>
            <a:noFill/>
          </p:spPr>
        </p:pic>
      </p:grp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518650" y="1474624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-2000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518650" y="1906543"/>
            <a:ext cx="111761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-100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518650" y="2327366"/>
            <a:ext cx="111761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-400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518650" y="2712677"/>
            <a:ext cx="111761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-800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518650" y="3160134"/>
            <a:ext cx="111761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-1000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518650" y="3607590"/>
            <a:ext cx="111761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-2000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664564" y="3669734"/>
            <a:ext cx="241411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余额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:+900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元</a:t>
            </a: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59952"/>
            <a:ext cx="1076960" cy="1283548"/>
          </a:xfrm>
          <a:prstGeom prst="rect">
            <a:avLst/>
          </a:prstGeom>
          <a:noFill/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01731" y="233468"/>
            <a:ext cx="75508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7.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如果把一个人先向东走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5m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记作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+5m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，那么这个人又走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-4m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是什么意思？这时他距离出发点有多远？在直线上表示出来。</a:t>
            </a:r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065530" y="2864485"/>
            <a:ext cx="739330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又向西走了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 m,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这时他距离出发点有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 m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。如图所示。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0588" y="1988913"/>
            <a:ext cx="73628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HT51.EPS" descr="id:2147505319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99464" y="3583857"/>
            <a:ext cx="4241148" cy="1152921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59952"/>
            <a:ext cx="1076960" cy="1283548"/>
          </a:xfrm>
          <a:prstGeom prst="rect">
            <a:avLst/>
          </a:prstGeom>
          <a:noFill/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01731" y="233468"/>
            <a:ext cx="79168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8.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某商店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月份营业额为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100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万元，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月份营业额为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130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万元，比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月份增长（   ）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%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。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月份营业额为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90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万元，比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月份减少（   ）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%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，称为负增长，也可以记作增长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-10 %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。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月份营业额为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95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万元，比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月份增长（    ）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%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。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月份营业额为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100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万元，与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月份持平，增长率为（    ）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%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，也称为零增长。</a:t>
            </a:r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960664" y="794751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844703" y="1301112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595709" y="1881215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-5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205309" y="2446570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6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温度越低就越冷，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-3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℃与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-18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℃哪个温度低？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944" y="1211732"/>
            <a:ext cx="7668768" cy="24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223638" y="3867725"/>
            <a:ext cx="311645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-18 ℃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温度低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59952"/>
            <a:ext cx="1076960" cy="1283548"/>
          </a:xfrm>
          <a:prstGeom prst="rect">
            <a:avLst/>
          </a:prstGeom>
          <a:noFill/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01731" y="233468"/>
            <a:ext cx="7916862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读出下列各数，并指出哪些是正数，哪些是负数。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838322" y="2075501"/>
            <a:ext cx="7846954" cy="2306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-7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读作负七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,2.5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读作二点五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,+ 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读作正五分之四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读作零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,-5.2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读作负五点二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  -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读作负三分之一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+41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读作正四十一。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正数有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:2.5,  +     ,+41;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负数有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:-7,-5.2,-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。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83628" y="1167533"/>
            <a:ext cx="79168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-7         2.5     +           0       -5.2        -              +41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2875936" y="1085440"/>
          <a:ext cx="49653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653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6081245" y="1060859"/>
          <a:ext cx="49653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653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5063613" y="1945763"/>
          <a:ext cx="49653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653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5254967" y="2543288"/>
          <a:ext cx="49653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6530"/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3155761" y="3629388"/>
          <a:ext cx="49653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6530"/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7093729" y="3630764"/>
          <a:ext cx="49653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653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406527"/>
            <a:ext cx="61297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月球表面白天的平均温度是零上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126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℃，记作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 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℃，月球表面夜间的平均温度是零下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150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℃，记作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  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℃。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81954" y="932020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+126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8410" y="1977581"/>
            <a:ext cx="14859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322522" y="1469430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-150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385772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2.</a:t>
            </a:r>
            <a:endParaRPr lang="zh-CN" altLang="en-US" sz="24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849281" y="3242082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+2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时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154980" y="1680591"/>
            <a:ext cx="71355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与北京时间相比，东京时间早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小时，记为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+1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时；巴黎时间晚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7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个小时，记为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-7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时，以北京时间为标准，表示出其他时区的时间。</a:t>
            </a:r>
            <a:endParaRPr lang="en-US" altLang="zh-CN" sz="24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悉尼时间：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伦敦时间：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zh-CN" altLang="en-US" sz="2400" dirty="0" smtClean="0">
                <a:noFill/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。</a:t>
            </a:r>
            <a:endParaRPr lang="en-US" altLang="zh-CN" sz="2400" dirty="0" smtClean="0">
              <a:noFill/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5776" y="375574"/>
            <a:ext cx="6217920" cy="1426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" name="组合 9"/>
          <p:cNvGrpSpPr/>
          <p:nvPr/>
        </p:nvGrpSpPr>
        <p:grpSpPr>
          <a:xfrm>
            <a:off x="6993487" y="2783305"/>
            <a:ext cx="2150513" cy="1530516"/>
            <a:chOff x="6399929" y="2927684"/>
            <a:chExt cx="2150513" cy="1530516"/>
          </a:xfrm>
        </p:grpSpPr>
        <p:pic>
          <p:nvPicPr>
            <p:cNvPr id="1027" name="Picture 3" descr="C:\Users\lenovop\Desktop\图片1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399929" y="2927684"/>
              <a:ext cx="1815634" cy="894848"/>
            </a:xfrm>
            <a:prstGeom prst="rect">
              <a:avLst/>
            </a:prstGeom>
            <a:noFill/>
          </p:spPr>
        </p:pic>
        <p:pic>
          <p:nvPicPr>
            <p:cNvPr id="1028" name="Picture 4" descr="D:\数学下册增值服务（人教版各种）\通用东西\数学人教换图（小天使替换）\人教四色.tif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l="4614" r="65529"/>
            <a:stretch>
              <a:fillRect/>
            </a:stretch>
          </p:blipFill>
          <p:spPr bwMode="auto">
            <a:xfrm>
              <a:off x="7680369" y="3424989"/>
              <a:ext cx="870073" cy="1033211"/>
            </a:xfrm>
            <a:prstGeom prst="rect">
              <a:avLst/>
            </a:prstGeom>
            <a:noFill/>
          </p:spPr>
        </p:pic>
      </p:grp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905302" y="3266145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-8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时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23647"/>
            <a:ext cx="6885644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）如果规定向东为正，那么往东走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5m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记作</a:t>
            </a:r>
            <a:endParaRPr lang="en-US" altLang="zh-CN" sz="24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u="sng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m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，向西走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8m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记作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m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。</a:t>
            </a:r>
            <a:endParaRPr lang="en-US" altLang="zh-CN" sz="24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）如果河水的警戒水位记为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0m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，正数表示水面高于警戒水位，那么汛期水位高于警戒水位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1.5m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，记为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 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m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，旱季水位低于警戒水位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3m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，记为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m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。</a:t>
            </a:r>
            <a:endParaRPr lang="en-US" altLang="zh-CN" sz="24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972354" y="739515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+5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461512" y="763578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-8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632846" y="2385335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+1.5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439035" y="3008630"/>
            <a:ext cx="88773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-3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23647"/>
            <a:ext cx="76537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3.</a:t>
            </a: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）一种袋装食品标准净重为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200g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，质监工作人员为了解该种食品每袋的净重与标准的误差，把食品净重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205g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记为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+5g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，那么食品净重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197g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就记为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g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。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731469" y="1782251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-3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23647"/>
            <a:ext cx="7653740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写出点</a:t>
            </a:r>
            <a:r>
              <a:rPr lang="en-US" altLang="zh-CN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、</a:t>
            </a:r>
            <a:r>
              <a:rPr lang="en-US" altLang="zh-CN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、</a:t>
            </a:r>
            <a:r>
              <a:rPr lang="en-US" altLang="zh-CN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、</a:t>
            </a:r>
            <a:r>
              <a:rPr lang="en-US" altLang="zh-CN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、</a:t>
            </a:r>
            <a:r>
              <a:rPr lang="en-US" altLang="zh-CN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表示的数。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694247" y="2817201"/>
            <a:ext cx="651931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A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表示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-7,B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表示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-4,C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表示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-1,D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表示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3,E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表示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。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6176" y="1272990"/>
            <a:ext cx="7921943" cy="997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59952"/>
            <a:ext cx="1076960" cy="1283548"/>
          </a:xfrm>
          <a:prstGeom prst="rect">
            <a:avLst/>
          </a:prstGeom>
          <a:noFill/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01731" y="241489"/>
            <a:ext cx="757494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通常，我们规定海平面的海拔高度为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0m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，高于海平面的为正。珠穆朗玛峰的海拔高度为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      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m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，吐鲁番盆地的海拔高度为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 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m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。</a:t>
            </a:r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323373" y="769754"/>
            <a:ext cx="1806139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+8844.43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0879" y="1981304"/>
            <a:ext cx="5090541" cy="2560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526155" y="1323340"/>
            <a:ext cx="113919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-155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0_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1_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8_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9_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672</Words>
  <Application>Microsoft Office PowerPoint</Application>
  <PresentationFormat>全屏显示(16:9)</PresentationFormat>
  <Paragraphs>60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Office 主题</vt:lpstr>
      <vt:lpstr>2_Office 主题</vt:lpstr>
      <vt:lpstr>3_Office 主题</vt:lpstr>
      <vt:lpstr>4_Office 主题</vt:lpstr>
      <vt:lpstr>5_Office 主题</vt:lpstr>
      <vt:lpstr>6_Office 主题</vt:lpstr>
      <vt:lpstr>7_Office 主题</vt:lpstr>
      <vt:lpstr>8_Office 主题</vt:lpstr>
      <vt:lpstr>9_Office 主题</vt:lpstr>
      <vt:lpstr>10_Office 主题</vt:lpstr>
      <vt:lpstr>11_Office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PC</cp:lastModifiedBy>
  <cp:revision>222</cp:revision>
  <dcterms:created xsi:type="dcterms:W3CDTF">2018-11-20T01:02:00Z</dcterms:created>
  <dcterms:modified xsi:type="dcterms:W3CDTF">2019-12-02T06:33:21Z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