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89.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1"/>
  </p:notesMasterIdLst>
  <p:sldIdLst>
    <p:sldId id="256" r:id="rId2"/>
    <p:sldId id="269" r:id="rId3"/>
    <p:sldId id="272" r:id="rId4"/>
    <p:sldId id="273" r:id="rId5"/>
    <p:sldId id="274" r:id="rId6"/>
    <p:sldId id="275" r:id="rId7"/>
    <p:sldId id="277" r:id="rId8"/>
    <p:sldId id="278" r:id="rId9"/>
    <p:sldId id="284"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 id="297" r:id="rId23"/>
    <p:sldId id="298" r:id="rId24"/>
    <p:sldId id="299" r:id="rId25"/>
    <p:sldId id="300" r:id="rId26"/>
    <p:sldId id="301" r:id="rId27"/>
    <p:sldId id="302" r:id="rId28"/>
    <p:sldId id="303" r:id="rId29"/>
    <p:sldId id="305" r:id="rId30"/>
    <p:sldId id="306" r:id="rId31"/>
    <p:sldId id="307" r:id="rId32"/>
    <p:sldId id="309" r:id="rId33"/>
    <p:sldId id="310" r:id="rId34"/>
    <p:sldId id="311" r:id="rId35"/>
    <p:sldId id="281" r:id="rId36"/>
    <p:sldId id="282" r:id="rId37"/>
    <p:sldId id="313" r:id="rId38"/>
    <p:sldId id="314" r:id="rId39"/>
    <p:sldId id="316" r:id="rId40"/>
    <p:sldId id="317" r:id="rId41"/>
    <p:sldId id="318" r:id="rId42"/>
    <p:sldId id="319" r:id="rId43"/>
    <p:sldId id="320" r:id="rId44"/>
    <p:sldId id="321" r:id="rId45"/>
    <p:sldId id="322" r:id="rId46"/>
    <p:sldId id="323" r:id="rId47"/>
    <p:sldId id="324" r:id="rId48"/>
    <p:sldId id="325" r:id="rId49"/>
    <p:sldId id="326" r:id="rId50"/>
    <p:sldId id="327" r:id="rId51"/>
    <p:sldId id="328" r:id="rId52"/>
    <p:sldId id="329" r:id="rId53"/>
    <p:sldId id="330" r:id="rId54"/>
    <p:sldId id="331" r:id="rId55"/>
    <p:sldId id="332" r:id="rId56"/>
    <p:sldId id="333" r:id="rId57"/>
    <p:sldId id="334" r:id="rId58"/>
    <p:sldId id="336" r:id="rId59"/>
    <p:sldId id="337" r:id="rId60"/>
    <p:sldId id="339" r:id="rId61"/>
    <p:sldId id="340" r:id="rId62"/>
    <p:sldId id="341" r:id="rId63"/>
    <p:sldId id="343" r:id="rId64"/>
    <p:sldId id="344" r:id="rId65"/>
    <p:sldId id="345" r:id="rId66"/>
    <p:sldId id="346" r:id="rId67"/>
    <p:sldId id="347" r:id="rId68"/>
    <p:sldId id="348" r:id="rId69"/>
    <p:sldId id="349" r:id="rId70"/>
    <p:sldId id="350" r:id="rId71"/>
    <p:sldId id="351" r:id="rId72"/>
    <p:sldId id="352" r:id="rId73"/>
    <p:sldId id="353" r:id="rId74"/>
    <p:sldId id="354" r:id="rId75"/>
    <p:sldId id="355" r:id="rId76"/>
    <p:sldId id="356" r:id="rId77"/>
    <p:sldId id="357" r:id="rId78"/>
    <p:sldId id="359" r:id="rId79"/>
    <p:sldId id="360" r:id="rId80"/>
    <p:sldId id="361" r:id="rId81"/>
    <p:sldId id="362" r:id="rId82"/>
    <p:sldId id="363" r:id="rId83"/>
    <p:sldId id="364" r:id="rId84"/>
    <p:sldId id="367" r:id="rId85"/>
    <p:sldId id="368" r:id="rId86"/>
    <p:sldId id="369" r:id="rId87"/>
    <p:sldId id="370" r:id="rId88"/>
    <p:sldId id="371" r:id="rId89"/>
    <p:sldId id="372" r:id="rId90"/>
  </p:sldIdLst>
  <p:sldSz cx="9144000" cy="5143500" type="screen16x9"/>
  <p:notesSz cx="6858000" cy="9144000"/>
  <p:custDataLst>
    <p:tags r:id="rId9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EFBD"/>
    <a:srgbClr val="FFBD8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52" d="100"/>
          <a:sy n="152" d="100"/>
        </p:scale>
        <p:origin x="-444" y="-90"/>
      </p:cViewPr>
      <p:guideLst>
        <p:guide orient="horz" pos="1680"/>
        <p:guide pos="2881"/>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notesMaster" Target="notesMasters/notesMaster1.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438CC5-556B-42F7-BDC4-313A344A94FB}" type="datetimeFigureOut">
              <a:rPr lang="zh-CN" altLang="en-US" smtClean="0"/>
              <a:pPr/>
              <a:t>2019/12/2</a:t>
            </a:fld>
            <a:endParaRPr lang="zh-CN" altLang="en-US"/>
          </a:p>
        </p:txBody>
      </p:sp>
      <p:sp>
        <p:nvSpPr>
          <p:cNvPr id="4" name="幻灯片图像占位符 3"/>
          <p:cNvSpPr>
            <a:spLocks noGrp="1" noRot="1" noChangeAspect="1"/>
          </p:cNvSpPr>
          <p:nvPr>
            <p:ph type="sldImg" idx="2"/>
          </p:nvPr>
        </p:nvSpPr>
        <p:spPr>
          <a:xfrm>
            <a:off x="381533" y="685800"/>
            <a:ext cx="6094934"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5234B3-D34E-4EAE-869C-23D992BBCB1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920"/>
            <a:ext cx="6858000" cy="1791013"/>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2702001"/>
            <a:ext cx="6858000" cy="1242039"/>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8035" indent="0" algn="ctr">
              <a:buNone/>
              <a:defRPr sz="1200"/>
            </a:lvl7pPr>
            <a:lvl8pPr marL="2400935" indent="0" algn="ctr">
              <a:buNone/>
              <a:defRPr sz="1200"/>
            </a:lvl8pPr>
            <a:lvl9pPr marL="2743835"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3892"/>
            <a:ext cx="1971675" cy="435964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92"/>
            <a:ext cx="5800725" cy="435964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transition spd="med">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528"/>
            <a:ext cx="7886700" cy="213992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699"/>
            <a:ext cx="7886700" cy="112533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8035" indent="0">
              <a:buNone/>
              <a:defRPr sz="1200">
                <a:solidFill>
                  <a:schemeClr val="tx1">
                    <a:tint val="75000"/>
                  </a:schemeClr>
                </a:solidFill>
              </a:defRPr>
            </a:lvl7pPr>
            <a:lvl8pPr marL="2400935" indent="0">
              <a:buNone/>
              <a:defRPr sz="1200">
                <a:solidFill>
                  <a:schemeClr val="tx1">
                    <a:tint val="75000"/>
                  </a:schemeClr>
                </a:solidFill>
              </a:defRPr>
            </a:lvl8pPr>
            <a:lvl9pPr marL="2743835"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pPr/>
              <a:t>2019/12/2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458"/>
            <a:ext cx="3886200" cy="326407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369458"/>
            <a:ext cx="3886200" cy="326407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92"/>
            <a:ext cx="7886700" cy="994346"/>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261093"/>
            <a:ext cx="3868340"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1879135"/>
            <a:ext cx="3868340" cy="276392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1093"/>
            <a:ext cx="3887391" cy="61804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8035" indent="0">
              <a:buNone/>
              <a:defRPr sz="1200" b="1"/>
            </a:lvl7pPr>
            <a:lvl8pPr marL="2400935" indent="0">
              <a:buNone/>
              <a:defRPr sz="1200" b="1"/>
            </a:lvl8pPr>
            <a:lvl9pPr marL="2743835"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9135"/>
            <a:ext cx="3887391" cy="276392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pPr/>
              <a:t>2019/12/2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pPr/>
              <a:t>2019/12/2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pPr/>
              <a:t>2019/12/2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698"/>
            <a:ext cx="4629150" cy="3655858"/>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60"/>
            <a:ext cx="2949178" cy="120036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698"/>
            <a:ext cx="4629150" cy="365585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8035" indent="0">
              <a:buNone/>
              <a:defRPr sz="1500"/>
            </a:lvl7pPr>
            <a:lvl8pPr marL="2400935" indent="0">
              <a:buNone/>
              <a:defRPr sz="1500"/>
            </a:lvl8pPr>
            <a:lvl9pPr marL="2743835" indent="0">
              <a:buNone/>
              <a:defRPr sz="1500"/>
            </a:lvl9pPr>
          </a:lstStyle>
          <a:p>
            <a:endParaRPr lang="zh-CN" altLang="en-US"/>
          </a:p>
        </p:txBody>
      </p:sp>
      <p:sp>
        <p:nvSpPr>
          <p:cNvPr id="4" name="文本占位符 3"/>
          <p:cNvSpPr>
            <a:spLocks noGrp="1"/>
          </p:cNvSpPr>
          <p:nvPr>
            <p:ph type="body" sz="half" idx="2"/>
          </p:nvPr>
        </p:nvSpPr>
        <p:spPr>
          <a:xfrm>
            <a:off x="629841" y="1543320"/>
            <a:ext cx="2949178" cy="28591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8035" indent="0">
              <a:buNone/>
              <a:defRPr sz="750"/>
            </a:lvl7pPr>
            <a:lvl8pPr marL="2400935" indent="0">
              <a:buNone/>
              <a:defRPr sz="750"/>
            </a:lvl8pPr>
            <a:lvl9pPr marL="2743835"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pPr/>
              <a:t>2019/12/2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pPr/>
              <a:t>‹#›</a:t>
            </a:fld>
            <a:endParaRPr lang="zh-CN" altLang="en-US"/>
          </a:p>
        </p:txBody>
      </p:sp>
    </p:spTree>
  </p:cSld>
  <p:clrMapOvr>
    <a:masterClrMapping/>
  </p:clrMapOvr>
  <p:transition spd="med">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l="-1000" r="-1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92"/>
            <a:ext cx="7886700" cy="994346"/>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69458"/>
            <a:ext cx="7886700" cy="326407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4768096"/>
            <a:ext cx="2057400" cy="273892"/>
          </a:xfrm>
          <a:prstGeom prst="rect">
            <a:avLst/>
          </a:prstGeom>
        </p:spPr>
        <p:txBody>
          <a:bodyPr vert="horz" lIns="91440" tIns="45720" rIns="91440" bIns="45720" rtlCol="0" anchor="ctr"/>
          <a:lstStyle>
            <a:lvl1pPr algn="l">
              <a:defRPr sz="900">
                <a:solidFill>
                  <a:schemeClr val="tx1">
                    <a:tint val="75000"/>
                  </a:schemeClr>
                </a:solidFill>
              </a:defRPr>
            </a:lvl1pPr>
          </a:lstStyle>
          <a:p>
            <a:fld id="{D997B5FA-0921-464F-AAE1-844C04324D75}" type="datetimeFigureOut">
              <a:rPr lang="zh-CN" altLang="en-US" smtClean="0"/>
              <a:pPr/>
              <a:t>2019/12/2</a:t>
            </a:fld>
            <a:endParaRPr lang="zh-CN" altLang="en-US"/>
          </a:p>
        </p:txBody>
      </p:sp>
      <p:sp>
        <p:nvSpPr>
          <p:cNvPr id="5" name="页脚占位符 4"/>
          <p:cNvSpPr>
            <a:spLocks noGrp="1"/>
          </p:cNvSpPr>
          <p:nvPr>
            <p:ph type="ftr" sz="quarter" idx="3"/>
          </p:nvPr>
        </p:nvSpPr>
        <p:spPr>
          <a:xfrm>
            <a:off x="3028950" y="4768096"/>
            <a:ext cx="3086100" cy="273892"/>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8096"/>
            <a:ext cx="2057400" cy="273892"/>
          </a:xfrm>
          <a:prstGeom prst="rect">
            <a:avLst/>
          </a:prstGeom>
        </p:spPr>
        <p:txBody>
          <a:bodyPr vert="horz" lIns="91440" tIns="45720" rIns="91440" bIns="45720" rtlCol="0" anchor="ctr"/>
          <a:lstStyle>
            <a:lvl1pPr algn="r">
              <a:defRPr sz="900">
                <a:solidFill>
                  <a:schemeClr val="tx1">
                    <a:tint val="75000"/>
                  </a:schemeClr>
                </a:solidFill>
              </a:defRPr>
            </a:lvl1pPr>
          </a:lstStyle>
          <a:p>
            <a:fld id="{565CE74E-AB26-4998-AD42-012C4C1AD07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push dir="u"/>
  </p:transition>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65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94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23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5285"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8035" algn="l" defTabSz="685800" rtl="0" eaLnBrk="1" latinLnBrk="0" hangingPunct="1">
        <a:defRPr sz="1350" kern="1200">
          <a:solidFill>
            <a:schemeClr val="tx1"/>
          </a:solidFill>
          <a:latin typeface="+mn-lt"/>
          <a:ea typeface="+mn-ea"/>
          <a:cs typeface="+mn-cs"/>
        </a:defRPr>
      </a:lvl7pPr>
      <a:lvl8pPr marL="2400935" algn="l" defTabSz="685800" rtl="0" eaLnBrk="1" latinLnBrk="0" hangingPunct="1">
        <a:defRPr sz="1350" kern="1200">
          <a:solidFill>
            <a:schemeClr val="tx1"/>
          </a:solidFill>
          <a:latin typeface="+mn-lt"/>
          <a:ea typeface="+mn-ea"/>
          <a:cs typeface="+mn-cs"/>
        </a:defRPr>
      </a:lvl8pPr>
      <a:lvl9pPr marL="2743835"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40.png"/><Relationship Id="rId4" Type="http://schemas.openxmlformats.org/officeDocument/2006/relationships/image" Target="../media/image39.png"/></Relationships>
</file>

<file path=ppt/slides/_rels/slide4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48.jpe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6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54.png"/></Relationships>
</file>

<file path=ppt/slides/_rels/slide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58.png"/></Relationships>
</file>

<file path=ppt/slides/_rels/slide7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png"/><Relationship Id="rId1" Type="http://schemas.openxmlformats.org/officeDocument/2006/relationships/slideLayout" Target="../slideLayouts/slideLayout12.xml"/><Relationship Id="rId5" Type="http://schemas.openxmlformats.org/officeDocument/2006/relationships/image" Target="../media/image61.png"/><Relationship Id="rId4" Type="http://schemas.openxmlformats.org/officeDocument/2006/relationships/image" Target="../media/image60.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2.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7.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2558106" y="2293323"/>
            <a:ext cx="4357283" cy="923330"/>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·P18</a:t>
            </a:r>
            <a:r>
              <a:rPr lang="zh-CN" altLang="en-US" sz="3600" b="1" dirty="0" smtClean="0">
                <a:solidFill>
                  <a:srgbClr val="0066FF"/>
                </a:solidFill>
                <a:latin typeface="楷体" panose="02010609060101010101" pitchFamily="49" charset="-122"/>
                <a:ea typeface="楷体" panose="02010609060101010101" pitchFamily="49" charset="-122"/>
              </a:rPr>
              <a:t>做一做</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求下面各圆柱的表面积。（单位：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545211" y="3543261"/>
            <a:ext cx="6831873"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3.14×6×12+3.14×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×2=282.6(cm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clrChange>
              <a:clrFrom>
                <a:srgbClr val="FDFDFD"/>
              </a:clrFrom>
              <a:clrTo>
                <a:srgbClr val="FDFDFD">
                  <a:alpha val="0"/>
                </a:srgbClr>
              </a:clrTo>
            </a:clrChange>
          </a:blip>
          <a:srcRect r="74881"/>
          <a:stretch>
            <a:fillRect/>
          </a:stretch>
        </p:blipFill>
        <p:spPr bwMode="auto">
          <a:xfrm>
            <a:off x="3581104" y="1020454"/>
            <a:ext cx="1477593" cy="1993349"/>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4837477" y="3446862"/>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6</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求下面各圆柱的表面积。（单位：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545211" y="3543261"/>
            <a:ext cx="6831873"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3.14×40×3+3.14×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×2=2888.8(cm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clrChange>
              <a:clrFrom>
                <a:srgbClr val="FDFDFD"/>
              </a:clrFrom>
              <a:clrTo>
                <a:srgbClr val="FDFDFD">
                  <a:alpha val="0"/>
                </a:srgbClr>
              </a:clrTo>
            </a:clrChange>
          </a:blip>
          <a:srcRect l="22111" r="31755"/>
          <a:stretch>
            <a:fillRect/>
          </a:stretch>
        </p:blipFill>
        <p:spPr bwMode="auto">
          <a:xfrm>
            <a:off x="2861187" y="1108944"/>
            <a:ext cx="2713703" cy="1993349"/>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4734241" y="3446862"/>
          <a:ext cx="644842" cy="914400"/>
        </p:xfrm>
        <a:graphic>
          <a:graphicData uri="http://schemas.openxmlformats.org/drawingml/2006/table">
            <a:tbl>
              <a:tblPr firstRow="1" bandRow="1">
                <a:tableStyleId>{5C22544A-7EE6-4342-B048-85BDC9FD1C3A}</a:tableStyleId>
              </a:tblPr>
              <a:tblGrid>
                <a:gridCol w="644842"/>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40</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求下面各圆柱的表面积。（单位：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545211" y="3543261"/>
            <a:ext cx="6831873"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3.14×18×15+3.14×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×2=1356.48(cm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clrChange>
              <a:clrFrom>
                <a:srgbClr val="FDFDFD"/>
              </a:clrFrom>
              <a:clrTo>
                <a:srgbClr val="FDFDFD">
                  <a:alpha val="0"/>
                </a:srgbClr>
              </a:clrTo>
            </a:clrChange>
          </a:blip>
          <a:srcRect l="68746"/>
          <a:stretch>
            <a:fillRect/>
          </a:stretch>
        </p:blipFill>
        <p:spPr bwMode="auto">
          <a:xfrm>
            <a:off x="3834580" y="990957"/>
            <a:ext cx="1838447" cy="1993349"/>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4896469" y="3446862"/>
          <a:ext cx="644842" cy="914400"/>
        </p:xfrm>
        <a:graphic>
          <a:graphicData uri="http://schemas.openxmlformats.org/drawingml/2006/table">
            <a:tbl>
              <a:tblPr firstRow="1" bandRow="1">
                <a:tableStyleId>{5C22544A-7EE6-4342-B048-85BDC9FD1C3A}</a:tableStyleId>
              </a:tblPr>
              <a:tblGrid>
                <a:gridCol w="644842"/>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18</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一台压路机的前轮是圆柱形，轮宽</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，直径长</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1.2m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。前轮转动一周，压路的面积是多少平方米？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810682" y="2466629"/>
            <a:ext cx="3749460"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3.14×1.2×2=7.536(m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5892093" y="1597152"/>
            <a:ext cx="2224922" cy="1741932"/>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广告公司制作了一个底面直径是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1.5m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2.5m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的圆柱形灯箱。可以张贴多大面积的海报？</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264992" y="2422384"/>
            <a:ext cx="389694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3.14×1.5×2.5=11.775(m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srcRect/>
          <a:stretch>
            <a:fillRect/>
          </a:stretch>
        </p:blipFill>
        <p:spPr bwMode="auto">
          <a:xfrm>
            <a:off x="6103430" y="1685163"/>
            <a:ext cx="1838325" cy="2724150"/>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修建一个圆柱形的沼气池，底面直径是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，深</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。在池的侧面和下底面抹上水泥，抹水泥部分的面积是多少平方米？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840179" y="2732099"/>
            <a:ext cx="6625395"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+3.14×3×2=25.905(m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6" name="表格 5"/>
          <p:cNvGraphicFramePr>
            <a:graphicFrameLocks noGrp="1"/>
          </p:cNvGraphicFramePr>
          <p:nvPr/>
        </p:nvGraphicFramePr>
        <p:xfrm>
          <a:off x="3347892" y="2635700"/>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3</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某种饮料罐的形状是圆柱形，底面直径为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12cm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，将</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罐这种饮料按如图所示的方式放入箱内，这个箱子的长、宽、高至少是多少厘米？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984773" y="2230654"/>
            <a:ext cx="4826091" cy="1200329"/>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长</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:6×6=36(cm),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宽</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:6×4=24(cm),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高</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12 cm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4098"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5949697" y="2247495"/>
            <a:ext cx="2367152" cy="1594890"/>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求下面各图形的表面积。</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23637" y="3867725"/>
            <a:ext cx="5194802"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10×10×2+10×15×4=800(cm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5122"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3589830" y="986961"/>
            <a:ext cx="1566549" cy="1910715"/>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求下面各图形的表面积。</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23637" y="3867725"/>
            <a:ext cx="2554839"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6×6×6=216(dm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5123" name="Picture 3"/>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3162483" y="1084610"/>
            <a:ext cx="1952252" cy="1851376"/>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求下面各图形的表面积。</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899173" y="3410525"/>
            <a:ext cx="571099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3.14×5</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×2+2×3.14×5×12=533.8(cm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5124" name="Picture 4"/>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3092257" y="1014713"/>
            <a:ext cx="1661491" cy="2064996"/>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指出下面圆柱的底面、侧面和高。</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400618" y="3602254"/>
            <a:ext cx="1117614" cy="559769"/>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略</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1026"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731520" y="1518666"/>
            <a:ext cx="6998208" cy="1274547"/>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7.</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一顶帽子，上面是圆柱形，用黑布做；帽檐部分是一个圆环，用红布做。做这顶帽子，哪些颜色的布用得多？</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542322" y="2024179"/>
            <a:ext cx="7171084" cy="559769"/>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黑布</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:3.14×20×10+3.14×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=942(cm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6146"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5460304" y="2662968"/>
            <a:ext cx="3683696" cy="1810512"/>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4660496" y="1927780"/>
          <a:ext cx="644842" cy="914400"/>
        </p:xfrm>
        <a:graphic>
          <a:graphicData uri="http://schemas.openxmlformats.org/drawingml/2006/table">
            <a:tbl>
              <a:tblPr firstRow="1" bandRow="1">
                <a:tableStyleId>{5C22544A-7EE6-4342-B048-85BDC9FD1C3A}</a:tableStyleId>
              </a:tblPr>
              <a:tblGrid>
                <a:gridCol w="644842"/>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20</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7" name="TextBox 6"/>
          <p:cNvSpPr txBox="1">
            <a:spLocks noChangeArrowheads="1"/>
          </p:cNvSpPr>
          <p:nvPr/>
        </p:nvSpPr>
        <p:spPr bwMode="auto">
          <a:xfrm>
            <a:off x="591484" y="2737015"/>
            <a:ext cx="5386530" cy="646331"/>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红布</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:3.14×(20</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-10</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)=942(cm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
        <p:nvSpPr>
          <p:cNvPr id="8" name="TextBox 7"/>
          <p:cNvSpPr txBox="1">
            <a:spLocks noChangeArrowheads="1"/>
          </p:cNvSpPr>
          <p:nvPr/>
        </p:nvSpPr>
        <p:spPr bwMode="auto">
          <a:xfrm>
            <a:off x="1682864" y="3816815"/>
            <a:ext cx="2535175" cy="646331"/>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一样多。</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lide(fromBottom)">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8.</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王阿姨做了一个圆柱形的抱枕，长</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80cm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，底面直径</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18cm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。如果侧面用花布，底面用黄色的布，两种布各需要多少？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264993" y="2496125"/>
            <a:ext cx="6994103" cy="1113766"/>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花布</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:3.14×18×80=4521.6(cm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黄色的布</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×2=508.68(cm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7171" name="Picture 3" descr="C:\Users\lenovop\Desktop\图片1.png"/>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5298998" y="1371037"/>
            <a:ext cx="3352800" cy="1042987"/>
          </a:xfrm>
          <a:prstGeom prst="rect">
            <a:avLst/>
          </a:prstGeom>
          <a:noFill/>
        </p:spPr>
      </p:pic>
      <p:sp>
        <p:nvSpPr>
          <p:cNvPr id="6" name="TextBox 5"/>
          <p:cNvSpPr txBox="1">
            <a:spLocks noChangeArrowheads="1"/>
          </p:cNvSpPr>
          <p:nvPr/>
        </p:nvSpPr>
        <p:spPr bwMode="auto">
          <a:xfrm>
            <a:off x="1545211" y="4211854"/>
            <a:ext cx="6949859" cy="646331"/>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答</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花布需</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4521.6 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黄色的布需</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508.68 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7" name="表格 6"/>
          <p:cNvGraphicFramePr>
            <a:graphicFrameLocks noGrp="1"/>
          </p:cNvGraphicFramePr>
          <p:nvPr/>
        </p:nvGraphicFramePr>
        <p:xfrm>
          <a:off x="4041064" y="2930671"/>
          <a:ext cx="644842" cy="914400"/>
        </p:xfrm>
        <a:graphic>
          <a:graphicData uri="http://schemas.openxmlformats.org/drawingml/2006/table">
            <a:tbl>
              <a:tblPr firstRow="1" bandRow="1">
                <a:tableStyleId>{5C22544A-7EE6-4342-B048-85BDC9FD1C3A}</a:tableStyleId>
              </a:tblPr>
              <a:tblGrid>
                <a:gridCol w="644842"/>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18</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lide(fromBottom)">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slide(fromBottom)">
                                      <p:cBhvr>
                                        <p:cTn id="1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9.</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林叔叔做了一个圆柱形的灯笼（如右图）。上下底面的中间分别留出了</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78.5cm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的口，他用了多少彩纸？</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734050" y="2097919"/>
            <a:ext cx="5593007" cy="120032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3.14×20×30+3.14×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×2-78.5×2=2355(cm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8194"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428283" y="1828800"/>
            <a:ext cx="1791491" cy="2270189"/>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4218042" y="1986775"/>
          <a:ext cx="644842" cy="914400"/>
        </p:xfrm>
        <a:graphic>
          <a:graphicData uri="http://schemas.openxmlformats.org/drawingml/2006/table">
            <a:tbl>
              <a:tblPr firstRow="1" bandRow="1">
                <a:tableStyleId>{5C22544A-7EE6-4342-B048-85BDC9FD1C3A}</a:tableStyleId>
              </a:tblPr>
              <a:tblGrid>
                <a:gridCol w="644842"/>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20</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10.</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一个圆柱形铁皮水桶（无盖），高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12dm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，底面直径是高的        。做这个水桶大约要用多少铁皮？</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763547" y="1935686"/>
            <a:ext cx="7303821" cy="1200329"/>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提示</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一个无盖的圆柱形铁皮水桶要用多少铁皮就是求它的侧面积与一个底面积的和。</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6" name="表格 5"/>
          <p:cNvGraphicFramePr>
            <a:graphicFrameLocks noGrp="1"/>
          </p:cNvGraphicFramePr>
          <p:nvPr/>
        </p:nvGraphicFramePr>
        <p:xfrm>
          <a:off x="2582141" y="791672"/>
          <a:ext cx="496530" cy="914400"/>
        </p:xfrm>
        <a:graphic>
          <a:graphicData uri="http://schemas.openxmlformats.org/drawingml/2006/table">
            <a:tbl>
              <a:tblPr firstRow="1" bandRow="1">
                <a:tableStyleId>{5C22544A-7EE6-4342-B048-85BDC9FD1C3A}</a:tableStyleId>
              </a:tblPr>
              <a:tblGrid>
                <a:gridCol w="496530"/>
              </a:tblGrid>
              <a:tr h="370840">
                <a:tc>
                  <a:txBody>
                    <a:bodyPr/>
                    <a:lstStyle/>
                    <a:p>
                      <a:pPr algn="ctr"/>
                      <a:r>
                        <a:rPr lang="en-US" altLang="zh-CN" sz="24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rPr>
                        <a:t>3</a:t>
                      </a:r>
                      <a:endParaRPr lang="zh-CN" altLang="en-US" sz="24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rPr>
                        <a:t>4</a:t>
                      </a:r>
                      <a:endParaRPr lang="zh-CN" altLang="en-US" sz="24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7" name="TextBox 6"/>
          <p:cNvSpPr txBox="1">
            <a:spLocks noChangeArrowheads="1"/>
          </p:cNvSpPr>
          <p:nvPr/>
        </p:nvSpPr>
        <p:spPr bwMode="auto">
          <a:xfrm>
            <a:off x="1078177" y="3315432"/>
            <a:ext cx="7210418" cy="120032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12×    =9(dm)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3.14×9×12+3.14×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=402.705(dm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8" name="表格 7"/>
          <p:cNvGraphicFramePr>
            <a:graphicFrameLocks noGrp="1"/>
          </p:cNvGraphicFramePr>
          <p:nvPr/>
        </p:nvGraphicFramePr>
        <p:xfrm>
          <a:off x="1858298" y="3196143"/>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3</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4</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9" name="表格 8"/>
          <p:cNvGraphicFramePr>
            <a:graphicFrameLocks noGrp="1"/>
          </p:cNvGraphicFramePr>
          <p:nvPr/>
        </p:nvGraphicFramePr>
        <p:xfrm>
          <a:off x="4444182" y="3687756"/>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9</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500"/>
                                        <p:tgtEl>
                                          <p:spTgt spid="7"/>
                                        </p:tgtEl>
                                      </p:cBhvr>
                                    </p:animEffect>
                                  </p:childTnLst>
                                </p:cTn>
                              </p:par>
                              <p:par>
                                <p:cTn id="13" presetID="1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slide(fromBottom)">
                                      <p:cBhvr>
                                        <p:cTn id="15" dur="500"/>
                                        <p:tgtEl>
                                          <p:spTgt spid="8"/>
                                        </p:tgtEl>
                                      </p:cBhvr>
                                    </p:animEffect>
                                  </p:childTnLst>
                                </p:cTn>
                              </p:par>
                              <p:par>
                                <p:cTn id="16" presetID="12" presetClass="entr" presetSubtype="4"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slide(fromBottom)">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135054"/>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）要将路灯柱（如右图，圆柱的下底面不刷漆）漆上白色的油漆，要漆多少平方米？</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150373" y="1625970"/>
            <a:ext cx="6194323" cy="2861310"/>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提示</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油漆灯柱的面积</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圆柱的侧面积</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长方体表面积</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圆柱的底面积</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最后结果转化为平方米。</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(1)12×12×2+12×16×4=1056(cm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1056-3.14×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+3.14×12×55</a:t>
            </a: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=3015.36(cm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3015.36 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=0.301536 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9218"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7167244" y="1259305"/>
            <a:ext cx="1474938" cy="3403183"/>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3510117" y="3151898"/>
          <a:ext cx="644842" cy="914400"/>
        </p:xfrm>
        <a:graphic>
          <a:graphicData uri="http://schemas.openxmlformats.org/drawingml/2006/table">
            <a:tbl>
              <a:tblPr firstRow="1" bandRow="1">
                <a:tableStyleId>{5C22544A-7EE6-4342-B048-85BDC9FD1C3A}</a:tableStyleId>
              </a:tblPr>
              <a:tblGrid>
                <a:gridCol w="644842"/>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135054"/>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）街心花园有</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30</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个这样的灯柱，如果油漆灯柱每平方米人工费</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元，一共需要人工费多少元？</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970024" y="2097919"/>
            <a:ext cx="5342286"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(2)0.301536×30×5≈45.23(</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元</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9218"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7167244" y="1259305"/>
            <a:ext cx="1474938" cy="3403183"/>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一个圆柱的侧面积是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188.4dm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，底面半径是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。它的高是多少？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810684" y="2009428"/>
            <a:ext cx="433939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188.4÷(2×3.14×2)=15(dm)</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一根圆柱形木料的底面半径是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0.3m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，长是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。如图所示，将它截成</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段，这些木料的表面积比原木料增加了多少平方米？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75503" y="3513763"/>
            <a:ext cx="4309897" cy="645160"/>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3.14×0.3</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×6=1.6956(m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10242"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1481138" y="2162175"/>
            <a:ext cx="6181725" cy="819150"/>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一个圆柱的侧面展开图是一个正方形，求这个圆柱的底面直径和高的比。</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972914" y="3867725"/>
            <a:ext cx="1994401"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h=C=</a:t>
            </a:r>
            <a:r>
              <a:rPr lang="el-GR"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π</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d</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11266"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2224418" y="1355300"/>
            <a:ext cx="4609850" cy="2026552"/>
          </a:xfrm>
          <a:prstGeom prst="rect">
            <a:avLst/>
          </a:prstGeom>
          <a:noFill/>
          <a:ln w="9525">
            <a:noFill/>
            <a:miter lim="800000"/>
            <a:headEnd/>
            <a:tailEnd/>
          </a:ln>
          <a:effectLst/>
        </p:spPr>
      </p:pic>
      <p:sp>
        <p:nvSpPr>
          <p:cNvPr id="6" name="TextBox 5"/>
          <p:cNvSpPr txBox="1">
            <a:spLocks noChangeArrowheads="1"/>
          </p:cNvSpPr>
          <p:nvPr/>
        </p:nvSpPr>
        <p:spPr bwMode="auto">
          <a:xfrm>
            <a:off x="4396566" y="3946383"/>
            <a:ext cx="1994401"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7" name="表格 6"/>
          <p:cNvGraphicFramePr>
            <a:graphicFrameLocks noGrp="1"/>
          </p:cNvGraphicFramePr>
          <p:nvPr/>
        </p:nvGraphicFramePr>
        <p:xfrm>
          <a:off x="3908323" y="3771331"/>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d</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h</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8" name="表格 7"/>
          <p:cNvGraphicFramePr>
            <a:graphicFrameLocks noGrp="1"/>
          </p:cNvGraphicFramePr>
          <p:nvPr/>
        </p:nvGraphicFramePr>
        <p:xfrm>
          <a:off x="4886632" y="3771331"/>
          <a:ext cx="797242" cy="914400"/>
        </p:xfrm>
        <a:graphic>
          <a:graphicData uri="http://schemas.openxmlformats.org/drawingml/2006/table">
            <a:tbl>
              <a:tblPr firstRow="1" bandRow="1">
                <a:tableStyleId>{5C22544A-7EE6-4342-B048-85BDC9FD1C3A}</a:tableStyleId>
              </a:tblPr>
              <a:tblGrid>
                <a:gridCol w="797242"/>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d</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err="1"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πd</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9" name="表格 8"/>
          <p:cNvGraphicFramePr>
            <a:graphicFrameLocks noGrp="1"/>
          </p:cNvGraphicFramePr>
          <p:nvPr/>
        </p:nvGraphicFramePr>
        <p:xfrm>
          <a:off x="6086167" y="3771331"/>
          <a:ext cx="643255" cy="914400"/>
        </p:xfrm>
        <a:graphic>
          <a:graphicData uri="http://schemas.openxmlformats.org/drawingml/2006/table">
            <a:tbl>
              <a:tblPr firstRow="1" bandRow="1">
                <a:tableStyleId>{5C22544A-7EE6-4342-B048-85BDC9FD1C3A}</a:tableStyleId>
              </a:tblPr>
              <a:tblGrid>
                <a:gridCol w="6432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π</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par>
                                <p:cTn id="11" presetID="12" presetClass="entr" presetSubtype="4"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lide(fromBottom)">
                                      <p:cBhvr>
                                        <p:cTn id="13" dur="500"/>
                                        <p:tgtEl>
                                          <p:spTgt spid="7"/>
                                        </p:tgtEl>
                                      </p:cBhvr>
                                    </p:animEffect>
                                  </p:childTnLst>
                                </p:cTn>
                              </p:par>
                              <p:par>
                                <p:cTn id="14" presetID="1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slide(fromBottom)">
                                      <p:cBhvr>
                                        <p:cTn id="16" dur="500"/>
                                        <p:tgtEl>
                                          <p:spTgt spid="8"/>
                                        </p:tgtEl>
                                      </p:cBhvr>
                                    </p:animEffect>
                                  </p:childTnLst>
                                </p:cTn>
                              </p:par>
                              <p:par>
                                <p:cTn id="17" presetID="12" presetClass="entr" presetSubtype="4"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slide(fromBottom)">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2558106" y="2293323"/>
            <a:ext cx="4357283" cy="923330"/>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·P25</a:t>
            </a:r>
            <a:r>
              <a:rPr lang="zh-CN" altLang="en-US" sz="3600" b="1" dirty="0" smtClean="0">
                <a:solidFill>
                  <a:srgbClr val="0066FF"/>
                </a:solidFill>
                <a:latin typeface="楷体" panose="02010609060101010101" pitchFamily="49" charset="-122"/>
                <a:ea typeface="楷体" panose="02010609060101010101" pitchFamily="49" charset="-122"/>
              </a:rPr>
              <a:t>做一做</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3235"/>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转动长方体</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ABCD</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，生成右边三个圆柱。说说它们分别是以长方形的哪条边为轴旋转而成的，底面半径和高分别是多少。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080770" y="3510915"/>
            <a:ext cx="7888605" cy="1198880"/>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以</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AB</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或</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CD</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边所在直线为轴</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底面半径为</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 cm,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高为</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 cm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以</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AD</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或</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BC</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边所在直线为轴</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底面半径为</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 cm,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高为</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 cm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p:txBody>
      </p:sp>
      <p:pic>
        <p:nvPicPr>
          <p:cNvPr id="2050"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758763" y="2069022"/>
            <a:ext cx="1982376" cy="1178138"/>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cstate="print">
            <a:clrChange>
              <a:clrFrom>
                <a:srgbClr val="FDFDFD"/>
              </a:clrFrom>
              <a:clrTo>
                <a:srgbClr val="FDFDFD">
                  <a:alpha val="0"/>
                </a:srgbClr>
              </a:clrTo>
            </a:clrChange>
          </a:blip>
          <a:srcRect/>
          <a:stretch>
            <a:fillRect/>
          </a:stretch>
        </p:blipFill>
        <p:spPr bwMode="auto">
          <a:xfrm>
            <a:off x="3442527" y="2106740"/>
            <a:ext cx="2377440" cy="1248685"/>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cstate="print">
            <a:clrChange>
              <a:clrFrom>
                <a:srgbClr val="FDFDFD"/>
              </a:clrFrom>
              <a:clrTo>
                <a:srgbClr val="FDFDFD">
                  <a:alpha val="0"/>
                </a:srgbClr>
              </a:clrTo>
            </a:clrChange>
          </a:blip>
          <a:srcRect/>
          <a:stretch>
            <a:fillRect/>
          </a:stretch>
        </p:blipFill>
        <p:spPr bwMode="auto">
          <a:xfrm>
            <a:off x="6606921" y="1636587"/>
            <a:ext cx="1283959" cy="1728406"/>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135054"/>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一根圆柱形木料，底面积为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75cm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，长是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90cm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。它的体积是多少？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356372" y="1920938"/>
            <a:ext cx="3218517"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75×90=6750(cm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李家庄挖了一口圆形的水井，地面以下的井深</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10m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，底面半径为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。挖的土有多少平方米？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634180" y="2156912"/>
            <a:ext cx="5250426"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×10=7.85(m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1026" name="Picture 2"/>
          <p:cNvPicPr>
            <a:picLocks noChangeAspect="1" noChangeArrowheads="1"/>
          </p:cNvPicPr>
          <p:nvPr/>
        </p:nvPicPr>
        <p:blipFill>
          <a:blip r:embed="rId3" cstate="print"/>
          <a:srcRect/>
          <a:stretch>
            <a:fillRect/>
          </a:stretch>
        </p:blipFill>
        <p:spPr bwMode="auto">
          <a:xfrm>
            <a:off x="5966327" y="2141620"/>
            <a:ext cx="2048207" cy="1379621"/>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2123768" y="2014588"/>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2558106" y="2293323"/>
            <a:ext cx="4357283" cy="923330"/>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·P26</a:t>
            </a:r>
            <a:r>
              <a:rPr lang="zh-CN" altLang="en-US" sz="3600" b="1" dirty="0" smtClean="0">
                <a:solidFill>
                  <a:srgbClr val="0066FF"/>
                </a:solidFill>
                <a:latin typeface="楷体" panose="02010609060101010101" pitchFamily="49" charset="-122"/>
                <a:ea typeface="楷体" panose="02010609060101010101" pitchFamily="49" charset="-122"/>
              </a:rPr>
              <a:t>做一做</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小明和妈妈出去游玩，带来一个圆柱形保温杯，从里面量底面直径是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8cm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15cm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。如果两人游玩期间要喝</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1L</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水，带这杯水够喝吗？</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678427" y="2171663"/>
            <a:ext cx="5692876" cy="1754326"/>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×15=753.6(cm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753.6 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=753.6 </a:t>
            </a:r>
            <a:r>
              <a:rPr lang="en-US" altLang="zh-CN" sz="2400" b="1" dirty="0" err="1"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mL</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=0.7536 L&lt;1 L</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不够喝</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1026"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6754411" y="2085474"/>
            <a:ext cx="1097448" cy="2486526"/>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2168012" y="1999840"/>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8</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一根圆柱形木料底面直径是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0.4m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，长</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。如果做一张课桌用去木料</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0.02m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。这根木料最多能做多少张课桌？</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515715" y="3558009"/>
            <a:ext cx="6743382" cy="1113766"/>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×5÷0.02≈31(</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张</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用去尾法取近似值</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p:txBody>
      </p:sp>
      <p:pic>
        <p:nvPicPr>
          <p:cNvPr id="2050"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1451811" y="2236235"/>
            <a:ext cx="5081588" cy="945867"/>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cstate="print">
            <a:clrChange>
              <a:clrFrom>
                <a:srgbClr val="FDFDFD"/>
              </a:clrFrom>
              <a:clrTo>
                <a:srgbClr val="FDFDFD">
                  <a:alpha val="0"/>
                </a:srgbClr>
              </a:clrTo>
            </a:clrChange>
          </a:blip>
          <a:srcRect/>
          <a:stretch>
            <a:fillRect/>
          </a:stretch>
        </p:blipFill>
        <p:spPr bwMode="auto">
          <a:xfrm>
            <a:off x="6896932" y="1771796"/>
            <a:ext cx="1252458" cy="1448155"/>
          </a:xfrm>
          <a:prstGeom prst="rect">
            <a:avLst/>
          </a:prstGeom>
          <a:noFill/>
          <a:ln w="9525">
            <a:noFill/>
            <a:miter lim="800000"/>
            <a:headEnd/>
            <a:tailEnd/>
          </a:ln>
          <a:effectLst/>
        </p:spPr>
      </p:pic>
      <p:graphicFrame>
        <p:nvGraphicFramePr>
          <p:cNvPr id="7" name="表格 6"/>
          <p:cNvGraphicFramePr>
            <a:graphicFrameLocks noGrp="1"/>
          </p:cNvGraphicFramePr>
          <p:nvPr/>
        </p:nvGraphicFramePr>
        <p:xfrm>
          <a:off x="2964424" y="3445178"/>
          <a:ext cx="798830" cy="914400"/>
        </p:xfrm>
        <a:graphic>
          <a:graphicData uri="http://schemas.openxmlformats.org/drawingml/2006/table">
            <a:tbl>
              <a:tblPr firstRow="1" bandRow="1">
                <a:tableStyleId>{5C22544A-7EE6-4342-B048-85BDC9FD1C3A}</a:tableStyleId>
              </a:tblPr>
              <a:tblGrid>
                <a:gridCol w="798830"/>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0.4</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lide(fromBottom)">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2308324"/>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求下面各圆柱的侧面积。</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）底面周长是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1.6m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0.7m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）底面半径是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3.2dm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943418" y="1345750"/>
            <a:ext cx="4014930"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1.6×0.7=1.12(m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
        <p:nvSpPr>
          <p:cNvPr id="6" name="TextBox 5"/>
          <p:cNvSpPr txBox="1">
            <a:spLocks noChangeArrowheads="1"/>
          </p:cNvSpPr>
          <p:nvPr/>
        </p:nvSpPr>
        <p:spPr bwMode="auto">
          <a:xfrm>
            <a:off x="2095818" y="2589530"/>
            <a:ext cx="4983408"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2×3.14×3.2×5=100.48(dm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小亚做了一个笔筒，她想给笔筒的侧面和底面贴上彩纸，至少需要用多少彩纸？</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913930" y="3867725"/>
            <a:ext cx="635992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+3.14×8×13=376.8(cm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p:txBody>
      </p:sp>
      <p:pic>
        <p:nvPicPr>
          <p:cNvPr id="1026"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1820938" y="1670304"/>
            <a:ext cx="1242302" cy="2102358"/>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clrChange>
              <a:clrFrom>
                <a:srgbClr val="FDFDFD"/>
              </a:clrFrom>
              <a:clrTo>
                <a:srgbClr val="FDFDFD">
                  <a:alpha val="0"/>
                </a:srgbClr>
              </a:clrTo>
            </a:clrChange>
          </a:blip>
          <a:srcRect/>
          <a:stretch>
            <a:fillRect/>
          </a:stretch>
        </p:blipFill>
        <p:spPr bwMode="auto">
          <a:xfrm>
            <a:off x="4463216" y="1739372"/>
            <a:ext cx="2221810" cy="1821645"/>
          </a:xfrm>
          <a:prstGeom prst="rect">
            <a:avLst/>
          </a:prstGeom>
          <a:noFill/>
          <a:ln w="9525">
            <a:noFill/>
            <a:miter lim="800000"/>
            <a:headEnd/>
            <a:tailEnd/>
          </a:ln>
          <a:effectLst/>
        </p:spPr>
      </p:pic>
      <p:graphicFrame>
        <p:nvGraphicFramePr>
          <p:cNvPr id="7" name="表格 6"/>
          <p:cNvGraphicFramePr>
            <a:graphicFrameLocks noGrp="1"/>
          </p:cNvGraphicFramePr>
          <p:nvPr/>
        </p:nvGraphicFramePr>
        <p:xfrm>
          <a:off x="3377387" y="3712333"/>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8</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lide(fromBottom)">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2558106" y="2293323"/>
            <a:ext cx="4357283" cy="923330"/>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·P27</a:t>
            </a:r>
            <a:r>
              <a:rPr lang="zh-CN" altLang="en-US" sz="3600" b="1" dirty="0" smtClean="0">
                <a:solidFill>
                  <a:srgbClr val="0066FF"/>
                </a:solidFill>
                <a:latin typeface="楷体" panose="02010609060101010101" pitchFamily="49" charset="-122"/>
                <a:ea typeface="楷体" panose="02010609060101010101" pitchFamily="49" charset="-122"/>
              </a:rPr>
              <a:t>做一做</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7123078" cy="1754326"/>
          </a:xfrm>
          <a:prstGeom prst="rect">
            <a:avLst/>
          </a:prstGeom>
        </p:spPr>
        <p:txBody>
          <a:bodyPr wrap="square">
            <a:spAutoFit/>
          </a:bodyPr>
          <a:lstStyle/>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一瓶装满的矿泉水，小明喝了一些，把瓶盖拧紧后倒置放平，无水部分高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10cm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，内直径是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。小明喝了多少水？</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689806" y="2451880"/>
            <a:ext cx="5032568" cy="120032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×10=282.6(cm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282.6 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=282.6 </a:t>
            </a:r>
            <a:r>
              <a:rPr lang="en-US" altLang="zh-CN" sz="2400" b="1" dirty="0" err="1"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mL</a:t>
            </a:r>
            <a:endPar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2050" name="Picture 2" descr="C:\Users\lenovop\Desktop\图片1.png"/>
          <p:cNvPicPr>
            <a:picLocks noChangeAspect="1" noChangeArrowheads="1"/>
          </p:cNvPicPr>
          <p:nvPr/>
        </p:nvPicPr>
        <p:blipFill>
          <a:blip r:embed="rId3" cstate="print"/>
          <a:srcRect/>
          <a:stretch>
            <a:fillRect/>
          </a:stretch>
        </p:blipFill>
        <p:spPr bwMode="auto">
          <a:xfrm>
            <a:off x="6721354" y="1771389"/>
            <a:ext cx="1900237" cy="2325687"/>
          </a:xfrm>
          <a:prstGeom prst="rect">
            <a:avLst/>
          </a:prstGeom>
          <a:noFill/>
        </p:spPr>
      </p:pic>
      <p:graphicFrame>
        <p:nvGraphicFramePr>
          <p:cNvPr id="6" name="表格 5"/>
          <p:cNvGraphicFramePr>
            <a:graphicFrameLocks noGrp="1"/>
          </p:cNvGraphicFramePr>
          <p:nvPr/>
        </p:nvGraphicFramePr>
        <p:xfrm>
          <a:off x="2197509" y="2309557"/>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6</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1940485" y="2301344"/>
            <a:ext cx="5173211" cy="923330"/>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·P28</a:t>
            </a:r>
            <a:r>
              <a:rPr lang="en-US" altLang="zh-CN" sz="3600" b="1" dirty="0" smtClean="0">
                <a:solidFill>
                  <a:srgbClr val="0066FF"/>
                </a:solidFill>
                <a:latin typeface="微软雅黑" panose="020B0503020204020204" pitchFamily="34" charset="-122"/>
                <a:ea typeface="微软雅黑" panose="020B0503020204020204" pitchFamily="34" charset="-122"/>
              </a:rPr>
              <a:t>~</a:t>
            </a:r>
            <a:r>
              <a:rPr lang="en-US" altLang="zh-CN" sz="3600" b="1" dirty="0" smtClean="0">
                <a:solidFill>
                  <a:srgbClr val="0066FF"/>
                </a:solidFill>
                <a:latin typeface="楷体" panose="02010609060101010101" pitchFamily="49" charset="-122"/>
                <a:ea typeface="楷体" panose="02010609060101010101" pitchFamily="49" charset="-122"/>
              </a:rPr>
              <a:t>30</a:t>
            </a:r>
            <a:r>
              <a:rPr lang="zh-CN" altLang="en-US" sz="3600" b="1" dirty="0" smtClean="0">
                <a:solidFill>
                  <a:srgbClr val="0066FF"/>
                </a:solidFill>
                <a:latin typeface="楷体" panose="02010609060101010101" pitchFamily="49" charset="-122"/>
                <a:ea typeface="楷体" panose="02010609060101010101" pitchFamily="49" charset="-122"/>
              </a:rPr>
              <a:t>练习五</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2558106" y="2293323"/>
            <a:ext cx="4357283" cy="923330"/>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·P19</a:t>
            </a:r>
            <a:r>
              <a:rPr lang="zh-CN" altLang="en-US" sz="3600" b="1" dirty="0" smtClean="0">
                <a:solidFill>
                  <a:srgbClr val="0066FF"/>
                </a:solidFill>
                <a:latin typeface="楷体" panose="02010609060101010101" pitchFamily="49" charset="-122"/>
                <a:ea typeface="楷体" panose="02010609060101010101" pitchFamily="49" charset="-122"/>
              </a:rPr>
              <a:t>做一做</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计算下面各圆柱的体积。（单位：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23637" y="2776344"/>
            <a:ext cx="4899833"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3.14×52×2=157(cm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1026"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3369667" y="1142542"/>
            <a:ext cx="2260611" cy="1067944"/>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计算下面各圆柱的体积。（单位：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23637" y="3867725"/>
            <a:ext cx="635992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×12=150.72(cm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1027" name="Picture 3"/>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4337384" y="1212682"/>
            <a:ext cx="935425" cy="1948803"/>
          </a:xfrm>
          <a:prstGeom prst="rect">
            <a:avLst/>
          </a:prstGeom>
          <a:noFill/>
          <a:ln w="9525">
            <a:noFill/>
            <a:miter lim="800000"/>
            <a:headEnd/>
            <a:tailEnd/>
          </a:ln>
          <a:effectLst/>
        </p:spPr>
      </p:pic>
      <p:graphicFrame>
        <p:nvGraphicFramePr>
          <p:cNvPr id="8" name="表格 7"/>
          <p:cNvGraphicFramePr>
            <a:graphicFrameLocks noGrp="1"/>
          </p:cNvGraphicFramePr>
          <p:nvPr/>
        </p:nvGraphicFramePr>
        <p:xfrm>
          <a:off x="3692013" y="3769647"/>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4</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lide(fromBottom)">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计算下面各圆柱的体积。（单位：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23637" y="3867725"/>
            <a:ext cx="5430775"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×8=401.92(cm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1028" name="Picture 4"/>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3064617" y="930522"/>
            <a:ext cx="1972189" cy="1574633"/>
          </a:xfrm>
          <a:prstGeom prst="rect">
            <a:avLst/>
          </a:prstGeom>
          <a:noFill/>
          <a:ln w="9525">
            <a:noFill/>
            <a:miter lim="800000"/>
            <a:headEnd/>
            <a:tailEnd/>
          </a:ln>
          <a:effectLst/>
        </p:spPr>
      </p:pic>
      <p:graphicFrame>
        <p:nvGraphicFramePr>
          <p:cNvPr id="8" name="表格 7"/>
          <p:cNvGraphicFramePr>
            <a:graphicFrameLocks noGrp="1"/>
          </p:cNvGraphicFramePr>
          <p:nvPr/>
        </p:nvGraphicFramePr>
        <p:xfrm>
          <a:off x="3692013" y="3769647"/>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8</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slide(fromBottom)">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如图，这个圆柱形水桶可以装多少水？</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763546" y="1522732"/>
            <a:ext cx="4796595" cy="1198880"/>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3.14×(60÷2)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×90=254340(cm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254340 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 </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254.34 L</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2050"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6228314" y="1336048"/>
            <a:ext cx="2171700" cy="1800225"/>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学校建了两个同样大小的圆柱形花坛。花坛的底面内直径为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0.8m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。如果里面填土的高度为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0.5m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，两个花坛中共需要填上多少立方米？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32606" y="2525622"/>
            <a:ext cx="498832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3.14×(3÷2)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×0.5×2=7.065(m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p:txBody>
      </p:sp>
      <p:pic>
        <p:nvPicPr>
          <p:cNvPr id="3074"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5242459" y="2398295"/>
            <a:ext cx="3122997" cy="1630780"/>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一个圆柱的体积是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80cm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，底面积是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16cm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。它的高是多少厘米？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577599" y="2156912"/>
            <a:ext cx="2731820"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80÷16=5(cm)</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一个圆柱形粮囤，从里面量得底面半径是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1.5m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。如果每平方米玉米约重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750kg</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，这个粮囤能装多少吨玉米？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896283" y="2245403"/>
            <a:ext cx="4929330" cy="120032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3.14×1.5</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×2×750=10597.5(kg)</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10597.5 kg=10.5975 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6056396" y="2210552"/>
            <a:ext cx="1786829" cy="1471111"/>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求下面图形的表面积和体积。（单位：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102760" y="2510712"/>
            <a:ext cx="7303821" cy="1200329"/>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表面积</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3.14×6×12+3.14×(6÷2)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×2=282.6(cm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2017745" y="854284"/>
            <a:ext cx="1026826" cy="1776680"/>
          </a:xfrm>
          <a:prstGeom prst="rect">
            <a:avLst/>
          </a:prstGeom>
          <a:noFill/>
          <a:ln w="9525">
            <a:noFill/>
            <a:miter lim="800000"/>
            <a:headEnd/>
            <a:tailEnd/>
          </a:ln>
          <a:effectLst/>
        </p:spPr>
      </p:pic>
      <p:pic>
        <p:nvPicPr>
          <p:cNvPr id="4" name="Picture 3"/>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3520711" y="876105"/>
            <a:ext cx="1587528" cy="1648327"/>
          </a:xfrm>
          <a:prstGeom prst="rect">
            <a:avLst/>
          </a:prstGeom>
          <a:noFill/>
          <a:ln w="9525">
            <a:noFill/>
            <a:miter lim="800000"/>
            <a:headEnd/>
            <a:tailEnd/>
          </a:ln>
          <a:effectLst/>
        </p:spPr>
      </p:pic>
      <p:pic>
        <p:nvPicPr>
          <p:cNvPr id="6" name="Picture 4"/>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5536676" y="1298146"/>
            <a:ext cx="1959077" cy="1060604"/>
          </a:xfrm>
          <a:prstGeom prst="rect">
            <a:avLst/>
          </a:prstGeom>
          <a:noFill/>
          <a:ln w="9525">
            <a:noFill/>
            <a:miter lim="800000"/>
            <a:headEnd/>
            <a:tailEnd/>
          </a:ln>
          <a:effectLst/>
        </p:spPr>
      </p:pic>
      <p:graphicFrame>
        <p:nvGraphicFramePr>
          <p:cNvPr id="8" name="表格 7"/>
          <p:cNvGraphicFramePr>
            <a:graphicFrameLocks noGrp="1"/>
          </p:cNvGraphicFramePr>
          <p:nvPr/>
        </p:nvGraphicFramePr>
        <p:xfrm>
          <a:off x="4414684" y="4064612"/>
          <a:ext cx="644842" cy="914400"/>
        </p:xfrm>
        <a:graphic>
          <a:graphicData uri="http://schemas.openxmlformats.org/drawingml/2006/table">
            <a:tbl>
              <a:tblPr firstRow="1" bandRow="1">
                <a:tableStyleId>{5C22544A-7EE6-4342-B048-85BDC9FD1C3A}</a:tableStyleId>
              </a:tblPr>
              <a:tblGrid>
                <a:gridCol w="644842"/>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14</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TextBox 8"/>
          <p:cNvSpPr txBox="1">
            <a:spLocks noChangeArrowheads="1"/>
          </p:cNvSpPr>
          <p:nvPr/>
        </p:nvSpPr>
        <p:spPr bwMode="auto">
          <a:xfrm>
            <a:off x="1107679" y="3605880"/>
            <a:ext cx="7303821"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(15×10+15×20+10×20)×2=1300(cm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
        <p:nvSpPr>
          <p:cNvPr id="10" name="TextBox 9"/>
          <p:cNvSpPr txBox="1">
            <a:spLocks noChangeArrowheads="1"/>
          </p:cNvSpPr>
          <p:nvPr/>
        </p:nvSpPr>
        <p:spPr bwMode="auto">
          <a:xfrm>
            <a:off x="1191252" y="4229770"/>
            <a:ext cx="7303821"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3.14×14×5+3.14×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×2=527.52(cm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Bottom)">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Bottom)">
                                      <p:cBhvr>
                                        <p:cTn id="17" dur="500"/>
                                        <p:tgtEl>
                                          <p:spTgt spid="10"/>
                                        </p:tgtEl>
                                      </p:cBhvr>
                                    </p:animEffect>
                                  </p:childTnLst>
                                </p:cTn>
                              </p:par>
                              <p:par>
                                <p:cTn id="18" presetID="1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lide(fromBottom)">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求下面图形的表面积和体积。（单位：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102760" y="2510712"/>
            <a:ext cx="7303821" cy="559769"/>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体积</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:3.14×(6÷2)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×12=339.12(cm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2017745" y="854284"/>
            <a:ext cx="1026826" cy="1776680"/>
          </a:xfrm>
          <a:prstGeom prst="rect">
            <a:avLst/>
          </a:prstGeom>
          <a:noFill/>
          <a:ln w="9525">
            <a:noFill/>
            <a:miter lim="800000"/>
            <a:headEnd/>
            <a:tailEnd/>
          </a:ln>
          <a:effectLst/>
        </p:spPr>
      </p:pic>
      <p:pic>
        <p:nvPicPr>
          <p:cNvPr id="4" name="Picture 3"/>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3520711" y="876105"/>
            <a:ext cx="1587528" cy="1648327"/>
          </a:xfrm>
          <a:prstGeom prst="rect">
            <a:avLst/>
          </a:prstGeom>
          <a:noFill/>
          <a:ln w="9525">
            <a:noFill/>
            <a:miter lim="800000"/>
            <a:headEnd/>
            <a:tailEnd/>
          </a:ln>
          <a:effectLst/>
        </p:spPr>
      </p:pic>
      <p:pic>
        <p:nvPicPr>
          <p:cNvPr id="6" name="Picture 4"/>
          <p:cNvPicPr>
            <a:picLocks noChangeAspect="1" noChangeArrowheads="1"/>
          </p:cNvPicPr>
          <p:nvPr/>
        </p:nvPicPr>
        <p:blipFill>
          <a:blip r:embed="rId5" cstate="print">
            <a:clrChange>
              <a:clrFrom>
                <a:srgbClr val="FEFEFE"/>
              </a:clrFrom>
              <a:clrTo>
                <a:srgbClr val="FEFEFE">
                  <a:alpha val="0"/>
                </a:srgbClr>
              </a:clrTo>
            </a:clrChange>
          </a:blip>
          <a:srcRect/>
          <a:stretch>
            <a:fillRect/>
          </a:stretch>
        </p:blipFill>
        <p:spPr bwMode="auto">
          <a:xfrm>
            <a:off x="5536676" y="1298146"/>
            <a:ext cx="1959077" cy="1060604"/>
          </a:xfrm>
          <a:prstGeom prst="rect">
            <a:avLst/>
          </a:prstGeom>
          <a:noFill/>
          <a:ln w="9525">
            <a:noFill/>
            <a:miter lim="800000"/>
            <a:headEnd/>
            <a:tailEnd/>
          </a:ln>
          <a:effectLst/>
        </p:spPr>
      </p:pic>
      <p:graphicFrame>
        <p:nvGraphicFramePr>
          <p:cNvPr id="8" name="表格 7"/>
          <p:cNvGraphicFramePr>
            <a:graphicFrameLocks noGrp="1"/>
          </p:cNvGraphicFramePr>
          <p:nvPr/>
        </p:nvGraphicFramePr>
        <p:xfrm>
          <a:off x="2556388" y="3771900"/>
          <a:ext cx="644842" cy="914400"/>
        </p:xfrm>
        <a:graphic>
          <a:graphicData uri="http://schemas.openxmlformats.org/drawingml/2006/table">
            <a:tbl>
              <a:tblPr firstRow="1" bandRow="1">
                <a:tableStyleId>{5C22544A-7EE6-4342-B048-85BDC9FD1C3A}</a:tableStyleId>
              </a:tblPr>
              <a:tblGrid>
                <a:gridCol w="644842"/>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14</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9" name="TextBox 8"/>
          <p:cNvSpPr txBox="1">
            <a:spLocks noChangeArrowheads="1"/>
          </p:cNvSpPr>
          <p:nvPr/>
        </p:nvSpPr>
        <p:spPr bwMode="auto">
          <a:xfrm>
            <a:off x="1166670" y="3223551"/>
            <a:ext cx="7303821"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15×10×20=3000(cm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
        <p:nvSpPr>
          <p:cNvPr id="10" name="TextBox 9"/>
          <p:cNvSpPr txBox="1">
            <a:spLocks noChangeArrowheads="1"/>
          </p:cNvSpPr>
          <p:nvPr/>
        </p:nvSpPr>
        <p:spPr bwMode="auto">
          <a:xfrm>
            <a:off x="1176500" y="3897061"/>
            <a:ext cx="7303821"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×5=769.3(cm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slide(fromBottom)">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slide(fromBottom)">
                                      <p:cBhvr>
                                        <p:cTn id="17" dur="500"/>
                                        <p:tgtEl>
                                          <p:spTgt spid="10"/>
                                        </p:tgtEl>
                                      </p:cBhvr>
                                    </p:animEffect>
                                  </p:childTnLst>
                                </p:cTn>
                              </p:par>
                              <p:par>
                                <p:cTn id="18" presetID="12" presetClass="entr" presetSubtype="4"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lide(fromBottom)">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2308324"/>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7.</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学校要在教学区和操场之间修一条围墙，原计划用土石</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35m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。后来多开了一个厚度为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25cm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的月亮门，减少了土石的用量。现在用了多少立方米的土石？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073262" y="2584615"/>
            <a:ext cx="5312789"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35-3.14×(2÷2)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×0.25=34.215(m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srcRect/>
          <a:stretch>
            <a:fillRect/>
          </a:stretch>
        </p:blipFill>
        <p:spPr bwMode="auto">
          <a:xfrm>
            <a:off x="6636448" y="2229853"/>
            <a:ext cx="1837544" cy="1492668"/>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下面是同一个圆柱的展开图，说一说每个图是怎样展开的。</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23638" y="3867725"/>
            <a:ext cx="1117614" cy="559769"/>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略</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621792" y="1443013"/>
            <a:ext cx="7805357" cy="1787486"/>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8.</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明明家里来了两位小客人，妈妈冲了</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1L</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果汁。如果用右图中的玻璃杯喝果汁，够明明和客人每人一杯吗？</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250243" y="1861945"/>
            <a:ext cx="5386531" cy="2308324"/>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3.14×(6÷2)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×11=310.86(cm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310.86×3=932.58(cm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932.58 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=932.58 </a:t>
            </a:r>
            <a:r>
              <a:rPr lang="en-US" altLang="zh-CN" sz="2400" b="1" dirty="0" err="1"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mL</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=0.93258 L,</a:t>
            </a: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0.93258 L&lt;1</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升。</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7170"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6064951" y="2004489"/>
            <a:ext cx="2383255" cy="1715420"/>
          </a:xfrm>
          <a:prstGeom prst="rect">
            <a:avLst/>
          </a:prstGeom>
          <a:noFill/>
          <a:ln w="9525">
            <a:noFill/>
            <a:miter lim="800000"/>
            <a:headEnd/>
            <a:tailEnd/>
          </a:ln>
          <a:effectLst/>
        </p:spPr>
      </p:pic>
      <p:sp>
        <p:nvSpPr>
          <p:cNvPr id="6" name="TextBox 5"/>
          <p:cNvSpPr txBox="1">
            <a:spLocks noChangeArrowheads="1"/>
          </p:cNvSpPr>
          <p:nvPr/>
        </p:nvSpPr>
        <p:spPr bwMode="auto">
          <a:xfrm>
            <a:off x="1638618" y="4088788"/>
            <a:ext cx="4973575" cy="646331"/>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答</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明明和客人每人一杯够。</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135054"/>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9.</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两个底面积相等的圆柱，一个高为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4.5dm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，体积为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81dm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。另一个高为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，它的体积是多少？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899173" y="2407635"/>
            <a:ext cx="3380749"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81÷4.5×3=54(dm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10.</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一个圆柱形玻璃容器的底面直径是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10cm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，把一块完全浸在这个容器的水中的铁块取出后，水面下降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。这块铁块的体积是多少？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338734" y="2333893"/>
            <a:ext cx="6197691"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×2=157(cm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6" name="表格 5"/>
          <p:cNvGraphicFramePr>
            <a:graphicFrameLocks noGrp="1"/>
          </p:cNvGraphicFramePr>
          <p:nvPr/>
        </p:nvGraphicFramePr>
        <p:xfrm>
          <a:off x="2792362" y="2221064"/>
          <a:ext cx="644842" cy="914400"/>
        </p:xfrm>
        <a:graphic>
          <a:graphicData uri="http://schemas.openxmlformats.org/drawingml/2006/table">
            <a:tbl>
              <a:tblPr firstRow="1" bandRow="1">
                <a:tableStyleId>{5C22544A-7EE6-4342-B048-85BDC9FD1C3A}</a:tableStyleId>
              </a:tblPr>
              <a:tblGrid>
                <a:gridCol w="644842"/>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10</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一种电热水炉的水龙头的内直径是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1.2cm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，打开这种水龙头后水的流速是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20</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厘米</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秒。一个容积为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1L</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的保温壶，</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50</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秒能装满水吗？</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571818" y="1950434"/>
            <a:ext cx="5961717"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×20×50=1130.4(</a:t>
            </a:r>
            <a:r>
              <a:rPr lang="en-US" altLang="zh-CN" sz="2400" b="1" dirty="0" err="1"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mL</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p:txBody>
      </p:sp>
      <p:pic>
        <p:nvPicPr>
          <p:cNvPr id="8195" name="Picture 3" descr="C:\Users\lenovop\Desktop\图片1.png"/>
          <p:cNvPicPr>
            <a:picLocks noChangeAspect="1" noChangeArrowheads="1"/>
          </p:cNvPicPr>
          <p:nvPr/>
        </p:nvPicPr>
        <p:blipFill>
          <a:blip r:embed="rId3" cstate="print"/>
          <a:srcRect/>
          <a:stretch>
            <a:fillRect/>
          </a:stretch>
        </p:blipFill>
        <p:spPr bwMode="auto">
          <a:xfrm>
            <a:off x="6625637" y="1844841"/>
            <a:ext cx="1265492" cy="2627314"/>
          </a:xfrm>
          <a:prstGeom prst="rect">
            <a:avLst/>
          </a:prstGeom>
          <a:noFill/>
        </p:spPr>
      </p:pic>
      <p:graphicFrame>
        <p:nvGraphicFramePr>
          <p:cNvPr id="6" name="表格 5"/>
          <p:cNvGraphicFramePr>
            <a:graphicFrameLocks noGrp="1"/>
          </p:cNvGraphicFramePr>
          <p:nvPr/>
        </p:nvGraphicFramePr>
        <p:xfrm>
          <a:off x="2025445" y="1822857"/>
          <a:ext cx="798830" cy="914400"/>
        </p:xfrm>
        <a:graphic>
          <a:graphicData uri="http://schemas.openxmlformats.org/drawingml/2006/table">
            <a:tbl>
              <a:tblPr firstRow="1" bandRow="1">
                <a:tableStyleId>{5C22544A-7EE6-4342-B048-85BDC9FD1C3A}</a:tableStyleId>
              </a:tblPr>
              <a:tblGrid>
                <a:gridCol w="798830"/>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p:sp>
        <p:nvSpPr>
          <p:cNvPr id="7" name="TextBox 6"/>
          <p:cNvSpPr txBox="1">
            <a:spLocks noChangeArrowheads="1"/>
          </p:cNvSpPr>
          <p:nvPr/>
        </p:nvSpPr>
        <p:spPr bwMode="auto">
          <a:xfrm>
            <a:off x="606231" y="2766512"/>
            <a:ext cx="5961717"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1130.4 </a:t>
            </a:r>
            <a:r>
              <a:rPr lang="en-US" altLang="zh-CN" sz="2400" b="1" dirty="0" err="1"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mL</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=1.1304 L&gt;1 L,</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
        <p:nvSpPr>
          <p:cNvPr id="8" name="TextBox 7"/>
          <p:cNvSpPr txBox="1">
            <a:spLocks noChangeArrowheads="1"/>
          </p:cNvSpPr>
          <p:nvPr/>
        </p:nvSpPr>
        <p:spPr bwMode="auto">
          <a:xfrm>
            <a:off x="1696065" y="3553093"/>
            <a:ext cx="4463845" cy="646331"/>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能装满水。</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slide(fromBottom)">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下面是一根钢管，求它所用钢材的体积。（单位：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645561" y="2835337"/>
            <a:ext cx="8114982"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3.14×(10÷2)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×80-3.14×(8÷2)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×80=2260.8(cm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9218"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1925053" y="1657417"/>
            <a:ext cx="5545305" cy="1034398"/>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2308324"/>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小雨家有</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个底面积是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30cm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10cm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的圆柱形水杯，沏一壶茶水能倒满</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杯。有一天来了</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位客人，如果让</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位客人都能喝上这壶茶水，平均每杯倒多少毫升？</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67883" y="3159802"/>
            <a:ext cx="3262762"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30×10×4÷6=200(</a:t>
            </a:r>
            <a:r>
              <a:rPr lang="en-US" altLang="zh-CN" sz="2400" b="1" dirty="0" err="1"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mL</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右图这个长方形的长是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20cm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，宽是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10cm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。分别以长和宽为轴旋转一周，得到了两个圆柱体。它们的体积各是多少？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734051" y="2333893"/>
            <a:ext cx="461961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3.14×10</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×20=6280(cm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10242"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4836695" y="1699206"/>
            <a:ext cx="3100889" cy="1748093"/>
          </a:xfrm>
          <a:prstGeom prst="rect">
            <a:avLst/>
          </a:prstGeom>
          <a:noFill/>
          <a:ln w="9525">
            <a:noFill/>
            <a:miter lim="800000"/>
            <a:headEnd/>
            <a:tailEnd/>
          </a:ln>
          <a:effectLst/>
        </p:spPr>
      </p:pic>
      <p:sp>
        <p:nvSpPr>
          <p:cNvPr id="6" name="TextBox 5"/>
          <p:cNvSpPr txBox="1">
            <a:spLocks noChangeArrowheads="1"/>
          </p:cNvSpPr>
          <p:nvPr/>
        </p:nvSpPr>
        <p:spPr bwMode="auto">
          <a:xfrm>
            <a:off x="679974" y="2987739"/>
            <a:ext cx="461961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3.14×20</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×10=12560(cm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15.</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下面</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个图形的面积都是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36dm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。用这些图形分别卷成圆柱，哪些圆柱的体积最小？哪个圆柱的体积最大？你有什么发现？（单位：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058515" y="2820428"/>
            <a:ext cx="7746271" cy="2308324"/>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以</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18 dm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为底面周长</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以</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 dm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为高卷成的圆柱体积最大。以</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 dm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为底面周长</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以</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18 dm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为高卷成的圆柱体积最小。侧面积不变</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底面周长越长</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卷成圆柱的体积越大</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底面周长越短</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卷成圆柱的体积越小。</a:t>
            </a:r>
          </a:p>
        </p:txBody>
      </p:sp>
      <p:pic>
        <p:nvPicPr>
          <p:cNvPr id="11266"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517228" y="1895970"/>
            <a:ext cx="7957751" cy="1209072"/>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2558106" y="2293323"/>
            <a:ext cx="4357283" cy="923330"/>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·P32</a:t>
            </a:r>
            <a:r>
              <a:rPr lang="zh-CN" altLang="en-US" sz="3600" b="1" dirty="0" smtClean="0">
                <a:solidFill>
                  <a:srgbClr val="0066FF"/>
                </a:solidFill>
                <a:latin typeface="楷体" panose="02010609060101010101" pitchFamily="49" charset="-122"/>
                <a:ea typeface="楷体" panose="02010609060101010101" pitchFamily="49" charset="-122"/>
              </a:rPr>
              <a:t>做一做</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指出下面圆锥的底面、侧面和高。</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pic>
        <p:nvPicPr>
          <p:cNvPr id="1026"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1668380" y="1298313"/>
            <a:ext cx="5134727" cy="1222554"/>
          </a:xfrm>
          <a:prstGeom prst="rect">
            <a:avLst/>
          </a:prstGeom>
          <a:noFill/>
          <a:ln w="9525">
            <a:noFill/>
            <a:miter lim="800000"/>
            <a:headEnd/>
            <a:tailEnd/>
          </a:ln>
          <a:effectLst/>
        </p:spPr>
      </p:pic>
      <p:pic>
        <p:nvPicPr>
          <p:cNvPr id="6" name="HT52.EPS" descr="id:2147505333;FounderCES"/>
          <p:cNvPicPr/>
          <p:nvPr/>
        </p:nvPicPr>
        <p:blipFill>
          <a:blip r:embed="rId4" cstate="print">
            <a:clrChange>
              <a:clrFrom>
                <a:srgbClr val="FFFFFF"/>
              </a:clrFrom>
              <a:clrTo>
                <a:srgbClr val="FFFFFF">
                  <a:alpha val="0"/>
                </a:srgbClr>
              </a:clrTo>
            </a:clrChange>
          </a:blip>
          <a:stretch>
            <a:fillRect/>
          </a:stretch>
        </p:blipFill>
        <p:spPr>
          <a:xfrm>
            <a:off x="1671598" y="2570515"/>
            <a:ext cx="1693626" cy="1614723"/>
          </a:xfrm>
          <a:prstGeom prst="rect">
            <a:avLst/>
          </a:prstGeom>
        </p:spPr>
      </p:pic>
      <p:pic>
        <p:nvPicPr>
          <p:cNvPr id="7" name="HT53.EPS" descr="id:2147505340;FounderCES"/>
          <p:cNvPicPr/>
          <p:nvPr/>
        </p:nvPicPr>
        <p:blipFill>
          <a:blip r:embed="rId5" cstate="print">
            <a:clrChange>
              <a:clrFrom>
                <a:srgbClr val="FFFFFF"/>
              </a:clrFrom>
              <a:clrTo>
                <a:srgbClr val="FFFFFF">
                  <a:alpha val="0"/>
                </a:srgbClr>
              </a:clrTo>
            </a:clrChange>
          </a:blip>
          <a:stretch>
            <a:fillRect/>
          </a:stretch>
        </p:blipFill>
        <p:spPr>
          <a:xfrm>
            <a:off x="3816615" y="2729937"/>
            <a:ext cx="1446354" cy="1325825"/>
          </a:xfrm>
          <a:prstGeom prst="rect">
            <a:avLst/>
          </a:prstGeom>
        </p:spPr>
      </p:pic>
      <p:pic>
        <p:nvPicPr>
          <p:cNvPr id="8" name="HT54.EPS" descr="id:2147505347;FounderCES"/>
          <p:cNvPicPr/>
          <p:nvPr/>
        </p:nvPicPr>
        <p:blipFill>
          <a:blip r:embed="rId6" cstate="print">
            <a:clrChange>
              <a:clrFrom>
                <a:srgbClr val="FFFFFF"/>
              </a:clrFrom>
              <a:clrTo>
                <a:srgbClr val="FFFFFF">
                  <a:alpha val="0"/>
                </a:srgbClr>
              </a:clrTo>
            </a:clrChange>
          </a:blip>
          <a:stretch>
            <a:fillRect/>
          </a:stretch>
        </p:blipFill>
        <p:spPr>
          <a:xfrm>
            <a:off x="5844319" y="2622955"/>
            <a:ext cx="1441384" cy="1614722"/>
          </a:xfrm>
          <a:prstGeom prst="rect">
            <a:avLst/>
          </a:prstGeom>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Bottom)">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一个圆柱形茶叶桶的侧面贴着商标纸，圆柱底面半径是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20cm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。这张商标纸展开后是一个长方形，它是长和宽各是多少厘米？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23638" y="3867725"/>
            <a:ext cx="5076814" cy="646331"/>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长</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:3.14×2×5=31.4(cm),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宽</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:20 cm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560576" y="2105911"/>
            <a:ext cx="5193792" cy="1605670"/>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2558106" y="2293323"/>
            <a:ext cx="4357283" cy="923330"/>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·P34</a:t>
            </a:r>
            <a:r>
              <a:rPr lang="zh-CN" altLang="en-US" sz="3600" b="1" dirty="0" smtClean="0">
                <a:solidFill>
                  <a:srgbClr val="0066FF"/>
                </a:solidFill>
                <a:latin typeface="楷体" panose="02010609060101010101" pitchFamily="49" charset="-122"/>
                <a:ea typeface="楷体" panose="02010609060101010101" pitchFamily="49" charset="-122"/>
              </a:rPr>
              <a:t>做一做</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135054"/>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一个圆锥形的零件，底面积是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19cm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12cm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。这个零件的体积是多少？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452238" y="2381825"/>
            <a:ext cx="3910462"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×19×12=76(cm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6" name="表格 5"/>
          <p:cNvGraphicFramePr>
            <a:graphicFrameLocks noGrp="1"/>
          </p:cNvGraphicFramePr>
          <p:nvPr/>
        </p:nvGraphicFramePr>
        <p:xfrm>
          <a:off x="1951703" y="2235815"/>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3</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一个用钢铸造成的圆锥形铅锤，底面直径是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5cm</a:t>
            </a:r>
            <a:r>
              <a:rPr lang="zh-CN" altLang="en-US" sz="2400" smtClean="0">
                <a:latin typeface="微软雅黑" panose="020B0503020204020204" pitchFamily="34" charset="-122"/>
                <a:ea typeface="微软雅黑" panose="020B0503020204020204" pitchFamily="34" charset="-122"/>
                <a:sym typeface="Times New Roman" panose="02020603050405020304" pitchFamily="18" charset="0"/>
              </a:rPr>
              <a:t>。每立方厘米</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钢大约重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7.8g</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。这个铅锤重多少克？（得数保留整数。）</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pic>
        <p:nvPicPr>
          <p:cNvPr id="1026" name="Picture 2"/>
          <p:cNvPicPr>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6570375" y="1933074"/>
            <a:ext cx="1408937" cy="1862388"/>
          </a:xfrm>
          <a:prstGeom prst="rect">
            <a:avLst/>
          </a:prstGeom>
          <a:noFill/>
          <a:ln w="9525">
            <a:noFill/>
            <a:miter lim="800000"/>
            <a:headEnd/>
            <a:tailEnd/>
          </a:ln>
          <a:effectLst/>
        </p:spPr>
      </p:pic>
      <p:sp>
        <p:nvSpPr>
          <p:cNvPr id="6" name="TextBox 5"/>
          <p:cNvSpPr txBox="1">
            <a:spLocks noChangeArrowheads="1"/>
          </p:cNvSpPr>
          <p:nvPr/>
        </p:nvSpPr>
        <p:spPr bwMode="auto">
          <a:xfrm>
            <a:off x="1287115" y="2426070"/>
            <a:ext cx="5069440"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×5×7.8≈163(g)</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7" name="表格 6"/>
          <p:cNvGraphicFramePr>
            <a:graphicFrameLocks noGrp="1"/>
          </p:cNvGraphicFramePr>
          <p:nvPr/>
        </p:nvGraphicFramePr>
        <p:xfrm>
          <a:off x="786580" y="2280060"/>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3</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graphicFrame>
        <p:nvGraphicFramePr>
          <p:cNvPr id="8" name="表格 7"/>
          <p:cNvGraphicFramePr>
            <a:graphicFrameLocks noGrp="1"/>
          </p:cNvGraphicFramePr>
          <p:nvPr/>
        </p:nvGraphicFramePr>
        <p:xfrm>
          <a:off x="2974258" y="2280060"/>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4</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lide(fromBottom)">
                                      <p:cBhvr>
                                        <p:cTn id="7" dur="500"/>
                                        <p:tgtEl>
                                          <p:spTgt spid="6"/>
                                        </p:tgtEl>
                                      </p:cBhvr>
                                    </p:animEffect>
                                  </p:childTnLst>
                                </p:cTn>
                              </p:par>
                              <p:par>
                                <p:cTn id="8" presetID="12" presetClass="entr" presetSubtype="4"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slide(fromBottom)">
                                      <p:cBhvr>
                                        <p:cTn id="10" dur="500"/>
                                        <p:tgtEl>
                                          <p:spTgt spid="7"/>
                                        </p:tgtEl>
                                      </p:cBhvr>
                                    </p:animEffect>
                                  </p:childTnLst>
                                </p:cTn>
                              </p:par>
                              <p:par>
                                <p:cTn id="11" presetID="12" presetClass="entr" presetSubtype="4"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lide(fromBottom)">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2558106" y="2293323"/>
            <a:ext cx="5173211" cy="923330"/>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·P35</a:t>
            </a:r>
            <a:r>
              <a:rPr lang="en-US" altLang="zh-CN" sz="3600" b="1" dirty="0" smtClean="0">
                <a:solidFill>
                  <a:srgbClr val="0066FF"/>
                </a:solidFill>
                <a:latin typeface="微软雅黑" panose="020B0503020204020204" pitchFamily="34" charset="-122"/>
                <a:ea typeface="微软雅黑" panose="020B0503020204020204" pitchFamily="34" charset="-122"/>
              </a:rPr>
              <a:t>~</a:t>
            </a:r>
            <a:r>
              <a:rPr lang="en-US" altLang="zh-CN" sz="3600" b="1" dirty="0" smtClean="0">
                <a:solidFill>
                  <a:srgbClr val="0066FF"/>
                </a:solidFill>
                <a:latin typeface="楷体" panose="02010609060101010101" pitchFamily="49" charset="-122"/>
                <a:ea typeface="楷体" panose="02010609060101010101" pitchFamily="49" charset="-122"/>
              </a:rPr>
              <a:t>36</a:t>
            </a:r>
            <a:r>
              <a:rPr lang="zh-CN" altLang="en-US" sz="3600" b="1" dirty="0" smtClean="0">
                <a:solidFill>
                  <a:srgbClr val="0066FF"/>
                </a:solidFill>
                <a:latin typeface="楷体" panose="02010609060101010101" pitchFamily="49" charset="-122"/>
                <a:ea typeface="楷体" panose="02010609060101010101" pitchFamily="49" charset="-122"/>
              </a:rPr>
              <a:t>练习六</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下列物体的形状是由哪些图形组成的？</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61738" y="2839025"/>
            <a:ext cx="3008762" cy="646331"/>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略</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自己说一说</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4" name="Picture 3" descr="C:\Users\lenovop\Desktop\图片1.png"/>
          <p:cNvPicPr>
            <a:picLocks noChangeAspect="1" noChangeArrowheads="1"/>
          </p:cNvPicPr>
          <p:nvPr/>
        </p:nvPicPr>
        <p:blipFill>
          <a:blip r:embed="rId3" cstate="print"/>
          <a:srcRect/>
          <a:stretch>
            <a:fillRect/>
          </a:stretch>
        </p:blipFill>
        <p:spPr bwMode="auto">
          <a:xfrm>
            <a:off x="735263" y="1003718"/>
            <a:ext cx="7416800" cy="10810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下面图形以红色为轴快速旋转后会形成什么图形？连一连。</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pic>
        <p:nvPicPr>
          <p:cNvPr id="3"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565188" y="1505490"/>
            <a:ext cx="5739714" cy="1252522"/>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521063" y="3397615"/>
            <a:ext cx="5782275" cy="1039715"/>
          </a:xfrm>
          <a:prstGeom prst="rect">
            <a:avLst/>
          </a:prstGeom>
          <a:noFill/>
          <a:ln w="9525">
            <a:noFill/>
            <a:miter lim="800000"/>
            <a:headEnd/>
            <a:tailEnd/>
          </a:ln>
          <a:effectLst/>
        </p:spPr>
      </p:pic>
      <p:cxnSp>
        <p:nvCxnSpPr>
          <p:cNvPr id="8" name="直接连接符 7"/>
          <p:cNvCxnSpPr/>
          <p:nvPr/>
        </p:nvCxnSpPr>
        <p:spPr>
          <a:xfrm>
            <a:off x="1725561" y="2462981"/>
            <a:ext cx="1533833" cy="126836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569111" y="2418734"/>
            <a:ext cx="3200402" cy="1401101"/>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rot="10800000" flipV="1">
            <a:off x="1976284" y="2571136"/>
            <a:ext cx="3013586" cy="99797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0800000" flipV="1">
            <a:off x="5309419" y="2477728"/>
            <a:ext cx="1342104" cy="110613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up)">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wipe(up)">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找一个圆锥形的物体，你能想办法算出它的体积吗？说说测量和计算的方法。</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264993" y="1655467"/>
            <a:ext cx="6020710" cy="1754326"/>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提示</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可以利用直尺、软尺等工具测量出圆锥实物的底面直径</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或底面周长</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和高</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再根据</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V</a:t>
            </a:r>
            <a:r>
              <a:rPr lang="zh-CN" altLang="en-US" sz="2400" b="1" baseline="-25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圆锥</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dirty="0" err="1"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Sh</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计算出该物体的体积。</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6" name="表格 5"/>
          <p:cNvGraphicFramePr>
            <a:graphicFrameLocks noGrp="1"/>
          </p:cNvGraphicFramePr>
          <p:nvPr/>
        </p:nvGraphicFramePr>
        <p:xfrm>
          <a:off x="2526890" y="2707763"/>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3</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2308324"/>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）一个圆柱的体积是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75.36m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，与它等底等高的圆锥的体积是（          ）</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）一个圆锥的体积是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141.3m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，与它等底等高的圆柱的体积是（          ）</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3315018" y="844307"/>
            <a:ext cx="1117614"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25.12</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
        <p:nvSpPr>
          <p:cNvPr id="6" name="TextBox 5"/>
          <p:cNvSpPr txBox="1">
            <a:spLocks noChangeArrowheads="1"/>
          </p:cNvSpPr>
          <p:nvPr/>
        </p:nvSpPr>
        <p:spPr bwMode="auto">
          <a:xfrm>
            <a:off x="3024968" y="1970101"/>
            <a:ext cx="1117614"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423.9</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3416320"/>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判断对错，对的画“√”，错的画“</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）圆锥的体积等于圆柱体积的        。（    ）</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）圆柱的体积大于与它等底等高的圆锥的体积。  （     ）</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）圆锥的高是圆柱的高的</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倍，它们的体积一定相等。   （       ）</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6382683" y="859054"/>
            <a:ext cx="1117614"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6" name="表格 5"/>
          <p:cNvGraphicFramePr>
            <a:graphicFrameLocks noGrp="1"/>
          </p:cNvGraphicFramePr>
          <p:nvPr/>
        </p:nvGraphicFramePr>
        <p:xfrm>
          <a:off x="5237747" y="724234"/>
          <a:ext cx="441158" cy="914400"/>
        </p:xfrm>
        <a:graphic>
          <a:graphicData uri="http://schemas.openxmlformats.org/drawingml/2006/table">
            <a:tbl>
              <a:tblPr firstRow="1" bandRow="1">
                <a:tableStyleId>{5C22544A-7EE6-4342-B048-85BDC9FD1C3A}</a:tableStyleId>
              </a:tblPr>
              <a:tblGrid>
                <a:gridCol w="441158"/>
              </a:tblGrid>
              <a:tr h="370840">
                <a:tc>
                  <a:txBody>
                    <a:bodyPr/>
                    <a:lstStyle/>
                    <a:p>
                      <a:pPr algn="ctr"/>
                      <a:r>
                        <a:rPr lang="en-US" altLang="zh-CN" sz="24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rPr>
                        <a:t>1</a:t>
                      </a:r>
                      <a:endParaRPr lang="zh-CN" altLang="en-US" sz="24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rPr>
                        <a:t>3</a:t>
                      </a:r>
                      <a:endParaRPr lang="zh-CN" altLang="en-US" sz="2400" b="0" kern="1200" dirty="0" smtClean="0">
                        <a:solidFill>
                          <a:schemeClr val="tx1"/>
                        </a:solidFill>
                        <a:latin typeface="微软雅黑" panose="020B0503020204020204" pitchFamily="34" charset="-122"/>
                        <a:ea typeface="微软雅黑" panose="020B0503020204020204" pitchFamily="34" charset="-122"/>
                        <a:cs typeface="+mn-cs"/>
                        <a:sym typeface="Times New Roman" panose="02020603050405020304" pitchFamily="18" charset="0"/>
                      </a:endParaRPr>
                    </a:p>
                  </a:txBody>
                  <a:tcPr anchor="ct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7" name="TextBox 6"/>
          <p:cNvSpPr txBox="1">
            <a:spLocks noChangeArrowheads="1"/>
          </p:cNvSpPr>
          <p:nvPr/>
        </p:nvSpPr>
        <p:spPr bwMode="auto">
          <a:xfrm>
            <a:off x="915947" y="1929021"/>
            <a:ext cx="1117614" cy="559769"/>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
        <p:nvSpPr>
          <p:cNvPr id="8" name="TextBox 7"/>
          <p:cNvSpPr txBox="1">
            <a:spLocks noChangeArrowheads="1"/>
          </p:cNvSpPr>
          <p:nvPr/>
        </p:nvSpPr>
        <p:spPr bwMode="auto">
          <a:xfrm>
            <a:off x="2464528" y="3002486"/>
            <a:ext cx="1117614"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slide(fromBottom)">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slide(fromBottom)">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一个圆锥的底面周长是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31.4cm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9cm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。它的体积是多少？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264993" y="1847196"/>
            <a:ext cx="6168194" cy="1753235"/>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r=31.4÷3.14÷2=5(cm)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p>
          <a:p>
            <a:pPr>
              <a:lnSpc>
                <a:spcPct val="150000"/>
              </a:lnSpc>
            </a:pPr>
            <a:endPar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×3.14×5</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×9=235.5(cm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6" name="表格 5"/>
          <p:cNvGraphicFramePr>
            <a:graphicFrameLocks noGrp="1"/>
          </p:cNvGraphicFramePr>
          <p:nvPr/>
        </p:nvGraphicFramePr>
        <p:xfrm>
          <a:off x="1476067" y="2881550"/>
          <a:ext cx="490855" cy="914400"/>
        </p:xfrm>
        <a:graphic>
          <a:graphicData uri="http://schemas.openxmlformats.org/drawingml/2006/table">
            <a:tbl>
              <a:tblPr firstRow="1" bandRow="1">
                <a:tableStyleId>{5C22544A-7EE6-4342-B048-85BDC9FD1C3A}</a:tableStyleId>
              </a:tblPr>
              <a:tblGrid>
                <a:gridCol w="490855"/>
              </a:tblGrid>
              <a:tr h="45720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3</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2558106" y="2293323"/>
            <a:ext cx="4357283" cy="923330"/>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·P21</a:t>
            </a:r>
            <a:r>
              <a:rPr lang="zh-CN" altLang="en-US" sz="3600" b="1" dirty="0" smtClean="0">
                <a:solidFill>
                  <a:srgbClr val="0066FF"/>
                </a:solidFill>
                <a:latin typeface="楷体" panose="02010609060101010101" pitchFamily="49" charset="-122"/>
                <a:ea typeface="楷体" panose="02010609060101010101" pitchFamily="49" charset="-122"/>
              </a:rPr>
              <a:t>做一做</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1" y="272415"/>
            <a:ext cx="6930831"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7.</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一堆煤成圆锥形，高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，底面周长为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18.84m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。这堆煤的体积大约是多少？已知每立方米的煤约重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1.4t</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，这堆煤大约重多少吨？（得数保留整数。）</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704552" y="2171661"/>
            <a:ext cx="683187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3.14×(18.84÷3.14÷2)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    =18.84(m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074"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5729878" y="2846995"/>
            <a:ext cx="2207044" cy="1077337"/>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5122606" y="2073584"/>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7" name="TextBox 6"/>
          <p:cNvSpPr txBox="1">
            <a:spLocks noChangeArrowheads="1"/>
          </p:cNvSpPr>
          <p:nvPr/>
        </p:nvSpPr>
        <p:spPr bwMode="auto">
          <a:xfrm>
            <a:off x="1240410" y="3179467"/>
            <a:ext cx="3641306"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1.4×18.84≈26(t)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1" y="272415"/>
            <a:ext cx="7083231"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8.</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小明家去年秋季收获的稻谷堆成了圆锥形，高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，底面直径是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）这堆稻谷的体积是多少？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574708" y="2540370"/>
            <a:ext cx="4604866" cy="55976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×3.14×1.5</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×2≈4.71(m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4098" name="Picture 2"/>
          <p:cNvPicPr>
            <a:picLocks noChangeAspect="1" noChangeArrowheads="1"/>
          </p:cNvPicPr>
          <p:nvPr/>
        </p:nvPicPr>
        <p:blipFill>
          <a:blip r:embed="rId3" cstate="print"/>
          <a:srcRect/>
          <a:stretch>
            <a:fillRect/>
          </a:stretch>
        </p:blipFill>
        <p:spPr bwMode="auto">
          <a:xfrm>
            <a:off x="5694317" y="1767736"/>
            <a:ext cx="3198323" cy="2104524"/>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978308" y="2398049"/>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3</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2862322"/>
          </a:xfrm>
          <a:prstGeom prst="rect">
            <a:avLst/>
          </a:prstGeom>
        </p:spPr>
        <p:txBody>
          <a:bodyPr wrap="square">
            <a:spAutoFit/>
          </a:bodyPr>
          <a:lstStyle/>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）如果每立方米稻谷重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650kg</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，这堆稻谷重多少千克？</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）小明家有</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0.4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公顷稻田，平均每公顷产稻谷多少千克？</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38387" y="1198267"/>
            <a:ext cx="3277510"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650×4.71=3061.5(kg)</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
        <p:nvSpPr>
          <p:cNvPr id="6" name="TextBox 5"/>
          <p:cNvSpPr txBox="1">
            <a:spLocks noChangeArrowheads="1"/>
          </p:cNvSpPr>
          <p:nvPr/>
        </p:nvSpPr>
        <p:spPr bwMode="auto">
          <a:xfrm>
            <a:off x="2110566" y="3341699"/>
            <a:ext cx="4349227"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3061.5÷0.4=7653.75(kg)</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）如果每千克稻谷售价为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2.8</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元，这些稻谷能卖多少钱？</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972916" y="1478486"/>
            <a:ext cx="4634362"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2.8×7653.75=21430.5(</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元</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9.</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一个圆柱与一个圆锥的底面积和体积分别相等。已知圆柱的高是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，圆锥的高是什么？</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179392" y="2614112"/>
            <a:ext cx="3012039"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4×3=12(dm)</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10.</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一个圆柱与一个圆锥和体积和高分别相等，已知圆锥的底面积是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28.26cm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，圆柱的底面积是多少？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940527" y="2348642"/>
            <a:ext cx="6876118" cy="1200329"/>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提示</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体积和高都相等的圆柱和圆锥</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圆锥的底面积是圆柱底面积的</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倍。</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28.26×    =9.42(cm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6" name="表格 5"/>
          <p:cNvGraphicFramePr>
            <a:graphicFrameLocks noGrp="1"/>
          </p:cNvGraphicFramePr>
          <p:nvPr/>
        </p:nvGraphicFramePr>
        <p:xfrm>
          <a:off x="5373327" y="2825752"/>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3</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1" y="272415"/>
            <a:ext cx="6345295" cy="2862322"/>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一定时间内，降落在水平地面的水，在未经蒸发、渗透、流失情况下所积的深度，称为降水量（通常以毫米为单位）。测定降水量常用的仪器包括雨量器和量筒。我国气象上规定，按</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小时的降水量为标准，降水级别如下表。</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pic>
        <p:nvPicPr>
          <p:cNvPr id="5122"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382120" y="3308342"/>
            <a:ext cx="6267145" cy="1063378"/>
          </a:xfrm>
          <a:prstGeom prst="rect">
            <a:avLst/>
          </a:prstGeom>
          <a:noFill/>
          <a:ln w="9525">
            <a:noFill/>
            <a:miter lim="800000"/>
            <a:headEnd/>
            <a:tailEnd/>
          </a:ln>
          <a:effectLst/>
        </p:spPr>
      </p:pic>
      <p:pic>
        <p:nvPicPr>
          <p:cNvPr id="5123" name="Picture 3"/>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6950512" y="1443788"/>
            <a:ext cx="1985425" cy="1620254"/>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2308324"/>
          </a:xfrm>
          <a:prstGeom prst="rect">
            <a:avLst/>
          </a:prstGeom>
        </p:spPr>
        <p:txBody>
          <a:bodyPr wrap="square">
            <a:spAutoFit/>
          </a:bodyPr>
          <a:lstStyle/>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某区的土地面积为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1000km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,2012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年</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7</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月</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日平均降水量为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220mm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，该日该区总降水为多少亿立方米？该区一年绿化用水为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0.4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亿立方米，这些雨水的</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20%</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能满足绿化用水吗？</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170039" y="2479824"/>
            <a:ext cx="7197213"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1000 km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=1000000000 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220 mm=0.22 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p>
        </p:txBody>
      </p:sp>
      <p:sp>
        <p:nvSpPr>
          <p:cNvPr id="6" name="TextBox 5"/>
          <p:cNvSpPr txBox="1">
            <a:spLocks noChangeArrowheads="1"/>
          </p:cNvSpPr>
          <p:nvPr/>
        </p:nvSpPr>
        <p:spPr bwMode="auto">
          <a:xfrm>
            <a:off x="1170039" y="3089424"/>
            <a:ext cx="7241457"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1000000000×0.22=220000000(m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p>
        </p:txBody>
      </p:sp>
      <p:sp>
        <p:nvSpPr>
          <p:cNvPr id="7" name="TextBox 6"/>
          <p:cNvSpPr txBox="1">
            <a:spLocks noChangeArrowheads="1"/>
          </p:cNvSpPr>
          <p:nvPr/>
        </p:nvSpPr>
        <p:spPr bwMode="auto">
          <a:xfrm>
            <a:off x="1170039" y="3648203"/>
            <a:ext cx="794446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220000000 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=2.2</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亿立方米　</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2.2×20%=0.44(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亿立方米</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
        <p:nvSpPr>
          <p:cNvPr id="8" name="TextBox 7"/>
          <p:cNvSpPr txBox="1">
            <a:spLocks noChangeArrowheads="1"/>
          </p:cNvSpPr>
          <p:nvPr/>
        </p:nvSpPr>
        <p:spPr bwMode="auto">
          <a:xfrm>
            <a:off x="1922207" y="4148815"/>
            <a:ext cx="3519948"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0.44&gt;0.4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能满足</a:t>
            </a: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slide(fromBottom)">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lide(fromBottom)">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2558106" y="2293323"/>
            <a:ext cx="5283819" cy="923330"/>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·P37</a:t>
            </a:r>
            <a:r>
              <a:rPr lang="zh-CN" altLang="en-US" sz="3600" b="1" dirty="0" smtClean="0">
                <a:solidFill>
                  <a:srgbClr val="0066FF"/>
                </a:solidFill>
                <a:latin typeface="楷体" panose="02010609060101010101" pitchFamily="49" charset="-122"/>
                <a:ea typeface="楷体" panose="02010609060101010101" pitchFamily="49" charset="-122"/>
              </a:rPr>
              <a:t>整理和复习</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581057"/>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将下面图形分类，说说每类图形的名称和特征。</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884425" y="3943171"/>
            <a:ext cx="5386530" cy="1200329"/>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提示</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按圆柱和圆锥分类。第</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1,2,6</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幅图是圆柱</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第</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3,4,5</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幅图是圆锥。</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1026"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1372854" y="1107658"/>
            <a:ext cx="5292819" cy="851626"/>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cstate="print">
            <a:clrChange>
              <a:clrFrom>
                <a:srgbClr val="FEFEFE"/>
              </a:clrFrom>
              <a:clrTo>
                <a:srgbClr val="FEFEFE">
                  <a:alpha val="0"/>
                </a:srgbClr>
              </a:clrTo>
            </a:clrChange>
          </a:blip>
          <a:srcRect/>
          <a:stretch>
            <a:fillRect/>
          </a:stretch>
        </p:blipFill>
        <p:spPr bwMode="auto">
          <a:xfrm>
            <a:off x="6780047" y="1063543"/>
            <a:ext cx="1122237" cy="978973"/>
          </a:xfrm>
          <a:prstGeom prst="rect">
            <a:avLst/>
          </a:prstGeom>
          <a:noFill/>
          <a:ln w="9525">
            <a:noFill/>
            <a:miter lim="800000"/>
            <a:headEnd/>
            <a:tailEnd/>
          </a:ln>
          <a:effectLst/>
        </p:spPr>
      </p:pic>
      <p:pic>
        <p:nvPicPr>
          <p:cNvPr id="1028" name="Picture 4"/>
          <p:cNvPicPr>
            <a:picLocks noChangeAspect="1" noChangeArrowheads="1"/>
          </p:cNvPicPr>
          <p:nvPr/>
        </p:nvPicPr>
        <p:blipFill>
          <a:blip r:embed="rId5" cstate="print">
            <a:clrChange>
              <a:clrFrom>
                <a:srgbClr val="FEFEFE"/>
              </a:clrFrom>
              <a:clrTo>
                <a:srgbClr val="FEFEFE">
                  <a:alpha val="0"/>
                </a:srgbClr>
              </a:clrTo>
            </a:clrChange>
          </a:blip>
          <a:srcRect t="3842"/>
          <a:stretch>
            <a:fillRect/>
          </a:stretch>
        </p:blipFill>
        <p:spPr bwMode="auto">
          <a:xfrm>
            <a:off x="1598195" y="2261937"/>
            <a:ext cx="5412206" cy="1530666"/>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一个圆柱形茶叶筒的侧面贴着商标纸，圆柱底面半径是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20cm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。这张商标纸的面积是多少？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38385" y="2540370"/>
            <a:ext cx="4678607"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3.14×2×5×20=628(cm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想一想：圆柱的侧面积、表面积怎样计算？圆柱、圆锥的体积公式是怎样导出的？再填写下表。</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309238" y="3366280"/>
            <a:ext cx="7539794" cy="1754326"/>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从左至右</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从上到下依次填</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10 dm,282.6 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 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 m,10.676 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,2.198 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,40 cm,3140 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,6280 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 dm,10.048 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 m,1.1775 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2050"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790248" y="1435182"/>
            <a:ext cx="5054517" cy="1819910"/>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3416320"/>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妈妈给小雨的塑料水壶做了一个布套（如图），小雨每天上学带一壶水。</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）至少用了多少布料？</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）小雨在学校一天喝</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1.5L</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水，这壶水够喝吗？（水壶的厚度忽略不计。）</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866785" y="1935686"/>
            <a:ext cx="6241937"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3.14×(10÷2)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×2+3.14×10×20=785(cm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074"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7409906" y="1828800"/>
            <a:ext cx="1245562" cy="1781928"/>
          </a:xfrm>
          <a:prstGeom prst="rect">
            <a:avLst/>
          </a:prstGeom>
          <a:noFill/>
          <a:ln w="9525">
            <a:noFill/>
            <a:miter lim="800000"/>
            <a:headEnd/>
            <a:tailEnd/>
          </a:ln>
          <a:effectLst/>
        </p:spPr>
      </p:pic>
      <p:sp>
        <p:nvSpPr>
          <p:cNvPr id="6" name="TextBox 5"/>
          <p:cNvSpPr txBox="1">
            <a:spLocks noChangeArrowheads="1"/>
          </p:cNvSpPr>
          <p:nvPr/>
        </p:nvSpPr>
        <p:spPr bwMode="auto">
          <a:xfrm>
            <a:off x="1194619" y="3621918"/>
            <a:ext cx="7433187" cy="1200329"/>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3.14×(10÷2)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×20=1570(cm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1570 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=1.57 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=1.57 L</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1.57 L&gt;1.5 L </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够喝</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1" y="272415"/>
            <a:ext cx="7155421" cy="2308324"/>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一种水稻磨米机的漏斗是由圆柱和圆锥两部分组成。底面直径是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，圆柱高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，圆锥高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4.2dm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。每立方分米稻谷重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0.65kg</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）这个漏斗最多能装多少千克稻谷？</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825910" y="2569867"/>
            <a:ext cx="6799005" cy="1200329"/>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     ×3.14×2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×4.2</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×0.65</a:t>
            </a:r>
          </a:p>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=3.14×4×(2+1.4)×0.65≈27.76(kg)</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4098"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7492439" y="1624669"/>
            <a:ext cx="1304173" cy="1557903"/>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3175816" y="2471788"/>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3</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1" y="272415"/>
            <a:ext cx="7155421" cy="2862322"/>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一种水稻磨米机的漏斗是由圆柱和圆锥两部分组成。底面直径是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，圆柱高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，圆锥高</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4.2dm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。每立方分米稻谷重</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0.65kg</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endPar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endParaRPr>
          </a:p>
          <a:p>
            <a:pPr indent="-900430">
              <a:lnSpc>
                <a:spcPct val="150000"/>
              </a:lnSpc>
            </a:pP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）如果稻谷的出米率是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70%</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，一漏斗稻谷最多能磨多少大米？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651820" y="3366280"/>
            <a:ext cx="4852219"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27.76×70%≈19.43(kg)</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4098"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7315458" y="2745546"/>
            <a:ext cx="1304173" cy="1557903"/>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把一块长方形钢坯铸造成一根直径为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的圆柱形钢筋，求钢筋的长度。</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223637" y="3867725"/>
            <a:ext cx="5873227" cy="645160"/>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12.56×5×4÷(3.14×2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)=20(dm)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745958" y="1689434"/>
            <a:ext cx="7323438" cy="1389427"/>
          </a:xfrm>
          <a:prstGeom prst="rect">
            <a:avLst/>
          </a:prstGeom>
          <a:noFill/>
          <a:ln w="9525">
            <a:noFill/>
            <a:miter lim="800000"/>
            <a:headEnd/>
            <a:tailEnd/>
          </a:ln>
          <a:effectLst/>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一个圆锥形沙堆，底面积是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28.26m</a:t>
            </a:r>
            <a:r>
              <a:rPr lang="en-US" altLang="zh-CN" sz="2400" baseline="300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，高是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2.5m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。用这堆沙在</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10m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宽的公路上铺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厚的路面，能铺多少米？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2194140" y="2392886"/>
            <a:ext cx="3852697"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 cm=0.02 m</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
        <p:nvSpPr>
          <p:cNvPr id="6" name="TextBox 5"/>
          <p:cNvSpPr txBox="1">
            <a:spLocks noChangeArrowheads="1"/>
          </p:cNvSpPr>
          <p:nvPr/>
        </p:nvSpPr>
        <p:spPr bwMode="auto">
          <a:xfrm>
            <a:off x="1800849" y="3136522"/>
            <a:ext cx="6251770" cy="646331"/>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×28.26×2.5÷10÷0.02=117.75(m)</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graphicFrame>
        <p:nvGraphicFramePr>
          <p:cNvPr id="7" name="表格 6"/>
          <p:cNvGraphicFramePr>
            <a:graphicFrameLocks noGrp="1"/>
          </p:cNvGraphicFramePr>
          <p:nvPr/>
        </p:nvGraphicFramePr>
        <p:xfrm>
          <a:off x="1622322" y="3002729"/>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1</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3</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par>
                                <p:cTn id="13" presetID="1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200329"/>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3.</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一块蜂窝煤如图所示。做一块蜂窝煤大约需要用煤多少立方分米？</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737419" y="1611221"/>
            <a:ext cx="800837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3.14×(12÷2)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×9-3.14×(2÷2)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×9×12=678.24(cm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baseline="30000"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2050" name="Picture 2"/>
          <p:cNvPicPr>
            <a:picLocks noChangeAspect="1" noChangeArrowheads="1"/>
          </p:cNvPicPr>
          <p:nvPr/>
        </p:nvPicPr>
        <p:blipFill>
          <a:blip r:embed="rId3" cstate="print">
            <a:clrChange>
              <a:clrFrom>
                <a:srgbClr val="FEFEFE"/>
              </a:clrFrom>
              <a:clrTo>
                <a:srgbClr val="FEFEFE">
                  <a:alpha val="0"/>
                </a:srgbClr>
              </a:clrTo>
            </a:clrChange>
          </a:blip>
          <a:srcRect r="1714"/>
          <a:stretch>
            <a:fillRect/>
          </a:stretch>
        </p:blipFill>
        <p:spPr bwMode="auto">
          <a:xfrm>
            <a:off x="5899096" y="2354972"/>
            <a:ext cx="2908974" cy="1337300"/>
          </a:xfrm>
          <a:prstGeom prst="snip2DiagRect">
            <a:avLst>
              <a:gd name="adj1" fmla="val 24365"/>
              <a:gd name="adj2" fmla="val 0"/>
            </a:avLst>
          </a:prstGeom>
          <a:noFill/>
          <a:ln w="9525">
            <a:noFill/>
            <a:miter lim="800000"/>
            <a:headEnd/>
            <a:tailEnd/>
          </a:ln>
          <a:effectLst/>
        </p:spPr>
      </p:pic>
      <p:sp>
        <p:nvSpPr>
          <p:cNvPr id="6" name="TextBox 5"/>
          <p:cNvSpPr txBox="1">
            <a:spLocks noChangeArrowheads="1"/>
          </p:cNvSpPr>
          <p:nvPr/>
        </p:nvSpPr>
        <p:spPr bwMode="auto">
          <a:xfrm>
            <a:off x="919316" y="2574782"/>
            <a:ext cx="4139381"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678.24 cm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=0.67824 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endParaRPr lang="zh-CN" altLang="en-US" sz="2400" b="1" baseline="30000"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有块正方体的木料，它的棱长是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。把这块木料加工成一个最大的圆柱（如右图）。这个圆柱的体积是多少？</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102760" y="1920939"/>
            <a:ext cx="5534015" cy="1754326"/>
          </a:xfrm>
          <a:prstGeom prst="rect">
            <a:avLst/>
          </a:prstGeom>
          <a:noFill/>
          <a:ln w="9525">
            <a:noFill/>
            <a:miter lim="800000"/>
          </a:ln>
        </p:spPr>
        <p:txBody>
          <a:bodyPr wrap="square">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提示</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把正方体木料加工成一个最大的圆柱</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则这个圆柱的底面直径和高都等于正方体的棱长。</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3074"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6781285" y="2021306"/>
            <a:ext cx="1464762" cy="1433262"/>
          </a:xfrm>
          <a:prstGeom prst="rect">
            <a:avLst/>
          </a:prstGeom>
          <a:noFill/>
          <a:ln w="9525">
            <a:noFill/>
            <a:miter lim="800000"/>
            <a:headEnd/>
            <a:tailEnd/>
          </a:ln>
          <a:effectLst/>
        </p:spPr>
      </p:pic>
      <p:sp>
        <p:nvSpPr>
          <p:cNvPr id="6" name="TextBox 5"/>
          <p:cNvSpPr txBox="1">
            <a:spLocks noChangeArrowheads="1"/>
          </p:cNvSpPr>
          <p:nvPr/>
        </p:nvSpPr>
        <p:spPr bwMode="auto">
          <a:xfrm>
            <a:off x="2271252" y="3862989"/>
            <a:ext cx="4635908"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3.14×(4÷2)</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×4=50.24(dm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120mL</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的牙刷管口直径为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5mm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，李叔叔每天刷</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次牙，每次挤出的牙膏长度是</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2cm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。这支牙膏大约能用多少天？（得数保留整数。）</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279740" y="2097918"/>
            <a:ext cx="5652001"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5 mm=0.5 cm</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0.5÷2=0.25(cm)</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
        <p:nvSpPr>
          <p:cNvPr id="6" name="TextBox 5"/>
          <p:cNvSpPr txBox="1">
            <a:spLocks noChangeArrowheads="1"/>
          </p:cNvSpPr>
          <p:nvPr/>
        </p:nvSpPr>
        <p:spPr bwMode="auto">
          <a:xfrm>
            <a:off x="1309237" y="2997570"/>
            <a:ext cx="7185834"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120÷(3.14×0.25</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×2×2)=120÷0.785≈153(</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天</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zh-CN" altLang="en-US" sz="2400" b="1" dirty="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slide(fromBottom)">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lianxiang\Desktop\人物.png"/>
          <p:cNvPicPr>
            <a:picLocks noChangeAspect="1" noChangeArrowheads="1"/>
          </p:cNvPicPr>
          <p:nvPr/>
        </p:nvPicPr>
        <p:blipFill>
          <a:blip r:embed="rId2" cstate="print"/>
          <a:srcRect/>
          <a:stretch>
            <a:fillRect/>
          </a:stretch>
        </p:blipFill>
        <p:spPr bwMode="auto">
          <a:xfrm>
            <a:off x="13131" y="3799841"/>
            <a:ext cx="1207294" cy="1438883"/>
          </a:xfrm>
          <a:prstGeom prst="rect">
            <a:avLst/>
          </a:prstGeom>
          <a:noFill/>
        </p:spPr>
      </p:pic>
      <p:sp>
        <p:nvSpPr>
          <p:cNvPr id="18" name="TextBox 17"/>
          <p:cNvSpPr txBox="1">
            <a:spLocks noChangeArrowheads="1"/>
          </p:cNvSpPr>
          <p:nvPr/>
        </p:nvSpPr>
        <p:spPr bwMode="auto">
          <a:xfrm>
            <a:off x="560832" y="272415"/>
            <a:ext cx="6827520" cy="1754326"/>
          </a:xfrm>
          <a:prstGeom prst="rect">
            <a:avLst/>
          </a:prstGeom>
        </p:spPr>
        <p:txBody>
          <a:bodyPr wrap="square">
            <a:spAutoFit/>
          </a:bodyPr>
          <a:lstStyle/>
          <a:p>
            <a:pPr indent="-900430">
              <a:lnSpc>
                <a:spcPct val="150000"/>
              </a:lnSpc>
            </a:pP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6.</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一个圆柱形木桶（如图，木桶平置），底面内直径为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4dm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，桶口距底面最小高度为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5dm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，最大高度为</a:t>
            </a:r>
            <a:r>
              <a:rPr lang="en-US" altLang="zh-CN" sz="2400" dirty="0" smtClean="0">
                <a:latin typeface="微软雅黑" panose="020B0503020204020204" pitchFamily="34" charset="-122"/>
                <a:ea typeface="微软雅黑" panose="020B0503020204020204" pitchFamily="34" charset="-122"/>
                <a:sym typeface="Times New Roman" panose="02020603050405020304" pitchFamily="18" charset="0"/>
              </a:rPr>
              <a:t>7dm</a:t>
            </a:r>
            <a:r>
              <a:rPr lang="zh-CN" altLang="en-US" sz="2400" dirty="0" smtClean="0">
                <a:latin typeface="微软雅黑" panose="020B0503020204020204" pitchFamily="34" charset="-122"/>
                <a:ea typeface="微软雅黑" panose="020B0503020204020204" pitchFamily="34" charset="-122"/>
                <a:sym typeface="Times New Roman" panose="02020603050405020304" pitchFamily="18" charset="0"/>
              </a:rPr>
              <a:t>。该桶最多能装多少升水？</a:t>
            </a:r>
            <a:endParaRPr lang="zh-CN" altLang="en-US" sz="2400" dirty="0">
              <a:latin typeface="微软雅黑" panose="020B0503020204020204" pitchFamily="34" charset="-122"/>
              <a:ea typeface="微软雅黑" panose="020B0503020204020204" pitchFamily="34" charset="-122"/>
              <a:sym typeface="Times New Roman" panose="02020603050405020304" pitchFamily="18" charset="0"/>
            </a:endParaRPr>
          </a:p>
        </p:txBody>
      </p:sp>
      <p:sp>
        <p:nvSpPr>
          <p:cNvPr id="5" name="TextBox 4"/>
          <p:cNvSpPr txBox="1">
            <a:spLocks noChangeArrowheads="1"/>
          </p:cNvSpPr>
          <p:nvPr/>
        </p:nvSpPr>
        <p:spPr bwMode="auto">
          <a:xfrm>
            <a:off x="1441973" y="2112667"/>
            <a:ext cx="5180052"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3.14×</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2</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×5=62.8(dm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a:t>
            </a:r>
            <a:r>
              <a:rPr lang="zh-CN" altLang="en-US"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　</a:t>
            </a:r>
            <a:endPar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endParaRPr>
          </a:p>
        </p:txBody>
      </p:sp>
      <p:pic>
        <p:nvPicPr>
          <p:cNvPr id="4098" name="Picture 2"/>
          <p:cNvPicPr>
            <a:picLocks noChangeAspect="1" noChangeArrowheads="1"/>
          </p:cNvPicPr>
          <p:nvPr/>
        </p:nvPicPr>
        <p:blipFill>
          <a:blip r:embed="rId3" cstate="print">
            <a:clrChange>
              <a:clrFrom>
                <a:srgbClr val="FEFEFE"/>
              </a:clrFrom>
              <a:clrTo>
                <a:srgbClr val="FEFEFE">
                  <a:alpha val="0"/>
                </a:srgbClr>
              </a:clrTo>
            </a:clrChange>
          </a:blip>
          <a:srcRect/>
          <a:stretch>
            <a:fillRect/>
          </a:stretch>
        </p:blipFill>
        <p:spPr bwMode="auto">
          <a:xfrm>
            <a:off x="6821322" y="1828800"/>
            <a:ext cx="1308266" cy="2562977"/>
          </a:xfrm>
          <a:prstGeom prst="rect">
            <a:avLst/>
          </a:prstGeom>
          <a:noFill/>
          <a:ln w="9525">
            <a:noFill/>
            <a:miter lim="800000"/>
            <a:headEnd/>
            <a:tailEnd/>
          </a:ln>
          <a:effectLst/>
        </p:spPr>
      </p:pic>
      <p:graphicFrame>
        <p:nvGraphicFramePr>
          <p:cNvPr id="6" name="表格 5"/>
          <p:cNvGraphicFramePr>
            <a:graphicFrameLocks noGrp="1"/>
          </p:cNvGraphicFramePr>
          <p:nvPr/>
        </p:nvGraphicFramePr>
        <p:xfrm>
          <a:off x="2905436" y="1940845"/>
          <a:ext cx="490855" cy="914400"/>
        </p:xfrm>
        <a:graphic>
          <a:graphicData uri="http://schemas.openxmlformats.org/drawingml/2006/table">
            <a:tbl>
              <a:tblPr firstRow="1" bandRow="1">
                <a:tableStyleId>{5C22544A-7EE6-4342-B048-85BDC9FD1C3A}</a:tableStyleId>
              </a:tblPr>
              <a:tblGrid>
                <a:gridCol w="490855"/>
              </a:tblGrid>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4</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mpd="sng">
                      <a:noFill/>
                    </a:lnT>
                    <a:lnB w="12700" cap="flat" cmpd="sng" algn="ctr">
                      <a:solidFill>
                        <a:srgbClr val="FF0000"/>
                      </a:solidFill>
                      <a:prstDash val="solid"/>
                      <a:round/>
                      <a:headEnd type="none" w="med" len="med"/>
                      <a:tailEnd type="none" w="med" len="med"/>
                    </a:lnB>
                    <a:lnTlToBr w="12700" cmpd="sng">
                      <a:noFill/>
                      <a:prstDash val="solid"/>
                    </a:lnTlToBr>
                    <a:lnBlToTr w="12700" cmpd="sng">
                      <a:noFill/>
                      <a:prstDash val="solid"/>
                    </a:lnBlToTr>
                    <a:noFill/>
                  </a:tcPr>
                </a:tc>
              </a:tr>
              <a:tr h="370840">
                <a:tc>
                  <a:txBody>
                    <a:bodyPr/>
                    <a:lstStyle/>
                    <a:p>
                      <a:pPr algn="ctr"/>
                      <a:r>
                        <a:rPr lang="en-US" altLang="zh-CN"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rPr>
                        <a:t>2</a:t>
                      </a:r>
                      <a:endParaRPr lang="zh-CN" altLang="en-US" sz="2400" b="1" kern="1200" dirty="0" smtClean="0">
                        <a:solidFill>
                          <a:srgbClr val="FF0000"/>
                        </a:solidFill>
                        <a:latin typeface="楷体" panose="02010609060101010101" pitchFamily="49" charset="-122"/>
                        <a:ea typeface="楷体" panose="02010609060101010101" pitchFamily="49" charset="-122"/>
                        <a:cs typeface="+mn-cs"/>
                        <a:sym typeface="Times New Roman" panose="02020603050405020304" pitchFamily="18" charset="0"/>
                      </a:endParaRPr>
                    </a:p>
                  </a:txBody>
                  <a:tcPr anchor="ctr">
                    <a:lnL w="12700" cmpd="sng">
                      <a:noFill/>
                    </a:lnL>
                    <a:lnR w="12700" cmpd="sng">
                      <a:noFill/>
                    </a:lnR>
                    <a:lnT w="12700" cap="flat" cmpd="sng" algn="ctr">
                      <a:solidFill>
                        <a:srgbClr val="FF0000"/>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r>
            </a:tbl>
          </a:graphicData>
        </a:graphic>
      </p:graphicFrame>
      <p:sp>
        <p:nvSpPr>
          <p:cNvPr id="7" name="TextBox 6"/>
          <p:cNvSpPr txBox="1">
            <a:spLocks noChangeArrowheads="1"/>
          </p:cNvSpPr>
          <p:nvPr/>
        </p:nvSpPr>
        <p:spPr bwMode="auto">
          <a:xfrm>
            <a:off x="1889340" y="3061480"/>
            <a:ext cx="3316840" cy="646331"/>
          </a:xfrm>
          <a:prstGeom prst="rect">
            <a:avLst/>
          </a:prstGeom>
          <a:noFill/>
          <a:ln w="9525">
            <a:noFill/>
            <a:miter lim="800000"/>
          </a:ln>
        </p:spPr>
        <p:txBody>
          <a:bodyPr wrap="square">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62.8 dm</a:t>
            </a:r>
            <a:r>
              <a:rPr lang="en-US" altLang="zh-CN" sz="2400" b="1" baseline="30000"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3</a:t>
            </a:r>
            <a:r>
              <a:rPr lang="en-US" altLang="zh-CN" sz="2400" b="1" dirty="0" smtClean="0">
                <a:solidFill>
                  <a:srgbClr val="FF0000"/>
                </a:solidFill>
                <a:latin typeface="楷体" panose="02010609060101010101" pitchFamily="49" charset="-122"/>
                <a:ea typeface="楷体" panose="02010609060101010101" pitchFamily="49" charset="-122"/>
                <a:sym typeface="Times New Roman" panose="02020603050405020304" pitchFamily="18" charset="0"/>
              </a:rPr>
              <a:t>=62.8 L</a:t>
            </a: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par>
                                <p:cTn id="8" presetID="1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slide(fromBottom)">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slide(fromBottom)">
                                      <p:cBhvr>
                                        <p:cTn id="1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rs\lianxiang\Desktop\人物.png"/>
          <p:cNvPicPr>
            <a:picLocks noChangeAspect="1" noChangeArrowheads="1"/>
          </p:cNvPicPr>
          <p:nvPr/>
        </p:nvPicPr>
        <p:blipFill>
          <a:blip r:embed="rId2" cstate="print"/>
          <a:srcRect/>
          <a:stretch>
            <a:fillRect/>
          </a:stretch>
        </p:blipFill>
        <p:spPr bwMode="auto">
          <a:xfrm>
            <a:off x="-20422" y="2933674"/>
            <a:ext cx="1934051" cy="2305050"/>
          </a:xfrm>
          <a:prstGeom prst="rect">
            <a:avLst/>
          </a:prstGeom>
          <a:noFill/>
        </p:spPr>
      </p:pic>
      <p:pic>
        <p:nvPicPr>
          <p:cNvPr id="16" name="图片 15" descr="图片777.png"/>
          <p:cNvPicPr>
            <a:picLocks noChangeAspect="1"/>
          </p:cNvPicPr>
          <p:nvPr/>
        </p:nvPicPr>
        <p:blipFill>
          <a:blip r:embed="rId3" cstate="print"/>
          <a:stretch>
            <a:fillRect/>
          </a:stretch>
        </p:blipFill>
        <p:spPr>
          <a:xfrm>
            <a:off x="6168" y="10137"/>
            <a:ext cx="1889604" cy="646123"/>
          </a:xfrm>
          <a:prstGeom prst="rect">
            <a:avLst/>
          </a:prstGeom>
        </p:spPr>
      </p:pic>
      <p:sp>
        <p:nvSpPr>
          <p:cNvPr id="17" name="矩形 16"/>
          <p:cNvSpPr/>
          <p:nvPr/>
        </p:nvSpPr>
        <p:spPr>
          <a:xfrm>
            <a:off x="2558106" y="2293323"/>
            <a:ext cx="5173211" cy="819455"/>
          </a:xfrm>
          <a:prstGeom prst="rect">
            <a:avLst/>
          </a:prstGeom>
        </p:spPr>
        <p:txBody>
          <a:bodyPr wrap="none">
            <a:spAutoFit/>
          </a:bodyPr>
          <a:lstStyle/>
          <a:p>
            <a:pPr algn="ctr">
              <a:lnSpc>
                <a:spcPct val="150000"/>
              </a:lnSpc>
            </a:pPr>
            <a:r>
              <a:rPr lang="zh-CN" altLang="en-US" sz="3600" b="1" dirty="0" smtClean="0">
                <a:solidFill>
                  <a:srgbClr val="0066FF"/>
                </a:solidFill>
                <a:latin typeface="楷体" panose="02010609060101010101" pitchFamily="49" charset="-122"/>
                <a:ea typeface="楷体" panose="02010609060101010101" pitchFamily="49" charset="-122"/>
              </a:rPr>
              <a:t>第</a:t>
            </a:r>
            <a:r>
              <a:rPr lang="en-US" altLang="zh-CN" sz="3600" b="1" dirty="0" smtClean="0">
                <a:solidFill>
                  <a:srgbClr val="0066FF"/>
                </a:solidFill>
                <a:latin typeface="楷体" panose="02010609060101010101" pitchFamily="49" charset="-122"/>
                <a:ea typeface="楷体" panose="02010609060101010101" pitchFamily="49" charset="-122"/>
              </a:rPr>
              <a:t>3</a:t>
            </a:r>
            <a:r>
              <a:rPr lang="zh-CN" altLang="en-US" sz="3600" b="1" dirty="0" smtClean="0">
                <a:solidFill>
                  <a:srgbClr val="0066FF"/>
                </a:solidFill>
                <a:latin typeface="楷体" panose="02010609060101010101" pitchFamily="49" charset="-122"/>
                <a:ea typeface="楷体" panose="02010609060101010101" pitchFamily="49" charset="-122"/>
              </a:rPr>
              <a:t>单元</a:t>
            </a:r>
            <a:r>
              <a:rPr lang="en-US" altLang="zh-CN" sz="3600" b="1" dirty="0" smtClean="0">
                <a:solidFill>
                  <a:srgbClr val="0066FF"/>
                </a:solidFill>
                <a:latin typeface="楷体" panose="02010609060101010101" pitchFamily="49" charset="-122"/>
                <a:ea typeface="楷体" panose="02010609060101010101" pitchFamily="49" charset="-122"/>
              </a:rPr>
              <a:t>·P23</a:t>
            </a:r>
            <a:r>
              <a:rPr lang="en-US" altLang="zh-CN" sz="3600" b="1" dirty="0" smtClean="0">
                <a:solidFill>
                  <a:srgbClr val="0066FF"/>
                </a:solidFill>
                <a:latin typeface="微软雅黑" panose="020B0503020204020204" pitchFamily="34" charset="-122"/>
                <a:ea typeface="微软雅黑" panose="020B0503020204020204" pitchFamily="34" charset="-122"/>
              </a:rPr>
              <a:t>~</a:t>
            </a:r>
            <a:r>
              <a:rPr lang="en-US" altLang="zh-CN" sz="3600" b="1" dirty="0" smtClean="0">
                <a:solidFill>
                  <a:srgbClr val="0066FF"/>
                </a:solidFill>
                <a:latin typeface="楷体" panose="02010609060101010101" pitchFamily="49" charset="-122"/>
                <a:ea typeface="楷体" panose="02010609060101010101" pitchFamily="49" charset="-122"/>
              </a:rPr>
              <a:t>24</a:t>
            </a:r>
            <a:r>
              <a:rPr lang="zh-CN" altLang="en-US" sz="3600" b="1" dirty="0" smtClean="0">
                <a:solidFill>
                  <a:srgbClr val="0066FF"/>
                </a:solidFill>
                <a:latin typeface="楷体" panose="02010609060101010101" pitchFamily="49" charset="-122"/>
                <a:ea typeface="楷体" panose="02010609060101010101" pitchFamily="49" charset="-122"/>
              </a:rPr>
              <a:t>练习四</a:t>
            </a:r>
          </a:p>
        </p:txBody>
      </p:sp>
      <p:pic>
        <p:nvPicPr>
          <p:cNvPr id="1026" name="Picture 2" descr="D:\数学下册增值服务（人教版各种）\通用东西\封面图\人教六下.png"/>
          <p:cNvPicPr>
            <a:picLocks noChangeAspect="1" noChangeArrowheads="1"/>
          </p:cNvPicPr>
          <p:nvPr/>
        </p:nvPicPr>
        <p:blipFill>
          <a:blip r:embed="rId4" cstate="print"/>
          <a:srcRect/>
          <a:stretch>
            <a:fillRect/>
          </a:stretch>
        </p:blipFill>
        <p:spPr bwMode="auto">
          <a:xfrm>
            <a:off x="1133285" y="751523"/>
            <a:ext cx="6656387" cy="1322387"/>
          </a:xfrm>
          <a:prstGeom prst="rect">
            <a:avLst/>
          </a:prstGeom>
          <a:noFill/>
        </p:spPr>
      </p:pic>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 from="(-#ppt_w/2)" to="(#ppt_x)" calcmode="lin" valueType="num">
                                      <p:cBhvr>
                                        <p:cTn id="7" dur="600" fill="hold">
                                          <p:stCondLst>
                                            <p:cond delay="0"/>
                                          </p:stCondLst>
                                        </p:cTn>
                                        <p:tgtEl>
                                          <p:spTgt spid="16"/>
                                        </p:tgtEl>
                                        <p:attrNameLst>
                                          <p:attrName>ppt_x</p:attrName>
                                        </p:attrNameLst>
                                      </p:cBhvr>
                                    </p:anim>
                                    <p:anim from="0" to="-1.0" calcmode="lin" valueType="num">
                                      <p:cBhvr>
                                        <p:cTn id="8" dur="200" decel="50000" autoRev="1" fill="hold">
                                          <p:stCondLst>
                                            <p:cond delay="600"/>
                                          </p:stCondLst>
                                        </p:cTn>
                                        <p:tgtEl>
                                          <p:spTgt spid="16"/>
                                        </p:tgtEl>
                                        <p:attrNameLst>
                                          <p:attrName>xshear</p:attrName>
                                        </p:attrNameLst>
                                      </p:cBhvr>
                                    </p:anim>
                                    <p:animScale>
                                      <p:cBhvr>
                                        <p:cTn id="9" dur="200" decel="100000" autoRev="1" fill="hold">
                                          <p:stCondLst>
                                            <p:cond delay="600"/>
                                          </p:stCondLst>
                                        </p:cTn>
                                        <p:tgtEl>
                                          <p:spTgt spid="16"/>
                                        </p:tgtEl>
                                      </p:cBhvr>
                                      <p:from x="100000" y="100000"/>
                                      <p:to x="80000" y="100000"/>
                                    </p:animScale>
                                    <p:anim by="(#ppt_h/3+#ppt_w*0.1)" calcmode="lin" valueType="num">
                                      <p:cBhvr additive="sum">
                                        <p:cTn id="10" dur="200" decel="100000" autoRev="1" fill="hold">
                                          <p:stCondLst>
                                            <p:cond delay="600"/>
                                          </p:stCondLst>
                                        </p:cTn>
                                        <p:tgtEl>
                                          <p:spTgt spid="16"/>
                                        </p:tgtEl>
                                        <p:attrNameLst>
                                          <p:attrName>ppt_x</p:attrName>
                                        </p:attrNameLst>
                                      </p:cBhvr>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slide(fromBottom)">
                                      <p:cBhvr>
                                        <p:cTn id="1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56dfc2d7-a997-41ff-b683-2e8187037bc6}"/>
</p:tagLst>
</file>

<file path=ppt/theme/theme1.xml><?xml version="1.0" encoding="utf-8"?>
<a:theme xmlns:a="http://schemas.openxmlformats.org/drawingml/2006/main" name="Office 主题">
  <a:themeElements>
    <a:clrScheme name="Office">
      <a:dk1>
        <a:sysClr val="windowText" lastClr="000000"/>
      </a:dk1>
      <a:lt1>
        <a:sysClr val="window" lastClr="CCE8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CE8C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3321</Words>
  <Application>Microsoft Office PowerPoint</Application>
  <PresentationFormat>全屏显示(16:9)</PresentationFormat>
  <Paragraphs>298</Paragraphs>
  <Slides>89</Slides>
  <Notes>0</Notes>
  <HiddenSlides>0</HiddenSlides>
  <MMClips>0</MMClips>
  <ScaleCrop>false</ScaleCrop>
  <HeadingPairs>
    <vt:vector size="4" baseType="variant">
      <vt:variant>
        <vt:lpstr>主题</vt:lpstr>
      </vt:variant>
      <vt:variant>
        <vt:i4>1</vt:i4>
      </vt:variant>
      <vt:variant>
        <vt:lpstr>幻灯片标题</vt:lpstr>
      </vt:variant>
      <vt:variant>
        <vt:i4>89</vt:i4>
      </vt:variant>
    </vt:vector>
  </HeadingPairs>
  <TitlesOfParts>
    <vt:vector size="9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PC</cp:lastModifiedBy>
  <cp:revision>228</cp:revision>
  <dcterms:created xsi:type="dcterms:W3CDTF">2018-11-20T01:02:00Z</dcterms:created>
  <dcterms:modified xsi:type="dcterms:W3CDTF">2019-12-02T06:47:36Z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