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81" r:id="rId5"/>
    <p:sldId id="258" r:id="rId6"/>
    <p:sldId id="26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268" r:id="rId15"/>
    <p:sldId id="269" r:id="rId16"/>
    <p:sldId id="279" r:id="rId17"/>
    <p:sldId id="331" r:id="rId18"/>
    <p:sldId id="332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333300"/>
    <a:srgbClr val="CC0099"/>
    <a:srgbClr val="00CCFF"/>
    <a:srgbClr val="FF66FF"/>
    <a:srgbClr val="FFCC00"/>
    <a:srgbClr val="CC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20" y="-114"/>
      </p:cViewPr>
      <p:guideLst>
        <p:guide orient="horz" pos="2154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接连接符 47105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5363" name="组合 47111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15364" name="椭圆 47112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椭圆 47113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椭圆 47114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椭圆 47115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47116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47117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47118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椭圆 47119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椭圆 47120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椭圆 47121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椭圆 47122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椭圆 47123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椭圆 47124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椭圆 47125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椭圆 47126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椭圆 47127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椭圆 47128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椭圆 47129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椭圆 47130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椭圆 47131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椭圆 47132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椭圆 47133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椭圆 47134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椭圆 47135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椭圆 47136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椭圆 47137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椭圆 47138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椭圆 47139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2" name="椭圆 47140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3" name="椭圆 47141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4" name="椭圆 47142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5" name="直接连接符 47143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07" name="标题 47106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47108" name="副标题 47107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7109" name="日期占位符 4710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/>
          </a:p>
        </p:txBody>
      </p:sp>
      <p:sp>
        <p:nvSpPr>
          <p:cNvPr id="47110" name="页脚占位符 4710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strike="noStrike" noProof="1"/>
          </a:p>
        </p:txBody>
      </p:sp>
      <p:sp>
        <p:nvSpPr>
          <p:cNvPr id="47111" name="灯片编号占位符 4711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46081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" name="标题 46082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文本占位符 46083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6085" name="日期占位符 46084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6086" name="页脚占位符 4608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46087" name="灯片编号占位符 4608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grpSp>
        <p:nvGrpSpPr>
          <p:cNvPr id="2056" name="组合 46087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2057" name="椭圆 46088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椭圆 46089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椭圆 46090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0" name="椭圆 46091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1" name="椭圆 46092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2" name="椭圆 46093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3" name="椭圆 46094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4" name="椭圆 46095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5" name="椭圆 46096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6" name="椭圆 46097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7" name="椭圆 46098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8" name="椭圆 46099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9" name="椭圆 46100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0" name="椭圆 46101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1" name="椭圆 46102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2" name="椭圆 46103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3" name="椭圆 46104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4" name="椭圆 46105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5" name="椭圆 46106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6" name="椭圆 46107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7" name="椭圆 46108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8" name="椭圆 46109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9" name="椭圆 46110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0" name="椭圆 46111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1" name="椭圆 46112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2" name="椭圆 46113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3" name="椭圆 46114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4" name="椭圆 46115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5" name="椭圆 46116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6" name="椭圆 46117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7" name="椭圆 46118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3485" y="3791585"/>
            <a:ext cx="3999230" cy="2999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685" y="199009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endParaRPr lang="zh-CN" altLang="zh-CN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1695" y="419576"/>
            <a:ext cx="1521619" cy="902494"/>
          </a:xfrm>
          <a:prstGeom prst="rect">
            <a:avLst/>
          </a:prstGeom>
        </p:spPr>
      </p:pic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4347210" y="4747260"/>
            <a:ext cx="3084195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三年级上</a:t>
            </a:r>
            <a:endParaRPr lang="zh-CN" altLang="en-US" sz="1875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8" y="43339"/>
            <a:ext cx="1897380" cy="44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听到命令，大家放下奶酪，却不走开。</a:t>
            </a:r>
            <a:br>
              <a:rPr lang="zh-CN" altLang="en-US" sz="2800"/>
            </a:br>
            <a:r>
              <a:rPr lang="zh-CN" altLang="en-US" sz="2800"/>
              <a:t>       大家依旧不动，眼睛望着别处，心却牵挂着那一点儿奶酪渣子。</a:t>
            </a:r>
            <a:br>
              <a:rPr lang="zh-CN" altLang="en-US" sz="2800"/>
            </a:br>
            <a:r>
              <a:rPr lang="zh-CN" altLang="en-US" sz="2800"/>
              <a:t>       蚂蚁队长恼火了。他登上一块大石板，突然下令：</a:t>
            </a:r>
            <a:r>
              <a:rPr lang="en-US" altLang="zh-CN" sz="2800"/>
              <a:t>“</a:t>
            </a:r>
            <a:r>
              <a:rPr lang="zh-CN" altLang="en-US" sz="2800"/>
              <a:t>注意啦！全体都有。稍息，立</a:t>
            </a:r>
            <a:r>
              <a:rPr lang="en-US" altLang="zh-CN" sz="2800"/>
              <a:t>--</a:t>
            </a:r>
            <a:r>
              <a:rPr lang="zh-CN" altLang="en-US" sz="2800"/>
              <a:t>正！向后</a:t>
            </a:r>
            <a:r>
              <a:rPr lang="en-US" altLang="zh-CN" sz="2800"/>
              <a:t>--</a:t>
            </a:r>
            <a:r>
              <a:rPr lang="zh-CN" altLang="en-US" sz="2800"/>
              <a:t>转！齐步</a:t>
            </a:r>
            <a:r>
              <a:rPr lang="en-US" altLang="zh-CN" sz="2800"/>
              <a:t>--</a:t>
            </a:r>
            <a:r>
              <a:rPr lang="zh-CN" altLang="en-US" sz="2800"/>
              <a:t>走！原地休息！</a:t>
            </a:r>
            <a:r>
              <a:rPr lang="en-US" altLang="zh-CN" sz="2800"/>
              <a:t>”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96520" y="40519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858520" y="4598670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       </a:t>
            </a:r>
            <a:r>
              <a:rPr lang="zh-CN" altLang="en-US" sz="2000" b="1"/>
              <a:t>这个时候其它蚂蚁是二话不说，乖乖走掉了吗？</a:t>
            </a:r>
            <a:endParaRPr lang="zh-CN" altLang="en-US" sz="2000" b="1"/>
          </a:p>
        </p:txBody>
      </p:sp>
      <p:sp>
        <p:nvSpPr>
          <p:cNvPr id="2" name="矩形 1"/>
          <p:cNvSpPr/>
          <p:nvPr/>
        </p:nvSpPr>
        <p:spPr>
          <a:xfrm>
            <a:off x="5662295" y="3529965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为什么？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76800" y="304800"/>
            <a:ext cx="18288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2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71755" y="66040"/>
            <a:ext cx="8229600" cy="478726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这时，奶酪旁边只有蚂蚁队长，他偷个嘴，谁也看不见。他低下头，嗅嗅那点儿奶酪渣子，味道真香！可是，他犹豫了一会儿，终于一跺脚：</a:t>
            </a:r>
            <a:r>
              <a:rPr lang="en-US" altLang="zh-CN" sz="2800"/>
              <a:t>“</a:t>
            </a:r>
            <a:r>
              <a:rPr lang="zh-CN" altLang="en-US" sz="2800"/>
              <a:t>注意啦，全体都有！立</a:t>
            </a:r>
            <a:r>
              <a:rPr lang="en-US" altLang="zh-CN" sz="2800"/>
              <a:t>--</a:t>
            </a:r>
            <a:r>
              <a:rPr lang="zh-CN" altLang="en-US" sz="2800"/>
              <a:t>正！向后</a:t>
            </a:r>
            <a:r>
              <a:rPr lang="en-US" altLang="zh-CN" sz="2800"/>
              <a:t>--</a:t>
            </a:r>
            <a:r>
              <a:rPr lang="zh-CN" altLang="en-US" sz="2800"/>
              <a:t>转！齐步</a:t>
            </a:r>
            <a:r>
              <a:rPr lang="en-US" altLang="zh-CN" sz="2800"/>
              <a:t>--</a:t>
            </a:r>
            <a:r>
              <a:rPr lang="zh-CN" altLang="en-US" sz="2800"/>
              <a:t>走！</a:t>
            </a:r>
            <a:r>
              <a:rPr lang="en-US" altLang="zh-CN" sz="2800"/>
              <a:t>”</a:t>
            </a:r>
            <a:br>
              <a:rPr lang="en-US" altLang="zh-CN" sz="2800"/>
            </a:br>
            <a:r>
              <a:rPr lang="en-US" altLang="zh-CN" sz="2800"/>
              <a:t>       </a:t>
            </a:r>
            <a:r>
              <a:rPr lang="zh-CN" altLang="en-US" sz="2800"/>
              <a:t>小蚂蚁们从四面八方的草丛里走拢来了。当他们重新聚到奶酪旁边时，蚂蚁队长命令年龄最小的一只蚂蚁：</a:t>
            </a:r>
            <a:r>
              <a:rPr lang="en-US" altLang="zh-CN" sz="2800"/>
              <a:t>“</a:t>
            </a:r>
            <a:r>
              <a:rPr lang="zh-CN" altLang="en-US" sz="2800"/>
              <a:t>这点儿奶酪是刚才弄掉的，丢了可惜，你吃掉它。执行命令！</a:t>
            </a:r>
            <a:r>
              <a:rPr lang="en-US" altLang="zh-CN" sz="2800"/>
              <a:t>”</a:t>
            </a:r>
            <a:endParaRPr lang="en-US" altLang="zh-CN" sz="2800"/>
          </a:p>
        </p:txBody>
      </p:sp>
      <p:sp>
        <p:nvSpPr>
          <p:cNvPr id="8" name="云形标注 7"/>
          <p:cNvSpPr/>
          <p:nvPr/>
        </p:nvSpPr>
        <p:spPr>
          <a:xfrm>
            <a:off x="377190" y="5140325"/>
            <a:ext cx="3985895" cy="12109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1033780" y="5392420"/>
            <a:ext cx="2794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蚂蚁队长怎么解决的？为什么？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1143000" y="-1130935"/>
            <a:ext cx="6857365" cy="9107805"/>
          </a:xfrm>
          <a:prstGeom prst="rect">
            <a:avLst/>
          </a:prstGeom>
        </p:spPr>
      </p:pic>
      <p:sp>
        <p:nvSpPr>
          <p:cNvPr id="22531" name="文本占位符 16388"/>
          <p:cNvSpPr>
            <a:spLocks noGrp="1"/>
          </p:cNvSpPr>
          <p:nvPr>
            <p:ph sz="half" idx="2"/>
          </p:nvPr>
        </p:nvSpPr>
        <p:spPr>
          <a:xfrm>
            <a:off x="4521200" y="1159510"/>
            <a:ext cx="4038600" cy="4525963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4000" dirty="0"/>
              <a:t>     </a:t>
            </a:r>
            <a:r>
              <a:rPr lang="zh-CN" altLang="en-US" dirty="0"/>
              <a:t>大家又干起活来，劲头比刚才更足，奶酪一会就被搬到洞里去了。</a:t>
            </a:r>
            <a:endParaRPr lang="zh-CN" altLang="en-US" dirty="0"/>
          </a:p>
        </p:txBody>
      </p:sp>
      <p:sp>
        <p:nvSpPr>
          <p:cNvPr id="8" name="云形标注 7"/>
          <p:cNvSpPr/>
          <p:nvPr/>
        </p:nvSpPr>
        <p:spPr>
          <a:xfrm>
            <a:off x="4547870" y="3191510"/>
            <a:ext cx="3985895" cy="12109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5243830" y="3443605"/>
            <a:ext cx="2794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谁来说说为什么小蚂蚁们劲头更足了？</a:t>
            </a:r>
            <a:endParaRPr lang="zh-CN" altLang="en-US" sz="2000"/>
          </a:p>
        </p:txBody>
      </p:sp>
      <p:pic>
        <p:nvPicPr>
          <p:cNvPr id="2" name="图片 1" descr="u=1246745351,1545113979&amp;fm=2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1167130"/>
            <a:ext cx="4590415" cy="4523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9743" y="4727575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助人及助己</a:t>
            </a:r>
            <a:endParaRPr lang="zh-CN" altLang="en-US" sz="36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爆炸形 1 4"/>
          <p:cNvSpPr/>
          <p:nvPr/>
        </p:nvSpPr>
        <p:spPr>
          <a:xfrm>
            <a:off x="4992370" y="4402455"/>
            <a:ext cx="3429000" cy="1295400"/>
          </a:xfrm>
          <a:prstGeom prst="irregularSeal1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8" grpId="0" animBg="1"/>
      <p:bldP spid="9" grpId="0"/>
      <p:bldP spid="4" grpId="0"/>
      <p:bldP spid="4" grpId="1"/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1143000" y="-1130935"/>
            <a:ext cx="6857365" cy="9107805"/>
          </a:xfrm>
          <a:prstGeom prst="rect">
            <a:avLst/>
          </a:prstGeom>
        </p:spPr>
      </p:pic>
      <p:sp>
        <p:nvSpPr>
          <p:cNvPr id="18438" name="文本占位符 18437"/>
          <p:cNvSpPr>
            <a:spLocks noGrp="1"/>
          </p:cNvSpPr>
          <p:nvPr>
            <p:ph sz="half" idx="2"/>
          </p:nvPr>
        </p:nvSpPr>
        <p:spPr>
          <a:xfrm>
            <a:off x="4312920" y="1508760"/>
            <a:ext cx="4038600" cy="4525963"/>
          </a:xfrm>
        </p:spPr>
        <p:txBody>
          <a:bodyPr/>
          <a:lstStyle/>
          <a:p>
            <a:pPr marL="0" indent="0" fontAlgn="base">
              <a:buNone/>
            </a:pPr>
            <a:r>
              <a:rPr lang="en-US" altLang="zh-CN" sz="5400" strike="noStrike" noProof="1"/>
              <a:t>       </a:t>
            </a:r>
            <a:r>
              <a:rPr lang="zh-CN" altLang="en-US" sz="4800" strike="noStrike" noProof="1"/>
              <a:t>你喜欢这位蚂蚁队长吗？为什么？</a:t>
            </a:r>
            <a:endParaRPr lang="zh-CN" altLang="en-US" sz="4800" strike="noStrike" noProof="1"/>
          </a:p>
          <a:p>
            <a:pPr fontAlgn="base"/>
            <a:endParaRPr lang="zh-CN" altLang="en-US" sz="4800" strike="noStrike" noProof="1"/>
          </a:p>
        </p:txBody>
      </p:sp>
      <p:pic>
        <p:nvPicPr>
          <p:cNvPr id="23555" name="文本占位符 1844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3400" y="3429000"/>
            <a:ext cx="2857500" cy="2847975"/>
          </a:xfrm>
        </p:spPr>
      </p:pic>
      <p:sp>
        <p:nvSpPr>
          <p:cNvPr id="23556" name="爆炸形 2 18442"/>
          <p:cNvSpPr/>
          <p:nvPr/>
        </p:nvSpPr>
        <p:spPr>
          <a:xfrm>
            <a:off x="2286000" y="1371600"/>
            <a:ext cx="2209800" cy="2743200"/>
          </a:xfrm>
          <a:prstGeom prst="irregularSeal2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3"/>
          <a:srcRect l="21917" r="22638" b="11901"/>
          <a:stretch>
            <a:fillRect/>
          </a:stretch>
        </p:blipFill>
        <p:spPr>
          <a:xfrm>
            <a:off x="2788285" y="2089150"/>
            <a:ext cx="1025525" cy="130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1"/>
          <a:srcRect b="4172"/>
          <a:stretch>
            <a:fillRect/>
          </a:stretch>
        </p:blipFill>
        <p:spPr>
          <a:xfrm>
            <a:off x="-22225" y="-8255"/>
            <a:ext cx="9140825" cy="6849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540000">
            <a:off x="2461260" y="1096645"/>
            <a:ext cx="53422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建议：</a:t>
            </a:r>
            <a:endParaRPr lang="zh-CN" altLang="en-US" sz="2800"/>
          </a:p>
          <a:p>
            <a:r>
              <a:rPr lang="zh-CN" altLang="en-US" sz="2800"/>
              <a:t>1．小组成员各司其职。1人读旁白，1人当蚂蚁队长，1人当“嘀咕的”小蚂蚁，1人当最小的蚂蚁。</a:t>
            </a:r>
            <a:endParaRPr lang="zh-CN" altLang="en-US" sz="2800"/>
          </a:p>
          <a:p>
            <a:r>
              <a:rPr lang="zh-CN" altLang="en-US" sz="2800"/>
              <a:t>2．尽可能地还原故事中主角的语言、神态、动作等。</a:t>
            </a:r>
            <a:endParaRPr lang="zh-CN" altLang="en-US" sz="2800"/>
          </a:p>
          <a:p>
            <a:r>
              <a:rPr lang="zh-CN" altLang="en-US" sz="2800"/>
              <a:t>3．利用课余时间充分编排。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-22225" y="-6350"/>
            <a:ext cx="1714500" cy="706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演一演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timg (4)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 rot="5400000">
            <a:off x="1142365" y="-1153795"/>
            <a:ext cx="6852285" cy="91624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6515" y="1600200"/>
            <a:ext cx="649160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00FFFF"/>
                </a:solidFill>
              </a:rPr>
              <a:t>布置作业</a:t>
            </a:r>
            <a:endParaRPr lang="zh-CN" altLang="en-US" sz="3200"/>
          </a:p>
          <a:p>
            <a:r>
              <a:rPr lang="zh-CN" altLang="en-US" sz="3200"/>
              <a:t>一、比一比，再组词。</a:t>
            </a:r>
            <a:endParaRPr lang="zh-CN" altLang="en-US" sz="3200"/>
          </a:p>
          <a:p>
            <a:r>
              <a:rPr lang="zh-CN" altLang="en-US" sz="2000"/>
              <a:t>朵（       ）             诱（       ）        稍（       ）</a:t>
            </a:r>
            <a:endParaRPr lang="zh-CN" altLang="en-US" sz="2000"/>
          </a:p>
          <a:p>
            <a:r>
              <a:rPr lang="zh-CN" altLang="en-US" sz="2000"/>
              <a:t>跺（       ）             秀（       ）        消（       ）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3200"/>
              <a:t>二、你喜欢蚂蚁队长吗?为什么？                                                                                                                                                                                                                                     三、和小组成员一起排演课本剧。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990" y="558324"/>
            <a:ext cx="1632109" cy="937736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3" y="4161949"/>
            <a:ext cx="4460081" cy="157876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/>
        </p:nvSpPr>
        <p:spPr>
          <a:xfrm>
            <a:off x="2921318" y="1691640"/>
            <a:ext cx="2643664" cy="23345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  <a:scene3d>
              <a:camera prst="isometricOffAxis1Righ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0964" descr="p_large_HgIG_30f9000006cb2d0c"/>
          <p:cNvPicPr>
            <a:picLocks noChangeAspect="1"/>
          </p:cNvPicPr>
          <p:nvPr/>
        </p:nvPicPr>
        <p:blipFill>
          <a:blip r:embed="rId1"/>
          <a:srcRect b="7648"/>
          <a:stretch>
            <a:fillRect/>
          </a:stretch>
        </p:blipFill>
        <p:spPr>
          <a:xfrm>
            <a:off x="0" y="0"/>
            <a:ext cx="914400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文本框 40963"/>
          <p:cNvSpPr txBox="1"/>
          <p:nvPr/>
        </p:nvSpPr>
        <p:spPr>
          <a:xfrm>
            <a:off x="2078355" y="899795"/>
            <a:ext cx="5129213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猜谜语:排队地上跑，身体细又小，做事最勤劳，纪律第一好。</a:t>
            </a:r>
            <a:endParaRPr lang="zh-CN" altLang="en-US" sz="3600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485" y="3768725"/>
            <a:ext cx="3810635" cy="2858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5375" y="2569845"/>
            <a:ext cx="20142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蚂蚁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6147" descr="p_large_HgIG_30f9000006cb2d0c"/>
          <p:cNvPicPr>
            <a:picLocks noChangeAspect="1"/>
          </p:cNvPicPr>
          <p:nvPr/>
        </p:nvPicPr>
        <p:blipFill>
          <a:blip r:embed="rId1"/>
          <a:srcRect b="7519"/>
          <a:stretch>
            <a:fillRect/>
          </a:stretch>
        </p:blipFill>
        <p:spPr>
          <a:xfrm>
            <a:off x="0" y="0"/>
            <a:ext cx="9144000" cy="6840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内容占位符 6146"/>
          <p:cNvSpPr>
            <a:spLocks noGrp="1"/>
          </p:cNvSpPr>
          <p:nvPr>
            <p:ph idx="1"/>
          </p:nvPr>
        </p:nvSpPr>
        <p:spPr>
          <a:xfrm>
            <a:off x="381000" y="762000"/>
            <a:ext cx="8405842" cy="4525963"/>
          </a:xfrm>
        </p:spPr>
        <p:txBody>
          <a:bodyPr anchor="t"/>
          <a:lstStyle/>
          <a:p>
            <a:pPr>
              <a:buNone/>
            </a:pPr>
            <a:endParaRPr lang="en-US" altLang="zh-CN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zh-CN" altLang="en-US" sz="4800" b="1" dirty="0" smtClean="0"/>
              <a:t>  宣布        </a:t>
            </a:r>
            <a:r>
              <a:rPr lang="zh-CN" altLang="en-US" sz="4800" b="1" dirty="0"/>
              <a:t>处罚         诱人      稍息        犯法         不禁        犹豫        跺脚         聚会</a:t>
            </a:r>
            <a:endParaRPr lang="zh-CN" altLang="en-US" sz="4800" b="1" dirty="0"/>
          </a:p>
          <a:p>
            <a:pPr marL="0" indent="0">
              <a:buNone/>
            </a:pPr>
            <a:r>
              <a:rPr lang="zh-CN" altLang="en-US" sz="4800" b="1" dirty="0">
                <a:sym typeface="+mn-ea"/>
              </a:rPr>
              <a:t>  舔一舔</a:t>
            </a:r>
            <a:r>
              <a:rPr lang="zh-CN" altLang="en-US" b="1" dirty="0">
                <a:sym typeface="+mn-ea"/>
              </a:rPr>
              <a:t>     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" y="0"/>
            <a:ext cx="1981200" cy="144145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1828800" y="304800"/>
            <a:ext cx="2286000" cy="9906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2640" y="434975"/>
            <a:ext cx="17145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我会认</a:t>
            </a:r>
            <a:endParaRPr lang="zh-CN" altLang="en-US" sz="4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4" grpId="0" animBg="1"/>
      <p:bldP spid="4" grpId="1" animBg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</a:t>
            </a:r>
            <a:r>
              <a:rPr lang="zh-CN" altLang="en-US" sz="2800"/>
              <a:t>蚂蚁队长集合好队伍，向大家宣布：</a:t>
            </a:r>
            <a:r>
              <a:rPr lang="en-US" altLang="zh-CN" sz="2800"/>
              <a:t>“</a:t>
            </a:r>
            <a:r>
              <a:rPr lang="zh-CN" altLang="en-US" sz="2800"/>
              <a:t>今天搬运粮食，只许出力，不许偷嘴。谁偷了嘴，罚扫地三天。</a:t>
            </a:r>
            <a:r>
              <a:rPr lang="en-US" altLang="zh-CN" sz="2800"/>
              <a:t>”</a:t>
            </a:r>
            <a:br>
              <a:rPr lang="en-US" altLang="zh-CN" sz="2800"/>
            </a:br>
            <a:r>
              <a:rPr lang="en-US" altLang="zh-CN" sz="2800"/>
              <a:t>        </a:t>
            </a:r>
            <a:r>
              <a:rPr lang="zh-CN" altLang="en-US" sz="2800"/>
              <a:t>一只小蚂蚁在队列里嘀咕：</a:t>
            </a:r>
            <a:r>
              <a:rPr lang="en-US" altLang="zh-CN" sz="2800"/>
              <a:t>“</a:t>
            </a:r>
            <a:r>
              <a:rPr lang="zh-CN" altLang="en-US" sz="2800"/>
              <a:t>要是偷嘴的是您呢？</a:t>
            </a:r>
            <a:r>
              <a:rPr lang="en-US" altLang="zh-CN" sz="2800"/>
              <a:t>”</a:t>
            </a:r>
            <a:r>
              <a:rPr lang="zh-CN" altLang="en-US" sz="2800"/>
              <a:t>蚂蚁队长说：</a:t>
            </a:r>
            <a:r>
              <a:rPr lang="en-US" altLang="zh-CN" sz="2800"/>
              <a:t>“</a:t>
            </a:r>
            <a:r>
              <a:rPr lang="zh-CN" altLang="en-US" sz="2800"/>
              <a:t>照样罚扫地三天。</a:t>
            </a:r>
            <a:r>
              <a:rPr lang="en-US" altLang="zh-CN" sz="2800"/>
              <a:t>”</a:t>
            </a:r>
            <a:br>
              <a:rPr lang="en-US" altLang="zh-CN" sz="2800"/>
            </a:br>
            <a:r>
              <a:rPr lang="en-US" altLang="zh-CN" sz="2800"/>
              <a:t>       </a:t>
            </a:r>
            <a:r>
              <a:rPr lang="zh-CN" altLang="en-US" sz="2800"/>
              <a:t>大家一听，都来劲了，争先恐后赶到运粮地点，抢着抬大的，搬重的，谁也不愿偷懒。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541020" y="43694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344295" y="4888865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       </a:t>
            </a:r>
            <a:r>
              <a:rPr lang="zh-CN" altLang="en-US" sz="2000" b="1" dirty="0"/>
              <a:t>蚂蚁队长宣布了一条什么命令？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2195195" y="559562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对话练习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5" grpId="0" animBg="1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</a:t>
            </a:r>
            <a:r>
              <a:rPr lang="zh-CN" altLang="en-US" sz="2800"/>
              <a:t>蚂蚁队长集合好队伍，向大家宣布：</a:t>
            </a:r>
            <a:r>
              <a:rPr lang="en-US" altLang="zh-CN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今天搬运粮食，只许出力，不许偷嘴。谁偷了嘴，罚扫地三天。</a:t>
            </a:r>
            <a:r>
              <a:rPr lang="en-US" altLang="zh-CN" sz="2800"/>
              <a:t>”</a:t>
            </a:r>
            <a:br>
              <a:rPr lang="en-US" altLang="zh-CN" sz="2800"/>
            </a:br>
            <a:r>
              <a:rPr lang="en-US" altLang="zh-CN" sz="2800"/>
              <a:t>        </a:t>
            </a:r>
            <a:r>
              <a:rPr lang="zh-CN" altLang="en-US" sz="2800"/>
              <a:t>一只小蚂蚁在队列里嘀咕：</a:t>
            </a:r>
            <a:r>
              <a:rPr lang="en-US" altLang="zh-CN" sz="2800"/>
              <a:t>“</a:t>
            </a:r>
            <a:r>
              <a:rPr lang="zh-CN" altLang="en-US" sz="2800">
                <a:solidFill>
                  <a:srgbClr val="00B050"/>
                </a:solidFill>
              </a:rPr>
              <a:t>要是偷嘴的是您呢？</a:t>
            </a:r>
            <a:r>
              <a:rPr lang="en-US" altLang="zh-CN" sz="2800">
                <a:solidFill>
                  <a:srgbClr val="00B050"/>
                </a:solidFill>
              </a:rPr>
              <a:t>”</a:t>
            </a:r>
            <a:r>
              <a:rPr lang="zh-CN" altLang="en-US" sz="2800">
                <a:solidFill>
                  <a:srgbClr val="00B050"/>
                </a:solidFill>
              </a:rPr>
              <a:t>蚂蚁队长说：</a:t>
            </a:r>
            <a:r>
              <a:rPr lang="en-US" altLang="zh-CN" sz="2800">
                <a:solidFill>
                  <a:srgbClr val="00B050"/>
                </a:solidFill>
              </a:rPr>
              <a:t>“</a:t>
            </a:r>
            <a:r>
              <a:rPr lang="zh-CN" altLang="en-US" sz="2800">
                <a:solidFill>
                  <a:srgbClr val="00B050"/>
                </a:solidFill>
              </a:rPr>
              <a:t>照样罚扫地三天。</a:t>
            </a:r>
            <a:r>
              <a:rPr lang="en-US" altLang="zh-CN" sz="2800"/>
              <a:t>”</a:t>
            </a:r>
            <a:br>
              <a:rPr lang="en-US" altLang="zh-CN" sz="2800"/>
            </a:br>
            <a:r>
              <a:rPr lang="en-US" altLang="zh-CN" sz="2800"/>
              <a:t>       </a:t>
            </a:r>
            <a:r>
              <a:rPr lang="zh-CN" altLang="en-US" sz="2800"/>
              <a:t>大家一听，都来劲了，争先恐后赶到运粮地点，抢着抬大的，搬重的，谁也不愿偷懒。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541020" y="43694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344295" y="4888865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       </a:t>
            </a:r>
            <a:r>
              <a:rPr lang="zh-CN" altLang="en-US" sz="2000" b="1" dirty="0"/>
              <a:t>蚂蚁队长宣布了一条什么命令？对违反命令的人，怎么处罚？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2195195" y="559562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对话练习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</a:t>
            </a:r>
            <a:r>
              <a:rPr lang="zh-CN" altLang="en-US" sz="2800"/>
              <a:t>就在这时，蚂蚁队长发现了一块大奶酪，那块奶酪是在太大了，他左抬抬不起，右搬搬不动，只好叫来七八只小蚂蚁当助手。</a:t>
            </a:r>
            <a:br>
              <a:rPr lang="zh-CN" altLang="en-US" sz="2800"/>
            </a:br>
            <a:r>
              <a:rPr lang="zh-CN" altLang="en-US" sz="2800"/>
              <a:t>      奶酪多诱人啊！抬着它，不要说吃，单是闻闻，都要滴口水。小蚂蚁们嘴叼着它，要做到不趁机舔一下，那要有多大的毅力，多强的纪律性啊！</a:t>
            </a:r>
            <a:br>
              <a:rPr lang="zh-CN" altLang="en-US" sz="2800"/>
            </a:br>
            <a:r>
              <a:rPr lang="zh-CN" altLang="en-US" sz="2800"/>
              <a:t>    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541020" y="43694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344295" y="4888865"/>
            <a:ext cx="39135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       </a:t>
            </a:r>
            <a:r>
              <a:rPr lang="zh-CN" altLang="en-US" sz="2000" b="1" dirty="0"/>
              <a:t>蚂蚁队长发现了一块“大奶酪”，对不对？文章哪句话可以看出这块奶酪非常大？</a:t>
            </a:r>
            <a:endParaRPr lang="zh-CN" altLang="en-US" sz="2000" b="1" dirty="0"/>
          </a:p>
        </p:txBody>
      </p:sp>
      <p:sp>
        <p:nvSpPr>
          <p:cNvPr id="219" name=" 219"/>
          <p:cNvSpPr/>
          <p:nvPr/>
        </p:nvSpPr>
        <p:spPr>
          <a:xfrm>
            <a:off x="3276600" y="1143000"/>
            <a:ext cx="396240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5" grpId="0" animBg="1"/>
      <p:bldP spid="4" grpId="0"/>
      <p:bldP spid="2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蚂蚁队长叼着奶酪的一角往前拽着，也许是用力过猛，一下就把那个角拽掉了。盯着那一点儿掉在地上的奶酪渣，蚂蚁队长想：丢掉，实在太可惜；趁机吃掉它，又要犯不许偷嘴的禁令。怎么办呢？他的心七上八下，只好下令：</a:t>
            </a:r>
            <a:r>
              <a:rPr lang="en-US" altLang="zh-CN" sz="2800"/>
              <a:t>“</a:t>
            </a:r>
            <a:r>
              <a:rPr lang="zh-CN" altLang="en-US" sz="2800"/>
              <a:t>休息一会儿！</a:t>
            </a:r>
            <a:r>
              <a:rPr lang="en-US" altLang="zh-CN" sz="2800"/>
              <a:t>”</a:t>
            </a:r>
            <a:r>
              <a:rPr lang="zh-CN" altLang="en-US" sz="2800"/>
              <a:t>    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541020" y="43694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344295" y="4888865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       </a:t>
            </a:r>
            <a:r>
              <a:rPr lang="zh-CN" altLang="en-US" sz="2000" b="1"/>
              <a:t>面对奶酪渣，蚂蚁队长很高兴吗？为什么？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5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蚂蚁队长叼着奶酪的一角往前拽着，也许是用力过猛，一下就把那个角拽掉了。</a:t>
            </a:r>
            <a:r>
              <a:rPr lang="zh-CN" altLang="en-US" sz="2800">
                <a:solidFill>
                  <a:srgbClr val="FF0000"/>
                </a:solidFill>
              </a:rPr>
              <a:t>盯着那一点儿掉在地上的奶酪渣，蚂蚁队长想：丢掉，实在太可惜；趁机吃掉它，又要犯偷嘴的禁令。怎么办呢？他的心七上八下，</a:t>
            </a:r>
            <a:r>
              <a:rPr lang="zh-CN" altLang="en-US" sz="2800"/>
              <a:t>只好下令：</a:t>
            </a:r>
            <a:r>
              <a:rPr lang="en-US" altLang="zh-CN" sz="2800"/>
              <a:t>“</a:t>
            </a:r>
            <a:r>
              <a:rPr lang="zh-CN" altLang="en-US" sz="2800"/>
              <a:t>休息一会儿！</a:t>
            </a:r>
            <a:r>
              <a:rPr lang="en-US" altLang="zh-CN" sz="2800"/>
              <a:t>”</a:t>
            </a:r>
            <a:r>
              <a:rPr lang="zh-CN" altLang="en-US" sz="2800"/>
              <a:t>    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96520" y="37979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972185" y="4363085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       </a:t>
            </a:r>
            <a:r>
              <a:rPr lang="zh-CN" altLang="en-US" sz="2000" b="1"/>
              <a:t>面对奶酪渣，蚂蚁队长很高兴吗？为什么？</a:t>
            </a:r>
            <a:endParaRPr lang="zh-CN" altLang="en-US" sz="2000" b="1"/>
          </a:p>
        </p:txBody>
      </p:sp>
      <p:sp>
        <p:nvSpPr>
          <p:cNvPr id="2" name="矩形 1"/>
          <p:cNvSpPr/>
          <p:nvPr/>
        </p:nvSpPr>
        <p:spPr>
          <a:xfrm>
            <a:off x="5662295" y="368935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心理活动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195" descr="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819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298315"/>
          </a:xfrm>
          <a:solidFill>
            <a:schemeClr val="bg1"/>
          </a:solidFill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/>
              <a:t>蚂蚁队长叼着奶酪的一角往前拽着，也许是用力过猛，一下就把那个角拽掉了。</a:t>
            </a:r>
            <a:r>
              <a:rPr lang="zh-CN" altLang="en-US" sz="2800">
                <a:solidFill>
                  <a:srgbClr val="FF0000"/>
                </a:solidFill>
              </a:rPr>
              <a:t>盯着那一点儿掉在地上的奶酪渣，蚂蚁队长想：丢掉，实在太可惜；趁机吃掉它，又要犯偷嘴的禁令。怎么办呢？他的心七上八下，</a:t>
            </a:r>
            <a:r>
              <a:rPr lang="zh-CN" altLang="en-US" sz="2800"/>
              <a:t>只好下令：</a:t>
            </a:r>
            <a:r>
              <a:rPr lang="en-US" altLang="zh-CN" sz="2800"/>
              <a:t>“</a:t>
            </a:r>
            <a:r>
              <a:rPr lang="zh-CN" altLang="en-US" sz="2800"/>
              <a:t>休息一会儿！</a:t>
            </a:r>
            <a:r>
              <a:rPr lang="en-US" altLang="zh-CN" sz="2800"/>
              <a:t>”</a:t>
            </a:r>
            <a:r>
              <a:rPr lang="zh-CN" altLang="en-US" sz="2800"/>
              <a:t>    </a:t>
            </a:r>
            <a:endParaRPr lang="zh-CN" altLang="en-US" sz="2800"/>
          </a:p>
        </p:txBody>
      </p:sp>
      <p:sp>
        <p:nvSpPr>
          <p:cNvPr id="5" name="云形标注 4"/>
          <p:cNvSpPr/>
          <p:nvPr/>
        </p:nvSpPr>
        <p:spPr>
          <a:xfrm>
            <a:off x="96520" y="3797935"/>
            <a:ext cx="5327650" cy="19446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953770" y="4362450"/>
            <a:ext cx="391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       </a:t>
            </a:r>
            <a:r>
              <a:rPr lang="zh-CN" altLang="en-US" sz="2000" b="1"/>
              <a:t>蚂蚁队长为什么命令蚂蚁都去草丛中休息？</a:t>
            </a:r>
            <a:endParaRPr lang="zh-CN" altLang="en-US" sz="2000" b="1"/>
          </a:p>
        </p:txBody>
      </p:sp>
      <p:sp>
        <p:nvSpPr>
          <p:cNvPr id="2" name="矩形 1"/>
          <p:cNvSpPr/>
          <p:nvPr/>
        </p:nvSpPr>
        <p:spPr>
          <a:xfrm>
            <a:off x="5662295" y="368935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心理活动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2022</Words>
  <Application>WPS 演示</Application>
  <PresentationFormat>全屏显示(4:3)</PresentationFormat>
  <Paragraphs>83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华文新魏</vt:lpstr>
      <vt:lpstr>Arial Unicode MS</vt:lpstr>
      <vt:lpstr>Calibri</vt:lpstr>
      <vt:lpstr>默认设计模板</vt:lpstr>
      <vt:lpstr>Network</vt:lpstr>
      <vt:lpstr>PowerPoint 演示文稿</vt:lpstr>
      <vt:lpstr>PowerPoint 演示文稿</vt:lpstr>
      <vt:lpstr>PowerPoint 演示文稿</vt:lpstr>
      <vt:lpstr>      蚂蚁队长集合好队伍，向大家宣布：“今天搬运粮食，只许出力，不许偷嘴。谁偷了嘴，罚扫地三天。”         一只小蚂蚁在队列里嘀咕：“要是偷嘴的是您呢？”蚂蚁队长说：“照样罚扫地三天。”        大家一听，都来劲了，争先恐后赶到运粮地点，抢着抬大的，搬重的，谁也不愿偷懒。</vt:lpstr>
      <vt:lpstr>      蚂蚁队长集合好队伍，向大家宣布：“今天搬运粮食，只许出力，不许偷嘴。谁偷了嘴，罚扫地三天。”         一只小蚂蚁在队列里嘀咕：“要是偷嘴的是您呢？”蚂蚁队长说：“照样罚扫地三天。”        大家一听，都来劲了，争先恐后赶到运粮地点，抢着抬大的，搬重的，谁也不愿偷懒。</vt:lpstr>
      <vt:lpstr>      就在这时，蚂蚁队长发现了一块大奶酪，那块奶酪是在太大了，他左抬抬不起，右搬搬不动，只好叫来七八只小蚂蚁当助手。       奶酪多诱人啊！抬着它，不要说吃，单是闻闻，都要滴口水。小蚂蚁们嘴叼着它，要做到不趁机舔一下，那要有多大的毅力，多强的纪律性啊！     </vt:lpstr>
      <vt:lpstr>       蚂蚁队长叼着奶酪的一角往前拽着，也许是用力过猛，一下就把那个角拽掉了。盯着那一点儿掉在地上的奶酪渣，蚂蚁队长想：丢掉，实在太可惜；趁机吃掉它，又要犯不许偷嘴的禁令。怎么办呢？他的心七上八下，只好下令：“休息一会儿！”    </vt:lpstr>
      <vt:lpstr>       蚂蚁队长叼着奶酪的一角往前拽着，也许是用力过猛，一下就把那个角拽掉了。盯着那一点儿掉在地上的奶酪渣，蚂蚁队长想：丢掉，实在太可惜；趁机吃掉它，又要犯偷嘴的禁令。怎么办呢？他的心七上八下，只好下令：“休息一会儿！”    </vt:lpstr>
      <vt:lpstr>       蚂蚁队长叼着奶酪的一角往前拽着，也许是用力过猛，一下就把那个角拽掉了。盯着那一点儿掉在地上的奶酪渣，蚂蚁队长想：丢掉，实在太可惜；趁机吃掉它，又要犯偷嘴的禁令。怎么办呢？他的心七上八下，只好下令：“休息一会儿！”    </vt:lpstr>
      <vt:lpstr>       听到命令，大家放下奶酪，却不走开。        大家依旧不动，眼睛望着别处，心却牵挂着那一点儿奶酪渣子。        蚂蚁队长恼火了。他登上一块大石板，突然下令：“注意啦！全体都有。稍息，立--正！向后--转！齐步--走！原地休息！” </vt:lpstr>
      <vt:lpstr>       这时，奶酪旁边只有蚂蚁队长，他偷个嘴，谁也看不见。他低下头，嗅嗅那点儿奶酪渣子，味道真香！可是，他犹豫了一会儿，终于一跺脚：“注意啦，全体都有！立--正！向后--转！齐步--走！”        小蚂蚁们从四面八方的草丛里走拢来了。当他们重新聚到奶酪旁边时，蚂蚁队长命令年龄最小的一只蚂蚁：“这点儿奶酪是刚才弄掉的，丢了可惜，你吃掉它。执行命令！”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面朝大海</cp:lastModifiedBy>
  <cp:revision>44</cp:revision>
  <dcterms:created xsi:type="dcterms:W3CDTF">2017-04-12T12:17:00Z</dcterms:created>
  <dcterms:modified xsi:type="dcterms:W3CDTF">2021-08-02T12:59:24Z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2052-11.1.0.10168</vt:lpwstr>
  </property>
</Properties>
</file>