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360" r:id="rId4"/>
    <p:sldId id="361" r:id="rId5"/>
    <p:sldId id="266" r:id="rId6"/>
    <p:sldId id="267" r:id="rId7"/>
    <p:sldId id="363" r:id="rId8"/>
    <p:sldId id="362" r:id="rId9"/>
    <p:sldId id="364" r:id="rId10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00"/>
    <a:srgbClr val="0000FF"/>
    <a:srgbClr val="009900"/>
    <a:srgbClr val="FF00FF"/>
    <a:srgbClr val="FF66FF"/>
    <a:srgbClr val="000066"/>
    <a:srgbClr val="FDFD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7"/>
    <p:restoredTop sz="94567"/>
  </p:normalViewPr>
  <p:slideViewPr>
    <p:cSldViewPr showGuides="1">
      <p:cViewPr varScale="1">
        <p:scale>
          <a:sx n="84" d="100"/>
          <a:sy n="84" d="100"/>
        </p:scale>
        <p:origin x="-720" y="-78"/>
      </p:cViewPr>
      <p:guideLst>
        <p:guide orient="horz" pos="213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6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813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7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53163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 noRot="1"/>
          </p:cNvSpPr>
          <p:nvPr>
            <p:ph type="body" idx="1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4.jpeg"/><Relationship Id="rId2" Type="http://schemas.openxmlformats.org/officeDocument/2006/relationships/slide" Target="slide1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8" descr="2007211525157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467850" cy="7237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Rectangle 7"/>
          <p:cNvSpPr>
            <a:spLocks noGrp="1" noRot="1"/>
          </p:cNvSpPr>
          <p:nvPr>
            <p:ph type="title"/>
          </p:nvPr>
        </p:nvSpPr>
        <p:spPr>
          <a:xfrm>
            <a:off x="95250" y="715645"/>
            <a:ext cx="9372600" cy="11430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80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sz="80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父亲、树林和鸟</a:t>
            </a:r>
            <a:endParaRPr lang="zh-CN" altLang="en-US" sz="8000" b="1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461" name="TextBox 11"/>
          <p:cNvSpPr txBox="1"/>
          <p:nvPr/>
        </p:nvSpPr>
        <p:spPr>
          <a:xfrm>
            <a:off x="0" y="0"/>
            <a:ext cx="5786438" cy="58356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三年级语文</a:t>
            </a:r>
            <a:r>
              <a:rPr lang="en-US" altLang="zh-CN" sz="32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r>
              <a:rPr lang="zh-CN" altLang="en-US" sz="32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上  </a:t>
            </a:r>
            <a:r>
              <a:rPr lang="en-US" altLang="zh-CN" sz="32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[</a:t>
            </a:r>
            <a:r>
              <a:rPr lang="zh-CN" altLang="en-US" sz="32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人</a:t>
            </a:r>
            <a:r>
              <a:rPr lang="en-US" altLang="zh-CN" sz="32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]</a:t>
            </a:r>
            <a:endParaRPr lang="en-US" altLang="zh-CN" sz="32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42130" y="1858645"/>
            <a:ext cx="1203960" cy="398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000">
                <a:solidFill>
                  <a:schemeClr val="tx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第二课时</a:t>
            </a:r>
            <a:endParaRPr lang="zh-CN" altLang="en-US" sz="2000">
              <a:solidFill>
                <a:schemeClr val="tx2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8" name="Text Box 6"/>
          <p:cNvSpPr txBox="1"/>
          <p:nvPr/>
        </p:nvSpPr>
        <p:spPr>
          <a:xfrm>
            <a:off x="0" y="609600"/>
            <a:ext cx="8610600" cy="2646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0" dirty="0">
                <a:solidFill>
                  <a:srgbClr val="FF3300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3600" dirty="0">
                <a:solidFill>
                  <a:srgbClr val="FF3300"/>
                </a:solidFill>
                <a:latin typeface="Arial" panose="020B0604020202020204" pitchFamily="34" charset="0"/>
              </a:rPr>
              <a:t>“还有鸟味。”父亲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</a:rPr>
              <a:t>轻声</a:t>
            </a:r>
            <a:r>
              <a:rPr lang="zh-CN" altLang="en-US" sz="3600" dirty="0">
                <a:solidFill>
                  <a:srgbClr val="FF3300"/>
                </a:solidFill>
                <a:latin typeface="Arial" panose="020B0604020202020204" pitchFamily="34" charset="0"/>
              </a:rPr>
              <a:t>说，他生怕惊动了鸟。</a:t>
            </a:r>
            <a:endParaRPr lang="zh-CN" altLang="en-US" sz="3600" dirty="0">
              <a:solidFill>
                <a:srgbClr val="FF33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3300"/>
                </a:solidFill>
                <a:latin typeface="Arial" panose="020B0604020202020204" pitchFamily="34" charset="0"/>
              </a:rPr>
              <a:t>         我只闻到浓浓的苦味的草木气，没有闻到什么鸟的气味。</a:t>
            </a:r>
            <a:endParaRPr lang="zh-CN" altLang="en-US" sz="3600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Group 9"/>
          <p:cNvGrpSpPr/>
          <p:nvPr/>
        </p:nvGrpSpPr>
        <p:grpSpPr>
          <a:xfrm>
            <a:off x="914400" y="4191000"/>
            <a:ext cx="7239000" cy="2286000"/>
            <a:chOff x="768" y="2592"/>
            <a:chExt cx="4656" cy="1536"/>
          </a:xfrm>
        </p:grpSpPr>
        <p:sp>
          <p:nvSpPr>
            <p:cNvPr id="18437" name="Oval 8"/>
            <p:cNvSpPr/>
            <p:nvPr/>
          </p:nvSpPr>
          <p:spPr>
            <a:xfrm>
              <a:off x="768" y="2592"/>
              <a:ext cx="4656" cy="1536"/>
            </a:xfrm>
            <a:prstGeom prst="ellipse">
              <a:avLst/>
            </a:prstGeom>
            <a:solidFill>
              <a:srgbClr val="FDFDA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8438" name="Text Box 7"/>
            <p:cNvSpPr txBox="1"/>
            <p:nvPr/>
          </p:nvSpPr>
          <p:spPr>
            <a:xfrm>
              <a:off x="1081" y="2916"/>
              <a:ext cx="4079" cy="8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>
                  <a:latin typeface="Arial" panose="020B0604020202020204" pitchFamily="34" charset="0"/>
                  <a:ea typeface="楷体_GB2312" pitchFamily="49" charset="-122"/>
                </a:rPr>
                <a:t>       </a:t>
              </a:r>
              <a:r>
                <a:rPr lang="zh-CN" altLang="en-US" sz="4000" dirty="0">
                  <a:latin typeface="Arial" panose="020B0604020202020204" pitchFamily="34" charset="0"/>
                  <a:ea typeface="楷体_GB2312" pitchFamily="49" charset="-122"/>
                </a:rPr>
                <a:t>找一找还有那些地方能体现出父亲对鸟的爱。</a:t>
              </a:r>
              <a:endParaRPr lang="zh-CN" altLang="en-US" sz="40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3679825" y="3255645"/>
            <a:ext cx="156083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5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对比</a:t>
            </a:r>
            <a:endParaRPr lang="zh-CN" altLang="en-US" sz="5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181600" y="685800"/>
            <a:ext cx="990600" cy="609600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600200" y="1981200"/>
            <a:ext cx="1524000" cy="762000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765800" y="1981200"/>
            <a:ext cx="1524000" cy="762000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0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8" grpId="0"/>
      <p:bldP spid="3" grpId="0"/>
      <p:bldP spid="3" grpId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1625" y="2267585"/>
            <a:ext cx="8540750" cy="2882265"/>
          </a:xfrm>
        </p:spPr>
        <p:txBody>
          <a:bodyPr/>
          <a:lstStyle/>
          <a:p>
            <a:pPr>
              <a:buNone/>
            </a:pPr>
            <a:r>
              <a:rPr lang="zh-CN" altLang="en-US" b="1" dirty="0">
                <a:solidFill>
                  <a:schemeClr val="tx1"/>
                </a:solidFill>
                <a:sym typeface="+mn-ea"/>
              </a:rPr>
              <a:t>“黎明时，所有的鸟抖动着浑身的羽翎</a:t>
            </a:r>
            <a:r>
              <a:rPr lang="en-US" altLang="zh-CN" b="1" dirty="0">
                <a:solidFill>
                  <a:schemeClr val="tx1"/>
                </a:solidFill>
                <a:sym typeface="+mn-ea"/>
              </a:rPr>
              <a:t>,</a:t>
            </a:r>
            <a:r>
              <a:rPr lang="zh-CN" altLang="en-US" b="1" dirty="0">
                <a:solidFill>
                  <a:schemeClr val="tx1"/>
                </a:solidFill>
                <a:sym typeface="+mn-ea"/>
              </a:rPr>
              <a:t>要抖净露水和湿气。</a:t>
            </a:r>
            <a:r>
              <a:rPr lang="en-US" altLang="zh-CN" b="1" dirty="0">
                <a:solidFill>
                  <a:schemeClr val="tx1"/>
                </a:solidFill>
                <a:sym typeface="+mn-ea"/>
              </a:rPr>
              <a:t>”</a:t>
            </a:r>
            <a:endParaRPr lang="en-US" altLang="zh-CN" b="1" dirty="0">
              <a:solidFill>
                <a:schemeClr val="tx1"/>
              </a:solidFill>
              <a:sym typeface="+mn-ea"/>
            </a:endParaRPr>
          </a:p>
          <a:p>
            <a:pPr>
              <a:buNone/>
            </a:pPr>
            <a:r>
              <a:rPr lang="zh-CN" altLang="en-US" b="1" dirty="0">
                <a:solidFill>
                  <a:schemeClr val="tx1"/>
                </a:solidFill>
                <a:sym typeface="+mn-ea"/>
              </a:rPr>
              <a:t> </a:t>
            </a:r>
            <a:endParaRPr lang="zh-CN" altLang="en-US" b="1" dirty="0">
              <a:solidFill>
                <a:schemeClr val="tx1"/>
              </a:solidFill>
              <a:sym typeface="+mn-ea"/>
            </a:endParaRPr>
          </a:p>
          <a:p>
            <a:pPr>
              <a:buNone/>
            </a:pPr>
            <a:r>
              <a:rPr lang="zh-CN" altLang="en-US" b="1" dirty="0">
                <a:solidFill>
                  <a:schemeClr val="tx1"/>
                </a:solidFill>
                <a:sym typeface="+mn-ea"/>
              </a:rPr>
              <a:t>“每一个张开的喙舒畅地呼吸着，深深地呼吸着</a:t>
            </a:r>
            <a:r>
              <a:rPr lang="en-US" altLang="zh-CN" b="1" dirty="0">
                <a:solidFill>
                  <a:schemeClr val="tx1"/>
                </a:solidFill>
                <a:sym typeface="+mn-ea"/>
              </a:rPr>
              <a:t>.”</a:t>
            </a:r>
            <a:endParaRPr lang="en-US" altLang="zh-CN" b="1" dirty="0">
              <a:solidFill>
                <a:schemeClr val="tx1"/>
              </a:solidFill>
              <a:sym typeface="+mn-ea"/>
            </a:endParaRPr>
          </a:p>
          <a:p>
            <a:pPr marL="0" indent="0">
              <a:buNone/>
            </a:pPr>
            <a:endParaRPr lang="en-US" altLang="zh-CN" b="1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4267200" y="304800"/>
            <a:ext cx="4648200" cy="1524000"/>
          </a:xfrm>
          <a:prstGeom prst="cloudCallou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70755" y="740410"/>
            <a:ext cx="3641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哪个段落描写了树林的鸟？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68358" y="2867025"/>
            <a:ext cx="4119245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54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方正隶变_GBK" panose="02000000000000000000" charset="-122"/>
                <a:ea typeface="方正隶变_GBK" panose="02000000000000000000" charset="-122"/>
              </a:rPr>
              <a:t>父亲（   ）鸟</a:t>
            </a:r>
            <a:endParaRPr lang="zh-CN" altLang="en-US" sz="540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方正隶变_GBK" panose="02000000000000000000" charset="-122"/>
              <a:ea typeface="方正隶变_GBK" panose="02000000000000000000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10480" y="2943860"/>
            <a:ext cx="130556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了解</a:t>
            </a:r>
            <a:endParaRPr lang="zh-CN" altLang="en-US" sz="440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云形标注 7"/>
          <p:cNvSpPr/>
          <p:nvPr/>
        </p:nvSpPr>
        <p:spPr>
          <a:xfrm rot="10800000">
            <a:off x="1684020" y="4674870"/>
            <a:ext cx="4648200" cy="1524000"/>
          </a:xfrm>
          <a:prstGeom prst="cloudCallou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45690" y="5021580"/>
            <a:ext cx="36410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让我们一起来感受一下它们的快活吧！</a:t>
            </a:r>
            <a:endParaRPr lang="zh-CN" altLang="en-US" sz="2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/>
      <p:bldP spid="6" grpId="0"/>
      <p:bldP spid="7" grpId="0"/>
      <p:bldP spid="8" grpId="0" animBg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2007211525157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7145" y="-79375"/>
            <a:ext cx="9178925" cy="701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1" name="AutoShape 5"/>
          <p:cNvSpPr/>
          <p:nvPr/>
        </p:nvSpPr>
        <p:spPr>
          <a:xfrm>
            <a:off x="5000628" y="100013"/>
            <a:ext cx="4114797" cy="1600200"/>
          </a:xfrm>
          <a:prstGeom prst="cloudCallout">
            <a:avLst>
              <a:gd name="adj1" fmla="val -25120"/>
              <a:gd name="adj2" fmla="val 8710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这是树林和鸟最</a:t>
            </a: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快活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的时候。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62" name="Text Box 6"/>
          <p:cNvSpPr txBox="1"/>
          <p:nvPr/>
        </p:nvSpPr>
        <p:spPr>
          <a:xfrm>
            <a:off x="304800" y="6175375"/>
            <a:ext cx="8534400" cy="762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dirty="0">
                <a:latin typeface="Arial" panose="020B0604020202020204" pitchFamily="34" charset="0"/>
                <a:ea typeface="楷体_GB2312" pitchFamily="49" charset="-122"/>
              </a:rPr>
              <a:t>我知道这也是父亲最</a:t>
            </a:r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快活</a:t>
            </a:r>
            <a:r>
              <a:rPr lang="zh-CN" altLang="en-US" sz="4400" dirty="0">
                <a:latin typeface="Arial" panose="020B0604020202020204" pitchFamily="34" charset="0"/>
                <a:ea typeface="楷体_GB2312" pitchFamily="49" charset="-122"/>
              </a:rPr>
              <a:t>的时刻。</a:t>
            </a:r>
            <a:endParaRPr lang="zh-CN" altLang="en-US" sz="44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24578" name="Picture 2" descr="k26-00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3965" y="1386205"/>
            <a:ext cx="5963285" cy="4680585"/>
          </a:xfrm>
          <a:prstGeom prst="rect">
            <a:avLst/>
          </a:prstGeom>
          <a:noFill/>
          <a:ln w="9525">
            <a:noFill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animBg="1"/>
      <p:bldP spid="1946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endParaRPr lang="zh-CN" altLang="zh-CN" dirty="0"/>
          </a:p>
        </p:txBody>
      </p:sp>
      <p:sp>
        <p:nvSpPr>
          <p:cNvPr id="49155" name="Rectangle 3"/>
          <p:cNvSpPr>
            <a:spLocks noGrp="1" noRot="1"/>
          </p:cNvSpPr>
          <p:nvPr>
            <p:ph idx="1"/>
          </p:nvPr>
        </p:nvSpPr>
        <p:spPr/>
        <p:txBody>
          <a:bodyPr vert="horz" wrap="square" lIns="91440" tIns="45720" rIns="91440" bIns="45720" anchor="t"/>
          <a:lstStyle/>
          <a:p>
            <a:pPr eaLnBrk="1" hangingPunct="1"/>
            <a:endParaRPr lang="zh-CN" altLang="zh-CN" dirty="0"/>
          </a:p>
        </p:txBody>
      </p:sp>
      <p:pic>
        <p:nvPicPr>
          <p:cNvPr id="49156" name="Picture 4" descr="2004102104361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" y="7620"/>
            <a:ext cx="9045575" cy="68567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90" name="Text Box 10"/>
          <p:cNvSpPr txBox="1"/>
          <p:nvPr/>
        </p:nvSpPr>
        <p:spPr>
          <a:xfrm>
            <a:off x="500034" y="642918"/>
            <a:ext cx="7609840" cy="36933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 smtClean="0">
                <a:solidFill>
                  <a:srgbClr val="FF3300"/>
                </a:solidFill>
                <a:latin typeface="Arial" panose="020B0604020202020204" pitchFamily="34" charset="0"/>
              </a:rPr>
              <a:t>        </a:t>
            </a:r>
            <a:r>
              <a:rPr lang="zh-CN" altLang="en-US" sz="3600" dirty="0">
                <a:latin typeface="Arial" panose="020B0604020202020204" pitchFamily="34" charset="0"/>
              </a:rPr>
              <a:t>过了一会儿，父亲对我说：</a:t>
            </a:r>
            <a:r>
              <a:rPr lang="zh-CN" altLang="en-US" sz="3600" dirty="0">
                <a:solidFill>
                  <a:schemeClr val="tx1"/>
                </a:solidFill>
                <a:latin typeface="Arial" panose="020B0604020202020204" pitchFamily="34" charset="0"/>
              </a:rPr>
              <a:t>“鸟最快活的时刻，是飞离树枝飞向天空的那一瞬间，但这时也最容易被猎人打中。”</a:t>
            </a:r>
            <a:endParaRPr lang="zh-CN" altLang="en-US" sz="36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3300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zh-CN" altLang="en-US" sz="3600" dirty="0">
                <a:solidFill>
                  <a:schemeClr val="tx1"/>
                </a:solidFill>
                <a:latin typeface="Arial" panose="020B0604020202020204" pitchFamily="34" charset="0"/>
              </a:rPr>
              <a:t>父亲说：“黎明时的鸟，翅膀潮湿，飞起来沉重。”</a:t>
            </a:r>
            <a:endParaRPr lang="zh-CN" altLang="en-US" sz="36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0491" name="Text Box 11"/>
          <p:cNvSpPr txBox="1"/>
          <p:nvPr/>
        </p:nvSpPr>
        <p:spPr>
          <a:xfrm>
            <a:off x="785786" y="4500570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Arial" panose="020B0604020202020204" pitchFamily="34" charset="0"/>
              </a:rPr>
              <a:t>很难飞行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sp>
        <p:nvSpPr>
          <p:cNvPr id="20492" name="Oval 12"/>
          <p:cNvSpPr/>
          <p:nvPr/>
        </p:nvSpPr>
        <p:spPr>
          <a:xfrm>
            <a:off x="533400" y="3532505"/>
            <a:ext cx="1143000" cy="762000"/>
          </a:xfrm>
          <a:prstGeom prst="ellipse">
            <a:avLst/>
          </a:prstGeom>
          <a:noFill/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" name="云形标注 1"/>
          <p:cNvSpPr/>
          <p:nvPr/>
        </p:nvSpPr>
        <p:spPr>
          <a:xfrm>
            <a:off x="3045460" y="4648200"/>
            <a:ext cx="5715000" cy="1676400"/>
          </a:xfrm>
          <a:prstGeom prst="cloudCallou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15385" y="5206365"/>
            <a:ext cx="47459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听了父亲的一番话，此时，我的心如何？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0" grpId="0"/>
      <p:bldP spid="20492" grpId="0" bldLvl="0" animBg="1"/>
      <p:bldP spid="2" grpId="0" animBg="1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2009042317571259"/>
          <p:cNvPicPr>
            <a:picLocks noChangeAspect="1"/>
          </p:cNvPicPr>
          <p:nvPr/>
        </p:nvPicPr>
        <p:blipFill>
          <a:blip r:embed="rId1"/>
          <a:srcRect b="7361"/>
          <a:stretch>
            <a:fillRect/>
          </a:stretch>
        </p:blipFill>
        <p:spPr>
          <a:xfrm>
            <a:off x="0" y="19685"/>
            <a:ext cx="9144000" cy="68186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横卷形 1"/>
          <p:cNvSpPr/>
          <p:nvPr/>
        </p:nvSpPr>
        <p:spPr>
          <a:xfrm>
            <a:off x="1676400" y="381000"/>
            <a:ext cx="5486400" cy="1023620"/>
          </a:xfrm>
          <a:prstGeom prst="horizontalScroll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70405" y="570230"/>
            <a:ext cx="50304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读一遍课文，找一找小作者的心情发生了什么变化，通过哪些语句能够体现出来？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9305" y="1750060"/>
            <a:ext cx="293751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7200">
                <a:solidFill>
                  <a:schemeClr val="accent4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茫茫然</a:t>
            </a:r>
            <a:endParaRPr lang="zh-CN" altLang="en-US" sz="7200">
              <a:solidFill>
                <a:schemeClr val="accent4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03195" y="2948940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7200">
                <a:solidFill>
                  <a:schemeClr val="accent4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惊愕</a:t>
            </a:r>
            <a:endParaRPr lang="zh-CN" altLang="en-US" sz="7200">
              <a:solidFill>
                <a:schemeClr val="accent4"/>
              </a:solidFill>
              <a:effectLst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22495" y="4045585"/>
            <a:ext cx="2019300" cy="1198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7200">
                <a:solidFill>
                  <a:schemeClr val="accent4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高兴</a:t>
            </a:r>
            <a:endParaRPr lang="zh-CN" altLang="en-US" sz="7200">
              <a:solidFill>
                <a:schemeClr val="accent4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6" grpId="0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8" descr="269a6c22ec14f1669358075c"/>
          <p:cNvPicPr>
            <a:picLocks noChangeAspect="1"/>
          </p:cNvPicPr>
          <p:nvPr/>
        </p:nvPicPr>
        <p:blipFill>
          <a:blip r:embed="rId1"/>
          <a:srcRect b="25598"/>
          <a:stretch>
            <a:fillRect/>
          </a:stretch>
        </p:blipFill>
        <p:spPr>
          <a:xfrm>
            <a:off x="0" y="-635"/>
            <a:ext cx="9144000" cy="68554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Text Box 2"/>
          <p:cNvSpPr txBox="1"/>
          <p:nvPr/>
        </p:nvSpPr>
        <p:spPr>
          <a:xfrm>
            <a:off x="228600" y="611505"/>
            <a:ext cx="8483600" cy="10763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</a:rPr>
              <a:t>        </a:t>
            </a:r>
            <a:r>
              <a:rPr lang="zh-CN" altLang="en-US" sz="3200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小朋友们</a:t>
            </a:r>
            <a:r>
              <a:rPr lang="en-US" altLang="zh-CN" sz="3200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你从哪些地方知道”父亲”对鸟很了解</a:t>
            </a:r>
            <a:r>
              <a:rPr lang="en-US" altLang="zh-CN" sz="3200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endParaRPr lang="en-US" altLang="zh-CN" sz="3200" dirty="0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2531" name="Text Box 3"/>
          <p:cNvSpPr txBox="1"/>
          <p:nvPr/>
        </p:nvSpPr>
        <p:spPr>
          <a:xfrm>
            <a:off x="-123825" y="3068638"/>
            <a:ext cx="6510338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）父亲知道鸟什么时候唱歌。</a:t>
            </a:r>
            <a:endParaRPr lang="zh-CN" altLang="en-US" sz="3200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532" name="Text Box 4"/>
          <p:cNvSpPr txBox="1"/>
          <p:nvPr/>
        </p:nvSpPr>
        <p:spPr>
          <a:xfrm>
            <a:off x="-114300" y="3929063"/>
            <a:ext cx="8958263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）父亲还知道鸟什么时候最容易受到伤害。</a:t>
            </a:r>
            <a:endParaRPr lang="zh-CN" altLang="en-US" sz="3200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533" name="Text Box 5"/>
          <p:cNvSpPr txBox="1"/>
          <p:nvPr/>
        </p:nvSpPr>
        <p:spPr>
          <a:xfrm>
            <a:off x="228600" y="1905000"/>
            <a:ext cx="8305800" cy="1479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zh-CN" altLang="en-US" sz="3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父亲通过看动静、闻气味，就知道林中          有不少鸟。</a:t>
            </a:r>
            <a:endParaRPr lang="zh-CN" altLang="en-US" sz="3200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2" grpId="0"/>
      <p:bldP spid="225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i"/>
          <p:cNvPicPr>
            <a:picLocks noGrp="1" noChangeAspect="1"/>
          </p:cNvPicPr>
          <p:nvPr>
            <p:ph type="body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0723" name="AutoShape 6"/>
          <p:cNvSpPr/>
          <p:nvPr/>
        </p:nvSpPr>
        <p:spPr>
          <a:xfrm>
            <a:off x="0" y="1143000"/>
            <a:ext cx="8915400" cy="5257800"/>
          </a:xfrm>
          <a:prstGeom prst="verticalScroll">
            <a:avLst>
              <a:gd name="adj" fmla="val 12500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24" name="Rectangle 5"/>
          <p:cNvSpPr>
            <a:spLocks noGrp="1"/>
          </p:cNvSpPr>
          <p:nvPr>
            <p:ph type="title"/>
          </p:nvPr>
        </p:nvSpPr>
        <p:spPr>
          <a:xfrm>
            <a:off x="838200" y="1295400"/>
            <a:ext cx="7322185" cy="4191000"/>
          </a:xfrm>
        </p:spPr>
        <p:txBody>
          <a:bodyPr vert="horz" wrap="square" lIns="91440" tIns="45720" rIns="91440" bIns="45720" anchor="ctr"/>
          <a:lstStyle/>
          <a:p>
            <a:pPr algn="l" eaLnBrk="1" hangingPunct="1"/>
            <a:r>
              <a:rPr lang="zh-CN" altLang="en-US" dirty="0">
                <a:solidFill>
                  <a:srgbClr val="009900"/>
                </a:solidFill>
                <a:ea typeface="华文琥珀" panose="02010800040101010101" pitchFamily="2" charset="-122"/>
              </a:rPr>
              <a:t>课堂小结</a:t>
            </a:r>
            <a:br>
              <a:rPr lang="zh-CN" altLang="en-US" dirty="0">
                <a:solidFill>
                  <a:srgbClr val="009900"/>
                </a:solidFill>
                <a:ea typeface="华文琥珀" panose="02010800040101010101" pitchFamily="2" charset="-122"/>
              </a:rPr>
            </a:br>
            <a:r>
              <a:rPr lang="en-US" altLang="zh-CN" b="1" dirty="0">
                <a:solidFill>
                  <a:srgbClr val="009900"/>
                </a:solidFill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b="1" dirty="0">
                <a:solidFill>
                  <a:srgbClr val="009900"/>
                </a:solidFill>
                <a:latin typeface="楷体" panose="02010609060101010101" charset="-122"/>
                <a:ea typeface="楷体" panose="02010609060101010101" charset="-122"/>
              </a:rPr>
              <a:t>读了这篇课文，令你最感动的是什么？</a:t>
            </a:r>
            <a:br>
              <a:rPr lang="zh-CN" altLang="en-US" b="1" dirty="0">
                <a:solidFill>
                  <a:srgbClr val="009900"/>
                </a:solidFill>
                <a:latin typeface="楷体" panose="02010609060101010101" charset="-122"/>
                <a:ea typeface="楷体" panose="02010609060101010101" charset="-122"/>
              </a:rPr>
            </a:br>
            <a:r>
              <a:rPr lang="en-US" altLang="zh-CN" b="1" dirty="0">
                <a:solidFill>
                  <a:srgbClr val="009900"/>
                </a:solidFill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b="1" dirty="0">
                <a:solidFill>
                  <a:srgbClr val="009900"/>
                </a:solidFill>
                <a:latin typeface="楷体" panose="02010609060101010101" charset="-122"/>
                <a:ea typeface="楷体" panose="02010609060101010101" charset="-122"/>
              </a:rPr>
              <a:t>学了课文，你有什么收获？</a:t>
            </a:r>
            <a:br>
              <a:rPr lang="zh-CN" altLang="en-US" b="1" dirty="0">
                <a:solidFill>
                  <a:srgbClr val="009900"/>
                </a:solidFill>
                <a:latin typeface="宋体" panose="02010600030101010101" pitchFamily="2" charset="-122"/>
              </a:rPr>
            </a:br>
            <a:endParaRPr lang="zh-CN" altLang="en-US" b="1" dirty="0">
              <a:solidFill>
                <a:srgbClr val="0099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</p:bldLst>
  </p:timing>
</p:sld>
</file>

<file path=ppt/theme/theme1.xml><?xml version="1.0" encoding="utf-8"?>
<a:theme xmlns:a="http://schemas.openxmlformats.org/drawingml/2006/main" name="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CDESIGNL</Template>
  <TotalTime>0</TotalTime>
  <Words>541</Words>
  <Application>WPS 演示</Application>
  <PresentationFormat>全屏显示(4:3)</PresentationFormat>
  <Paragraphs>56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Arial</vt:lpstr>
      <vt:lpstr>宋体</vt:lpstr>
      <vt:lpstr>Wingdings</vt:lpstr>
      <vt:lpstr>隶书</vt:lpstr>
      <vt:lpstr>楷体</vt:lpstr>
      <vt:lpstr>楷体_GB2312</vt:lpstr>
      <vt:lpstr>新宋体</vt:lpstr>
      <vt:lpstr>方正隶变_GBK</vt:lpstr>
      <vt:lpstr>华文楷体</vt:lpstr>
      <vt:lpstr>华文琥珀</vt:lpstr>
      <vt:lpstr>微软雅黑</vt:lpstr>
      <vt:lpstr>Arial Unicode MS</vt:lpstr>
      <vt:lpstr>Calibri</vt:lpstr>
      <vt:lpstr>诗情画意</vt:lpstr>
      <vt:lpstr> 父亲、树林和鸟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课堂小结 1.读了这篇课文，令你最感动的是什么？ 2.学了课文，你有什么收获？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yeaiting</dc:creator>
  <cp:lastModifiedBy>妄.</cp:lastModifiedBy>
  <cp:revision>37</cp:revision>
  <dcterms:created xsi:type="dcterms:W3CDTF">2018-04-15T02:11:00Z</dcterms:created>
  <dcterms:modified xsi:type="dcterms:W3CDTF">2021-08-11T03:03:27Z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2052-11.1.0.10700</vt:lpwstr>
  </property>
  <property fmtid="{D5CDD505-2E9C-101B-9397-08002B2CF9AE}" pid="4" name="ICV">
    <vt:lpwstr>1CD047C64A5548B2B50B3FC6A31882F5</vt:lpwstr>
  </property>
</Properties>
</file>