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256" r:id="rId7"/>
    <p:sldId id="300" r:id="rId8"/>
    <p:sldId id="360" r:id="rId9"/>
    <p:sldId id="324" r:id="rId10"/>
    <p:sldId id="375" r:id="rId11"/>
    <p:sldId id="376" r:id="rId12"/>
    <p:sldId id="377" r:id="rId13"/>
    <p:sldId id="292" r:id="rId14"/>
    <p:sldId id="273" r:id="rId15"/>
    <p:sldId id="361" r:id="rId16"/>
    <p:sldId id="278" r:id="rId17"/>
    <p:sldId id="311" r:id="rId18"/>
    <p:sldId id="318" r:id="rId19"/>
    <p:sldId id="310" r:id="rId20"/>
    <p:sldId id="320" r:id="rId21"/>
    <p:sldId id="322" r:id="rId22"/>
    <p:sldId id="286" r:id="rId23"/>
    <p:sldId id="307" r:id="rId24"/>
    <p:sldId id="362" r:id="rId25"/>
    <p:sldId id="363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009900"/>
    <a:srgbClr val="FF00FF"/>
    <a:srgbClr val="FF66FF"/>
    <a:srgbClr val="000066"/>
    <a:srgbClr val="FF0000"/>
    <a:srgbClr val="FDF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7"/>
    <p:restoredTop sz="94567"/>
  </p:normalViewPr>
  <p:slideViewPr>
    <p:cSldViewPr showGuides="1">
      <p:cViewPr varScale="1">
        <p:scale>
          <a:sx n="84" d="100"/>
          <a:sy n="84" d="100"/>
        </p:scale>
        <p:origin x="-720" y="-78"/>
      </p:cViewPr>
      <p:guideLst>
        <p:guide orient="horz" pos="2160"/>
        <p:guide pos="29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GIF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200721152515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37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7"/>
          <p:cNvSpPr>
            <a:spLocks noGrp="1" noRot="1"/>
          </p:cNvSpPr>
          <p:nvPr>
            <p:ph type="title"/>
          </p:nvPr>
        </p:nvSpPr>
        <p:spPr>
          <a:xfrm>
            <a:off x="95250" y="620395"/>
            <a:ext cx="9372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8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父亲、树林和鸟</a:t>
            </a:r>
            <a:endParaRPr lang="zh-CN" altLang="en-US" sz="8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461" name="TextBox 11"/>
          <p:cNvSpPr txBox="1"/>
          <p:nvPr/>
        </p:nvSpPr>
        <p:spPr>
          <a:xfrm>
            <a:off x="0" y="0"/>
            <a:ext cx="5786438" cy="5835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三年级语文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[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]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628775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5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4076700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4038600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1628775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2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4076700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3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2075" y="1628775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4" name="Text Box 8"/>
          <p:cNvSpPr txBox="1"/>
          <p:nvPr/>
        </p:nvSpPr>
        <p:spPr>
          <a:xfrm>
            <a:off x="755650" y="1989455"/>
            <a:ext cx="22834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热腾腾</a:t>
            </a:r>
            <a:endParaRPr lang="zh-CN" altLang="en-US" sz="4800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5" name="Text Box 9"/>
          <p:cNvSpPr txBox="1"/>
          <p:nvPr/>
        </p:nvSpPr>
        <p:spPr>
          <a:xfrm>
            <a:off x="3657600" y="4419600"/>
            <a:ext cx="21034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惊愕</a:t>
            </a:r>
            <a:endParaRPr lang="zh-CN" altLang="en-US" sz="4800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6" name="Text Box 10"/>
          <p:cNvSpPr txBox="1"/>
          <p:nvPr/>
        </p:nvSpPr>
        <p:spPr>
          <a:xfrm>
            <a:off x="6515100" y="1989138"/>
            <a:ext cx="22479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3399FF"/>
                </a:solidFill>
                <a:latin typeface="Arial" panose="020B0604020202020204" pitchFamily="34" charset="0"/>
                <a:ea typeface="楷体_GB2312" pitchFamily="49" charset="-122"/>
              </a:rPr>
              <a:t>舒畅</a:t>
            </a:r>
            <a:endParaRPr lang="zh-CN" altLang="en-US" sz="4800" dirty="0">
              <a:solidFill>
                <a:srgbClr val="3399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7" name="Text Box 11"/>
          <p:cNvSpPr txBox="1"/>
          <p:nvPr/>
        </p:nvSpPr>
        <p:spPr>
          <a:xfrm>
            <a:off x="6019800" y="4419600"/>
            <a:ext cx="2895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沉重</a:t>
            </a:r>
            <a:endParaRPr lang="zh-CN" altLang="en-US" sz="4800" dirty="0">
              <a:solidFill>
                <a:srgbClr val="66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8" name="Text Box 12"/>
          <p:cNvSpPr txBox="1"/>
          <p:nvPr/>
        </p:nvSpPr>
        <p:spPr>
          <a:xfrm>
            <a:off x="533400" y="4343400"/>
            <a:ext cx="22971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快活</a:t>
            </a:r>
            <a:endParaRPr lang="zh-CN" altLang="en-US" sz="4800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9" name="Text Box 13"/>
          <p:cNvSpPr txBox="1"/>
          <p:nvPr/>
        </p:nvSpPr>
        <p:spPr>
          <a:xfrm>
            <a:off x="3778250" y="1989138"/>
            <a:ext cx="18002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羽翎</a:t>
            </a:r>
            <a:endParaRPr lang="zh-CN" altLang="en-US" sz="4800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0" name="Text Box 15"/>
          <p:cNvSpPr txBox="1"/>
          <p:nvPr/>
        </p:nvSpPr>
        <p:spPr>
          <a:xfrm>
            <a:off x="2843213" y="260350"/>
            <a:ext cx="37433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词语花篮</a:t>
            </a:r>
            <a:endParaRPr lang="zh-CN" altLang="en-US" sz="5400" dirty="0">
              <a:solidFill>
                <a:srgbClr val="66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62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962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962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962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962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96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962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" fill="hold"/>
                                        <p:tgtEl>
                                          <p:spTgt spid="962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" fill="hold"/>
                                        <p:tgtEl>
                                          <p:spTgt spid="962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962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962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962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/>
      <p:bldP spid="96265" grpId="0"/>
      <p:bldP spid="96266" grpId="0"/>
      <p:bldP spid="96267" grpId="0"/>
      <p:bldP spid="96268" grpId="0"/>
      <p:bldP spid="96269" grpId="0" uiExpan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初读感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079625" cy="50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9" name="Rectangle 5"/>
          <p:cNvSpPr/>
          <p:nvPr/>
        </p:nvSpPr>
        <p:spPr>
          <a:xfrm>
            <a:off x="3657600" y="1295400"/>
            <a:ext cx="5080000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你能在文中找一个句子来概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括课文的主要内容吗？</a:t>
            </a:r>
            <a:br>
              <a:rPr lang="zh-CN" altLang="en-US" sz="3200" dirty="0">
                <a:latin typeface="Arial" panose="020B0604020202020204" pitchFamily="34" charset="0"/>
              </a:rPr>
            </a:b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08550" name="Text Box 6"/>
          <p:cNvSpPr txBox="1"/>
          <p:nvPr/>
        </p:nvSpPr>
        <p:spPr>
          <a:xfrm>
            <a:off x="3314700" y="2614295"/>
            <a:ext cx="54229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父亲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一生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最喜欢</a:t>
            </a:r>
            <a:r>
              <a:rPr lang="zh-CN" altLang="en-US" sz="4000" u="sng" dirty="0">
                <a:latin typeface="Arial" panose="020B0604020202020204" pitchFamily="34" charset="0"/>
                <a:ea typeface="楷体_GB2312" pitchFamily="49" charset="-122"/>
              </a:rPr>
              <a:t>树林和</a:t>
            </a:r>
            <a:endParaRPr lang="zh-CN" altLang="en-US" sz="4000" u="sng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u="sng" dirty="0">
                <a:latin typeface="Arial" panose="020B0604020202020204" pitchFamily="34" charset="0"/>
                <a:ea typeface="楷体_GB2312" pitchFamily="49" charset="-122"/>
              </a:rPr>
              <a:t>唱歌的鸟。</a:t>
            </a:r>
            <a:endParaRPr lang="zh-CN" altLang="en-US" sz="4000" u="sng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8552" name="Rectangle 8"/>
          <p:cNvSpPr/>
          <p:nvPr/>
        </p:nvSpPr>
        <p:spPr>
          <a:xfrm>
            <a:off x="3314700" y="4695190"/>
            <a:ext cx="500570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概括句、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总起</a:t>
            </a:r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句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8553" name="AutoShape 9"/>
          <p:cNvSpPr/>
          <p:nvPr/>
        </p:nvSpPr>
        <p:spPr>
          <a:xfrm>
            <a:off x="1371600" y="3124200"/>
            <a:ext cx="1676400" cy="2209800"/>
          </a:xfrm>
          <a:prstGeom prst="curvedRightArrow">
            <a:avLst>
              <a:gd name="adj1" fmla="val 16110"/>
              <a:gd name="adj2" fmla="val 52727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  <p:bldP spid="108550" grpId="0"/>
      <p:bldP spid="108552" grpId="0"/>
      <p:bldP spid="1085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http://img3.a0bi.com/upload/ttq/20140722/140603305636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281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Rectangle 2"/>
          <p:cNvSpPr>
            <a:spLocks noGrp="1"/>
          </p:cNvSpPr>
          <p:nvPr>
            <p:ph idx="1"/>
          </p:nvPr>
        </p:nvSpPr>
        <p:spPr>
          <a:xfrm>
            <a:off x="533400" y="381000"/>
            <a:ext cx="8229600" cy="2438400"/>
          </a:xfrm>
          <a:solidFill>
            <a:schemeClr val="bg1">
              <a:alpha val="69019"/>
            </a:schemeClr>
          </a:solidFill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en-US" altLang="zh-CN" sz="6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喃喃地</a:t>
            </a:r>
            <a:r>
              <a:rPr lang="zh-CN" altLang="en-US" sz="4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说：</a:t>
            </a:r>
            <a:r>
              <a:rPr lang="zh-CN" altLang="en-US" sz="4800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4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林子里有不少鸟。</a:t>
            </a:r>
            <a:r>
              <a:rPr lang="zh-CN" altLang="en-US" sz="4800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endParaRPr lang="zh-CN" altLang="en-US" sz="4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9" name="Rectangle 3"/>
          <p:cNvSpPr/>
          <p:nvPr/>
        </p:nvSpPr>
        <p:spPr>
          <a:xfrm>
            <a:off x="0" y="2438400"/>
            <a:ext cx="9144000" cy="426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变换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小声地</a:t>
            </a:r>
            <a:r>
              <a:rPr lang="zh-CN" altLang="en-US" sz="3600" u="sng" dirty="0">
                <a:latin typeface="楷体_GB2312" pitchFamily="49" charset="-122"/>
                <a:ea typeface="楷体_GB2312" pitchFamily="49" charset="-122"/>
              </a:rPr>
              <a:t>说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林子里有不少鸟。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 他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轻声地</a:t>
            </a:r>
            <a:r>
              <a:rPr lang="zh-CN" altLang="en-US" sz="3600" u="sng" dirty="0">
                <a:latin typeface="楷体_GB2312" pitchFamily="49" charset="-122"/>
                <a:ea typeface="楷体_GB2312" pitchFamily="49" charset="-122"/>
              </a:rPr>
              <a:t>说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林子里有不少鸟。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 他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自言自语</a:t>
            </a:r>
            <a:r>
              <a:rPr lang="zh-CN" altLang="en-US" sz="3600" u="sng" dirty="0">
                <a:latin typeface="楷体_GB2312" pitchFamily="49" charset="-122"/>
                <a:ea typeface="楷体_GB2312" pitchFamily="49" charset="-122"/>
              </a:rPr>
              <a:t>地说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林子里有少鸟。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har char="•"/>
            </a:pPr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4267200" y="1981200"/>
            <a:ext cx="4495800" cy="152400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92675" y="2327910"/>
            <a:ext cx="34131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看到父亲这样说，我有什么反应呢？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1" animBg="1"/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2" descr="3246f9d8c14435f4b7fd48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33" name="Text Box 13"/>
          <p:cNvSpPr txBox="1"/>
          <p:nvPr/>
        </p:nvSpPr>
        <p:spPr>
          <a:xfrm>
            <a:off x="381000" y="2717800"/>
            <a:ext cx="8534400" cy="154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</a:rPr>
              <a:t>我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茫然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</a:rPr>
              <a:t>地望着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凝神静气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</a:rPr>
              <a:t>像树一般兀立的父  亲。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56338" name="AutoShape 18"/>
          <p:cNvSpPr/>
          <p:nvPr/>
        </p:nvSpPr>
        <p:spPr>
          <a:xfrm>
            <a:off x="4495800" y="3810000"/>
            <a:ext cx="381000" cy="1295400"/>
          </a:xfrm>
          <a:prstGeom prst="downArrow">
            <a:avLst>
              <a:gd name="adj1" fmla="val 50000"/>
              <a:gd name="adj2" fmla="val 85000"/>
            </a:avLst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endParaRPr lang="zh-CN" altLang="zh-CN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6339" name="Oval 19"/>
          <p:cNvSpPr/>
          <p:nvPr/>
        </p:nvSpPr>
        <p:spPr>
          <a:xfrm>
            <a:off x="3505200" y="2590800"/>
            <a:ext cx="2209800" cy="114300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6340" name="Text Box 20"/>
          <p:cNvSpPr txBox="1"/>
          <p:nvPr/>
        </p:nvSpPr>
        <p:spPr>
          <a:xfrm>
            <a:off x="4953000" y="5027613"/>
            <a:ext cx="29400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</a:rPr>
              <a:t>聚精会神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6341" name="Text Box 21"/>
          <p:cNvSpPr txBox="1"/>
          <p:nvPr/>
        </p:nvSpPr>
        <p:spPr>
          <a:xfrm>
            <a:off x="4343400" y="5105400"/>
            <a:ext cx="79692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0000FF"/>
                </a:solidFill>
                <a:latin typeface="Arial" panose="020B0604020202020204" pitchFamily="34" charset="0"/>
              </a:rPr>
              <a:t>？</a:t>
            </a:r>
            <a:endParaRPr lang="zh-CN" altLang="en-US" sz="4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6342" name="Oval 22"/>
          <p:cNvSpPr/>
          <p:nvPr/>
        </p:nvSpPr>
        <p:spPr>
          <a:xfrm>
            <a:off x="990600" y="2743200"/>
            <a:ext cx="1143000" cy="76200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6343" name="AutoShape 23"/>
          <p:cNvSpPr/>
          <p:nvPr/>
        </p:nvSpPr>
        <p:spPr>
          <a:xfrm>
            <a:off x="1471613" y="3581400"/>
            <a:ext cx="381000" cy="1295400"/>
          </a:xfrm>
          <a:prstGeom prst="downArrow">
            <a:avLst>
              <a:gd name="adj1" fmla="val 50000"/>
              <a:gd name="adj2" fmla="val 85000"/>
            </a:avLst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</a:rPr>
              <a:t>    </a:t>
            </a:r>
            <a:endParaRPr lang="en-US" altLang="zh-CN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6344" name="Text Box 24"/>
          <p:cNvSpPr txBox="1"/>
          <p:nvPr/>
        </p:nvSpPr>
        <p:spPr>
          <a:xfrm>
            <a:off x="1319213" y="4911725"/>
            <a:ext cx="9747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800" dirty="0">
                <a:solidFill>
                  <a:srgbClr val="0000FF"/>
                </a:solidFill>
                <a:latin typeface="Arial" panose="020B0604020202020204" pitchFamily="34" charset="0"/>
              </a:rPr>
              <a:t>？</a:t>
            </a:r>
            <a:endParaRPr lang="zh-CN" altLang="en-US" sz="4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1852613" y="4800600"/>
            <a:ext cx="1576387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</a:rPr>
              <a:t>迷茫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4343400" y="615315"/>
            <a:ext cx="4495800" cy="152400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00" y="866140"/>
            <a:ext cx="34131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看到父亲这样，你心里会想什么呢？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3" grpId="0"/>
      <p:bldP spid="56338" grpId="0" animBg="1"/>
      <p:bldP spid="56339" grpId="0" animBg="1"/>
      <p:bldP spid="56340" grpId="0"/>
      <p:bldP spid="56341" grpId="0"/>
      <p:bldP spid="56342" grpId="0" animBg="1"/>
      <p:bldP spid="56343" grpId="0" animBg="1"/>
      <p:bldP spid="56344" grpId="0"/>
      <p:bldP spid="13" grpId="0"/>
      <p:bldP spid="2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zh-CN" dirty="0"/>
          </a:p>
        </p:txBody>
      </p:sp>
      <p:pic>
        <p:nvPicPr>
          <p:cNvPr id="35843" name="Picture 3" descr="2004102104361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829800" cy="688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Text Box 4"/>
          <p:cNvSpPr>
            <a:spLocks noGrp="1"/>
          </p:cNvSpPr>
          <p:nvPr>
            <p:ph idx="1"/>
          </p:nvPr>
        </p:nvSpPr>
        <p:spPr>
          <a:xfrm>
            <a:off x="381000" y="609600"/>
            <a:ext cx="7918450" cy="4953000"/>
          </a:xfrm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0000CC"/>
                </a:solidFill>
                <a:ea typeface="楷体_GB2312" pitchFamily="49" charset="-122"/>
              </a:rPr>
              <a:t>     突然，父亲</a:t>
            </a:r>
            <a:r>
              <a:rPr lang="zh-CN" altLang="en-US" sz="4800" b="1" dirty="0">
                <a:solidFill>
                  <a:srgbClr val="FF0000"/>
                </a:solidFill>
                <a:ea typeface="楷体_GB2312" pitchFamily="49" charset="-122"/>
              </a:rPr>
              <a:t>站定</a:t>
            </a:r>
            <a:r>
              <a:rPr lang="zh-CN" altLang="en-US" sz="4800" b="1" dirty="0">
                <a:solidFill>
                  <a:srgbClr val="0000CC"/>
                </a:solidFill>
                <a:ea typeface="楷体_GB2312" pitchFamily="49" charset="-122"/>
              </a:rPr>
              <a:t>，朝</a:t>
            </a:r>
            <a:r>
              <a:rPr lang="zh-CN" altLang="en-US" sz="4800" b="1" dirty="0">
                <a:solidFill>
                  <a:srgbClr val="0000FF"/>
                </a:solidFill>
                <a:ea typeface="楷体_GB2312" pitchFamily="49" charset="-122"/>
              </a:rPr>
              <a:t>幽深的</a:t>
            </a:r>
            <a:r>
              <a:rPr lang="zh-CN" altLang="en-US" sz="4800" b="1" dirty="0">
                <a:solidFill>
                  <a:srgbClr val="0000CC"/>
                </a:solidFill>
                <a:ea typeface="楷体_GB2312" pitchFamily="49" charset="-122"/>
              </a:rPr>
              <a:t>树林</a:t>
            </a:r>
            <a:r>
              <a:rPr lang="zh-CN" altLang="en-US" sz="4800" b="1" dirty="0">
                <a:solidFill>
                  <a:srgbClr val="FF0000"/>
                </a:solidFill>
                <a:ea typeface="楷体_GB2312" pitchFamily="49" charset="-122"/>
              </a:rPr>
              <a:t>上上下下望了又望</a:t>
            </a:r>
            <a:r>
              <a:rPr lang="zh-CN" altLang="en-US" sz="2800" b="1" dirty="0">
                <a:solidFill>
                  <a:srgbClr val="0000CC"/>
                </a:solidFill>
                <a:ea typeface="楷体_GB2312" pitchFamily="49" charset="-122"/>
              </a:rPr>
              <a:t>。</a:t>
            </a:r>
            <a:r>
              <a:rPr lang="zh-CN" altLang="en-US" sz="4800" b="1" dirty="0">
                <a:solidFill>
                  <a:srgbClr val="0000CC"/>
                </a:solidFill>
                <a:ea typeface="楷体_GB2312" pitchFamily="49" charset="-122"/>
              </a:rPr>
              <a:t> 用鼻子闻了又闻。</a:t>
            </a:r>
            <a:endParaRPr lang="zh-CN" altLang="en-US" sz="4800" b="1" dirty="0">
              <a:solidFill>
                <a:srgbClr val="0000CC"/>
              </a:solidFill>
              <a:ea typeface="楷体_GB2312" pitchFamily="49" charset="-122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762000" y="4267200"/>
            <a:ext cx="7772400" cy="1371600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en-US" altLang="zh-CN" sz="60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父亲真喜爱鸟啊！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8" descr="http://p15.qhimg.com/d/_open360/20140506/9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1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8" name="Text Box 6"/>
          <p:cNvSpPr txBox="1"/>
          <p:nvPr/>
        </p:nvSpPr>
        <p:spPr>
          <a:xfrm>
            <a:off x="0" y="609600"/>
            <a:ext cx="8610600" cy="26241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0" dirty="0">
                <a:solidFill>
                  <a:srgbClr val="FF33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3600" dirty="0">
                <a:latin typeface="Arial" panose="020B0604020202020204" pitchFamily="34" charset="0"/>
              </a:rPr>
              <a:t>父亲指着一棵树的树枝对我说：“看那里，没有风，叶子为什么在动？”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        “还有鸟味。”父亲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轻声</a:t>
            </a:r>
            <a:r>
              <a:rPr lang="zh-CN" altLang="en-US" sz="3600" dirty="0">
                <a:latin typeface="Arial" panose="020B0604020202020204" pitchFamily="34" charset="0"/>
              </a:rPr>
              <a:t>说，他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生怕</a:t>
            </a:r>
            <a:r>
              <a:rPr lang="zh-CN" altLang="en-US" sz="3600" dirty="0">
                <a:latin typeface="Arial" panose="020B0604020202020204" pitchFamily="34" charset="0"/>
              </a:rPr>
              <a:t>惊动了鸟。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914400" y="4191000"/>
            <a:ext cx="7239000" cy="2286000"/>
            <a:chOff x="768" y="2592"/>
            <a:chExt cx="4656" cy="1536"/>
          </a:xfrm>
        </p:grpSpPr>
        <p:sp>
          <p:nvSpPr>
            <p:cNvPr id="39942" name="Oval 8"/>
            <p:cNvSpPr/>
            <p:nvPr/>
          </p:nvSpPr>
          <p:spPr>
            <a:xfrm>
              <a:off x="768" y="2592"/>
              <a:ext cx="4656" cy="1536"/>
            </a:xfrm>
            <a:prstGeom prst="ellipse">
              <a:avLst/>
            </a:prstGeom>
            <a:solidFill>
              <a:srgbClr val="FDFDA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9943" name="Text Box 7"/>
            <p:cNvSpPr txBox="1"/>
            <p:nvPr/>
          </p:nvSpPr>
          <p:spPr>
            <a:xfrm>
              <a:off x="1153" y="2784"/>
              <a:ext cx="4079" cy="11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dirty="0">
                  <a:latin typeface="Arial" panose="020B0604020202020204" pitchFamily="34" charset="0"/>
                  <a:ea typeface="楷体_GB2312" pitchFamily="49" charset="-122"/>
                </a:rPr>
                <a:t>父亲</a:t>
              </a:r>
              <a:r>
                <a:rPr lang="zh-CN" altLang="en-US" sz="5400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一生最喜欢</a:t>
              </a:r>
              <a:r>
                <a:rPr lang="zh-CN" altLang="en-US" sz="5400" u="sng" dirty="0">
                  <a:latin typeface="Arial" panose="020B0604020202020204" pitchFamily="34" charset="0"/>
                  <a:ea typeface="楷体_GB2312" pitchFamily="49" charset="-122"/>
                </a:rPr>
                <a:t>树林和唱歌的鸟。</a:t>
              </a:r>
              <a:endParaRPr lang="zh-CN" altLang="en-US" sz="5400" u="sng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110603" name="Rectangle 11"/>
          <p:cNvSpPr/>
          <p:nvPr/>
        </p:nvSpPr>
        <p:spPr>
          <a:xfrm>
            <a:off x="147955" y="3395345"/>
            <a:ext cx="8315325" cy="708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C000"/>
                </a:solidFill>
                <a:latin typeface="Arial" panose="020B0604020202020204" pitchFamily="34" charset="0"/>
              </a:rPr>
              <a:t>父亲用心爱护鸟，父亲对鸟的熟悉</a:t>
            </a:r>
            <a:r>
              <a:rPr lang="zh-CN" altLang="en-US" sz="3200" dirty="0">
                <a:latin typeface="Arial" panose="020B0604020202020204" pitchFamily="34" charset="0"/>
              </a:rPr>
              <a:t>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 bldLvl="0" animBg="1"/>
      <p:bldP spid="11060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5562600"/>
            <a:ext cx="1590675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WordArt 6"/>
          <p:cNvSpPr>
            <a:spLocks noTextEdit="1"/>
          </p:cNvSpPr>
          <p:nvPr/>
        </p:nvSpPr>
        <p:spPr>
          <a:xfrm>
            <a:off x="516890" y="128905"/>
            <a:ext cx="2438400" cy="1524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l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朗读训练：</a:t>
            </a:r>
            <a:endParaRPr lang="zh-CN" altLang="en-US" sz="36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5" name="Text Box 7"/>
          <p:cNvSpPr txBox="1"/>
          <p:nvPr/>
        </p:nvSpPr>
        <p:spPr>
          <a:xfrm>
            <a:off x="228600" y="1767205"/>
            <a:ext cx="8686800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</a:rPr>
              <a:t>1.</a:t>
            </a:r>
            <a:r>
              <a:rPr sz="4000" dirty="0">
                <a:solidFill>
                  <a:srgbClr val="000000"/>
                </a:solidFill>
                <a:latin typeface="Arial" panose="020B0604020202020204" pitchFamily="34" charset="0"/>
              </a:rPr>
              <a:t>朗读第2-9自然段。要注意读出我的疑惑与父亲的确定，读出父亲对树林和鸟的热爱。</a:t>
            </a:r>
            <a:endParaRPr sz="4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</a:rPr>
              <a:t>       2.</a:t>
            </a:r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</a:rPr>
              <a:t>自己读完，读给同桌听。同桌推荐读给全班同学听并说一说哪里读得好，有什么启发。</a:t>
            </a:r>
            <a:endParaRPr lang="zh-CN" altLang="en-US" sz="4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0966" name="Picture 3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5410200"/>
            <a:ext cx="1590675" cy="100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/>
          <p:nvPr/>
        </p:nvSpPr>
        <p:spPr>
          <a:xfrm>
            <a:off x="152400" y="1219200"/>
            <a:ext cx="3810000" cy="19383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请你为鸟儿写一些保护鸟类的标语口号吧！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/>
          <p:nvPr/>
        </p:nvSpPr>
        <p:spPr>
          <a:xfrm>
            <a:off x="468313" y="692150"/>
            <a:ext cx="5184775" cy="481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</a:t>
            </a:r>
            <a:r>
              <a:rPr lang="zh-CN" altLang="en-US" u="sng" dirty="0">
                <a:latin typeface="Arial" panose="020B0604020202020204" pitchFamily="34" charset="0"/>
              </a:rPr>
              <a:t>       </a:t>
            </a:r>
            <a:r>
              <a:rPr lang="zh-CN" altLang="en-US" sz="2000" dirty="0">
                <a:latin typeface="Arial" panose="020B0604020202020204" pitchFamily="34" charset="0"/>
              </a:rPr>
              <a:t>  </a:t>
            </a:r>
            <a:r>
              <a:rPr lang="zh-CN" altLang="en-US" sz="2000" u="sng" dirty="0">
                <a:latin typeface="Arial" panose="020B0604020202020204" pitchFamily="34" charset="0"/>
              </a:rPr>
              <a:t>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3" name="WordArt 7" descr="白色大理石"/>
          <p:cNvSpPr>
            <a:spLocks noChangeArrowheads="1" noChangeShapeType="1"/>
          </p:cNvSpPr>
          <p:nvPr/>
        </p:nvSpPr>
        <p:spPr bwMode="auto">
          <a:xfrm>
            <a:off x="576263" y="549275"/>
            <a:ext cx="2771775" cy="83661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/>
                <a:uLnTx/>
                <a:uFillTx/>
                <a:latin typeface="Arial" panose="020B0604020202020204" pitchFamily="34" charset="0"/>
                <a:ea typeface="楷体_GB2312"/>
                <a:cs typeface="+mn-cs"/>
              </a:rPr>
              <a:t>基础训练</a:t>
            </a:r>
            <a:endParaRPr kumimoji="0" lang="zh-CN" altLang="en-US" sz="3600" b="1" i="0" u="none" strike="noStrike" kern="1200" cap="none" spc="0" normalizeH="0" baseline="0" noProof="0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/>
              <a:uLnTx/>
              <a:uFillTx/>
              <a:latin typeface="Arial" panose="020B0604020202020204" pitchFamily="34" charset="0"/>
              <a:ea typeface="楷体_GB2312"/>
              <a:cs typeface="+mn-cs"/>
            </a:endParaRPr>
          </a:p>
        </p:txBody>
      </p:sp>
      <p:sp>
        <p:nvSpPr>
          <p:cNvPr id="57352" name="Text Box 8"/>
          <p:cNvSpPr txBox="1"/>
          <p:nvPr/>
        </p:nvSpPr>
        <p:spPr>
          <a:xfrm>
            <a:off x="468630" y="1386205"/>
            <a:ext cx="7921625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一、看拼音写词语。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cháo xiàng     xià wù      bí zi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（           ）   （         ） </a:t>
            </a:r>
            <a:r>
              <a:rPr lang="zh-CN" altLang="en-US" sz="3200" dirty="0">
                <a:sym typeface="+mn-ea"/>
              </a:rPr>
              <a:t>（           ）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liè rén     chì bǎng       </a:t>
            </a:r>
            <a:r>
              <a:rPr lang="en-US" altLang="zh-CN" sz="3200" dirty="0">
                <a:latin typeface="Arial" panose="020B0604020202020204" pitchFamily="34" charset="0"/>
              </a:rPr>
              <a:t>lù shuǐ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（       ） （         ）   （             ）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hū xī       chén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  <a:r>
              <a:rPr lang="en-US" altLang="zh-CN" sz="3200" dirty="0">
                <a:latin typeface="Arial" panose="020B0604020202020204" pitchFamily="34" charset="0"/>
              </a:rPr>
              <a:t>zhòng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(       )      (                 )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/>
          <p:nvPr/>
        </p:nvSpPr>
        <p:spPr>
          <a:xfrm>
            <a:off x="468313" y="692150"/>
            <a:ext cx="5184775" cy="481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</a:t>
            </a:r>
            <a:r>
              <a:rPr lang="zh-CN" altLang="en-US" u="sng" dirty="0">
                <a:latin typeface="Arial" panose="020B0604020202020204" pitchFamily="34" charset="0"/>
              </a:rPr>
              <a:t>       </a:t>
            </a:r>
            <a:r>
              <a:rPr lang="zh-CN" altLang="en-US" sz="2000" dirty="0">
                <a:latin typeface="Arial" panose="020B0604020202020204" pitchFamily="34" charset="0"/>
              </a:rPr>
              <a:t>  </a:t>
            </a:r>
            <a:r>
              <a:rPr lang="zh-CN" altLang="en-US" sz="2000" u="sng" dirty="0">
                <a:latin typeface="Arial" panose="020B0604020202020204" pitchFamily="34" charset="0"/>
              </a:rPr>
              <a:t>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3" name="WordArt 7" descr="白色大理石"/>
          <p:cNvSpPr>
            <a:spLocks noChangeArrowheads="1" noChangeShapeType="1"/>
          </p:cNvSpPr>
          <p:nvPr/>
        </p:nvSpPr>
        <p:spPr bwMode="auto">
          <a:xfrm>
            <a:off x="576263" y="549275"/>
            <a:ext cx="2771775" cy="83661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/>
                <a:uLnTx/>
                <a:uFillTx/>
                <a:latin typeface="Arial" panose="020B0604020202020204" pitchFamily="34" charset="0"/>
                <a:ea typeface="楷体_GB2312"/>
                <a:cs typeface="+mn-cs"/>
              </a:rPr>
              <a:t>基础训练</a:t>
            </a:r>
            <a:endParaRPr kumimoji="0" lang="zh-CN" altLang="en-US" sz="3600" b="1" i="0" u="none" strike="noStrike" kern="1200" cap="none" spc="0" normalizeH="0" baseline="0" noProof="0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/>
              <a:uLnTx/>
              <a:uFillTx/>
              <a:latin typeface="Arial" panose="020B0604020202020204" pitchFamily="34" charset="0"/>
              <a:ea typeface="楷体_GB2312"/>
              <a:cs typeface="+mn-cs"/>
            </a:endParaRPr>
          </a:p>
        </p:txBody>
      </p:sp>
      <p:sp>
        <p:nvSpPr>
          <p:cNvPr id="57352" name="Text Box 8"/>
          <p:cNvSpPr txBox="1"/>
          <p:nvPr/>
        </p:nvSpPr>
        <p:spPr>
          <a:xfrm>
            <a:off x="468630" y="1480185"/>
            <a:ext cx="7921625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二、请写出文中加点词语的同义词：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     兀立（    ）                 舒畅（    ）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     快活（    ）                 惊愕（    ）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三、给加点字选择正确的读音打√。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    呢喃（nán  nān） 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一瞬间（shùn  shǔn）  潮湿（cháo  cáo）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WordArt 4"/>
          <p:cNvSpPr>
            <a:spLocks noTextEdit="1"/>
          </p:cNvSpPr>
          <p:nvPr/>
        </p:nvSpPr>
        <p:spPr>
          <a:xfrm>
            <a:off x="228600" y="685800"/>
            <a:ext cx="4191000" cy="914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l"/>
            <a:r>
              <a:rPr lang="zh-CN" altLang="en-US" sz="3600" b="1"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3600" b="1"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Text Box 6"/>
          <p:cNvSpPr txBox="1"/>
          <p:nvPr/>
        </p:nvSpPr>
        <p:spPr>
          <a:xfrm>
            <a:off x="457200" y="2057400"/>
            <a:ext cx="77724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自由朗读课文，勾画出生字新词，借助拼音自主识字，</a:t>
            </a:r>
            <a:endParaRPr lang="en-US" altLang="zh-CN" sz="40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  <a:sym typeface="+mn-ea"/>
              </a:rPr>
              <a:t>标出自然段，说说你从这篇课文中了解到哪些内容？你还有哪些不明白的问题？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5605" name="Picture 8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5334000"/>
            <a:ext cx="1590675" cy="100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/>
          <p:nvPr/>
        </p:nvSpPr>
        <p:spPr>
          <a:xfrm>
            <a:off x="468313" y="692150"/>
            <a:ext cx="5184775" cy="481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</a:t>
            </a:r>
            <a:r>
              <a:rPr lang="zh-CN" altLang="en-US" u="sng" dirty="0">
                <a:latin typeface="Arial" panose="020B0604020202020204" pitchFamily="34" charset="0"/>
              </a:rPr>
              <a:t>       </a:t>
            </a:r>
            <a:r>
              <a:rPr lang="zh-CN" altLang="en-US" sz="2000" dirty="0">
                <a:latin typeface="Arial" panose="020B0604020202020204" pitchFamily="34" charset="0"/>
              </a:rPr>
              <a:t>  </a:t>
            </a:r>
            <a:r>
              <a:rPr lang="zh-CN" altLang="en-US" sz="2000" u="sng" dirty="0">
                <a:latin typeface="Arial" panose="020B0604020202020204" pitchFamily="34" charset="0"/>
              </a:rPr>
              <a:t>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3" name="WordArt 7" descr="白色大理石"/>
          <p:cNvSpPr>
            <a:spLocks noChangeArrowheads="1" noChangeShapeType="1"/>
          </p:cNvSpPr>
          <p:nvPr/>
        </p:nvSpPr>
        <p:spPr bwMode="auto">
          <a:xfrm>
            <a:off x="576263" y="549275"/>
            <a:ext cx="2771775" cy="83661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/>
                <a:uLnTx/>
                <a:uFillTx/>
                <a:latin typeface="Arial" panose="020B0604020202020204" pitchFamily="34" charset="0"/>
                <a:ea typeface="楷体_GB2312"/>
                <a:cs typeface="+mn-cs"/>
              </a:rPr>
              <a:t>基础训练</a:t>
            </a:r>
            <a:endParaRPr kumimoji="0" lang="zh-CN" altLang="en-US" sz="3600" b="1" i="0" u="none" strike="noStrike" kern="1200" cap="none" spc="0" normalizeH="0" baseline="0" noProof="0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/>
              <a:uLnTx/>
              <a:uFillTx/>
              <a:latin typeface="Arial" panose="020B0604020202020204" pitchFamily="34" charset="0"/>
              <a:ea typeface="楷体_GB2312"/>
              <a:cs typeface="+mn-cs"/>
            </a:endParaRPr>
          </a:p>
        </p:txBody>
      </p:sp>
      <p:sp>
        <p:nvSpPr>
          <p:cNvPr id="57352" name="Text Box 8"/>
          <p:cNvSpPr txBox="1"/>
          <p:nvPr/>
        </p:nvSpPr>
        <p:spPr>
          <a:xfrm>
            <a:off x="468630" y="1479550"/>
            <a:ext cx="792162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四、文章用“父亲一生最喜欢树林和唱歌的鸟”这句话开头有什么作用？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五、选择恰当的词语填入（　　　）内。　　　　　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        舒畅    舒服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1.妈妈给我买的鞋真是（      ）极了。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2.他得知比赛得到了第一名，心情格外（      ）。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3" y="10160"/>
            <a:ext cx="156019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360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我会认</a:t>
            </a:r>
            <a:endParaRPr lang="zh-CN" altLang="zh-CN" sz="360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2643" y="2439035"/>
            <a:ext cx="8718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朝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828800" y="1752600"/>
            <a:ext cx="76200" cy="2362200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1515" y="1525905"/>
            <a:ext cx="5013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cháo  指向着、对着或民族朝鲜族，如朝向、坐南朝北   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5020" y="3802380"/>
            <a:ext cx="5013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zhāo  指的是早晨或日、天，如朝阳、今朝。 </a:t>
            </a:r>
            <a:endParaRPr lang="zh-CN" altLang="en-US" sz="240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3" y="10160"/>
            <a:ext cx="156019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360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我会认</a:t>
            </a:r>
            <a:endParaRPr lang="zh-CN" altLang="zh-CN" sz="360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680" y="593725"/>
            <a:ext cx="827913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</a:rPr>
              <a:t>黎明：</a:t>
            </a:r>
            <a:r>
              <a:rPr lang="zh-CN" altLang="en-US" sz="2400"/>
              <a:t>天快要亮或刚亮的时候。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幽深：</a:t>
            </a:r>
            <a:r>
              <a:rPr lang="zh-CN" altLang="en-US" sz="2400"/>
              <a:t>（山水、树林、宫室、景物等）幽静而深远，如幽深的山谷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茫茫然：</a:t>
            </a:r>
            <a:r>
              <a:rPr lang="zh-CN" altLang="en-US" sz="2400"/>
              <a:t>辽阔旷远的样子;模糊不清楚的样子。凝神静气：精神集中，小声喘气。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兀立：</a:t>
            </a:r>
            <a:r>
              <a:rPr lang="zh-CN" altLang="en-US" sz="2400"/>
              <a:t>笔直挺立。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惊动：</a:t>
            </a:r>
            <a:r>
              <a:rPr lang="zh-CN" altLang="en-US" sz="2400"/>
              <a:t>举动影响别人;使吃惊或受干扰。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热腾腾：</a:t>
            </a:r>
            <a:r>
              <a:rPr lang="zh-CN" altLang="en-US" sz="2400"/>
              <a:t>形容热气蒸发的样子。本文指鸟成群挤在一起，羽毛变热。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羽翎：</a:t>
            </a:r>
            <a:r>
              <a:rPr lang="zh-CN" altLang="en-US" sz="2400"/>
              <a:t>鸟的翅膀。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舒畅：</a:t>
            </a:r>
            <a:r>
              <a:rPr lang="zh-CN" altLang="en-US" sz="2400"/>
              <a:t>舒畅安适。造句：清晨的空气令我浑身舒畅。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快活：</a:t>
            </a:r>
            <a:r>
              <a:rPr lang="zh-CN" altLang="en-US" sz="2400"/>
              <a:t>高兴,快乐。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惊愕：</a:t>
            </a:r>
            <a:r>
              <a:rPr lang="zh-CN" altLang="en-US" sz="2400"/>
              <a:t>惊奇震愕。</a:t>
            </a:r>
            <a:endParaRPr lang="zh-CN" altLang="en-US" sz="2400"/>
          </a:p>
          <a:p>
            <a:r>
              <a:rPr lang="zh-CN" altLang="en-US" sz="2400">
                <a:solidFill>
                  <a:srgbClr val="000000"/>
                </a:solidFill>
              </a:rPr>
              <a:t>沉重：</a:t>
            </a:r>
            <a:r>
              <a:rPr lang="zh-CN" altLang="en-US" sz="2400"/>
              <a:t>分量大;必需费力才能举起或移动的。本文指鸟的翅膀潮湿，起飞时比较沉重。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23554" name="内容占位符 4" descr="timg (1)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25400"/>
            <a:ext cx="9186863" cy="6842125"/>
          </a:xfrm>
        </p:spPr>
      </p:pic>
      <p:grpSp>
        <p:nvGrpSpPr>
          <p:cNvPr id="122897" name="组合 122896"/>
          <p:cNvGrpSpPr/>
          <p:nvPr/>
        </p:nvGrpSpPr>
        <p:grpSpPr>
          <a:xfrm>
            <a:off x="1187450" y="25400"/>
            <a:ext cx="6148388" cy="6275388"/>
            <a:chOff x="884" y="119"/>
            <a:chExt cx="3873" cy="3953"/>
          </a:xfrm>
        </p:grpSpPr>
        <p:sp>
          <p:nvSpPr>
            <p:cNvPr id="122893" name="文本框 122892"/>
            <p:cNvSpPr txBox="1"/>
            <p:nvPr/>
          </p:nvSpPr>
          <p:spPr>
            <a:xfrm>
              <a:off x="2064" y="119"/>
              <a:ext cx="2208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7000">
                  <a:latin typeface="Arial" panose="020B0604020202020204" pitchFamily="34" charset="0"/>
                </a:rPr>
                <a:t>zhòng</a:t>
              </a:r>
              <a:endParaRPr lang="en-US" altLang="zh-CN" sz="7000">
                <a:latin typeface="Arial" panose="020B0604020202020204" pitchFamily="34" charset="0"/>
              </a:endParaRPr>
            </a:p>
          </p:txBody>
        </p:sp>
        <p:grpSp>
          <p:nvGrpSpPr>
            <p:cNvPr id="122894" name="组合 122893"/>
            <p:cNvGrpSpPr/>
            <p:nvPr/>
          </p:nvGrpSpPr>
          <p:grpSpPr>
            <a:xfrm>
              <a:off x="884" y="645"/>
              <a:ext cx="3873" cy="3427"/>
              <a:chOff x="1338" y="917"/>
              <a:chExt cx="3873" cy="3427"/>
            </a:xfrm>
          </p:grpSpPr>
          <p:pic>
            <p:nvPicPr>
              <p:cNvPr id="122895" name="图片 122894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3043" t="18605" r="8696" b="5814"/>
              <a:stretch>
                <a:fillRect/>
              </a:stretch>
            </p:blipFill>
            <p:spPr>
              <a:xfrm>
                <a:off x="1338" y="1071"/>
                <a:ext cx="3456" cy="3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2896" name="矩形 122895"/>
              <p:cNvSpPr/>
              <p:nvPr/>
            </p:nvSpPr>
            <p:spPr>
              <a:xfrm>
                <a:off x="1899" y="917"/>
                <a:ext cx="3312" cy="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l"/>
                <a:r>
                  <a:rPr lang="zh-CN" altLang="zh-CN" sz="30000" b="1" dirty="0">
                    <a:ea typeface="楷体" panose="02010609060101010101" charset="-122"/>
                  </a:rPr>
                  <a:t>重</a:t>
                </a:r>
                <a:endParaRPr lang="zh-CN" altLang="zh-CN" sz="30000" b="1" dirty="0">
                  <a:ea typeface="楷体" panose="02010609060101010101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7165975" y="1858645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重要</a:t>
            </a:r>
            <a:endParaRPr lang="zh-CN" altLang="en-US" sz="54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6780" y="3364865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体重</a:t>
            </a:r>
            <a:endParaRPr lang="zh-CN" altLang="en-US" sz="54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6510" y="5977255"/>
            <a:ext cx="52882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所有横向笔画平行等距</a:t>
            </a:r>
            <a:endParaRPr lang="zh-CN" altLang="en-US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b4a0444e8427711e5a7cfc8e0eb15ce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571500"/>
            <a:ext cx="5714365" cy="571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23554" name="内容占位符 4" descr="timg (1)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25400"/>
            <a:ext cx="9186863" cy="6842125"/>
          </a:xfrm>
        </p:spPr>
      </p:pic>
      <p:grpSp>
        <p:nvGrpSpPr>
          <p:cNvPr id="122897" name="组合 122896"/>
          <p:cNvGrpSpPr/>
          <p:nvPr/>
        </p:nvGrpSpPr>
        <p:grpSpPr>
          <a:xfrm>
            <a:off x="1187450" y="25400"/>
            <a:ext cx="6148388" cy="6275388"/>
            <a:chOff x="884" y="119"/>
            <a:chExt cx="3873" cy="3953"/>
          </a:xfrm>
        </p:grpSpPr>
        <p:sp>
          <p:nvSpPr>
            <p:cNvPr id="122893" name="文本框 122892"/>
            <p:cNvSpPr txBox="1"/>
            <p:nvPr/>
          </p:nvSpPr>
          <p:spPr>
            <a:xfrm>
              <a:off x="2064" y="119"/>
              <a:ext cx="2208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7000">
                  <a:latin typeface="Arial" panose="020B0604020202020204" pitchFamily="34" charset="0"/>
                </a:rPr>
                <a:t>  xī</a:t>
              </a:r>
              <a:endParaRPr lang="en-US" altLang="zh-CN" sz="7000">
                <a:latin typeface="Arial" panose="020B0604020202020204" pitchFamily="34" charset="0"/>
              </a:endParaRPr>
            </a:p>
          </p:txBody>
        </p:sp>
        <p:grpSp>
          <p:nvGrpSpPr>
            <p:cNvPr id="122894" name="组合 122893"/>
            <p:cNvGrpSpPr/>
            <p:nvPr/>
          </p:nvGrpSpPr>
          <p:grpSpPr>
            <a:xfrm>
              <a:off x="884" y="645"/>
              <a:ext cx="3873" cy="3427"/>
              <a:chOff x="1338" y="917"/>
              <a:chExt cx="3873" cy="3427"/>
            </a:xfrm>
          </p:grpSpPr>
          <p:pic>
            <p:nvPicPr>
              <p:cNvPr id="122895" name="图片 122894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3043" t="18605" r="8696" b="5814"/>
              <a:stretch>
                <a:fillRect/>
              </a:stretch>
            </p:blipFill>
            <p:spPr>
              <a:xfrm>
                <a:off x="1338" y="1071"/>
                <a:ext cx="3456" cy="3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2896" name="矩形 122895"/>
              <p:cNvSpPr/>
              <p:nvPr/>
            </p:nvSpPr>
            <p:spPr>
              <a:xfrm>
                <a:off x="1899" y="917"/>
                <a:ext cx="3312" cy="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l"/>
                <a:r>
                  <a:rPr lang="zh-CN" altLang="zh-CN" sz="30000" b="1" dirty="0">
                    <a:ea typeface="楷体" panose="02010609060101010101" charset="-122"/>
                  </a:rPr>
                  <a:t>吸</a:t>
                </a:r>
                <a:endParaRPr lang="zh-CN" altLang="zh-CN" sz="30000" b="1" dirty="0">
                  <a:ea typeface="楷体" panose="02010609060101010101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7165975" y="1858645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呼吸</a:t>
            </a:r>
            <a:endParaRPr lang="zh-CN" altLang="en-US" sz="54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6780" y="3364865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吸引</a:t>
            </a:r>
            <a:endParaRPr lang="zh-CN" altLang="en-US" sz="54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ba11a62c8271845f084a6158aa6b76def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571500"/>
            <a:ext cx="5714365" cy="571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pic>
        <p:nvPicPr>
          <p:cNvPr id="23554" name="内容占位符 4" descr="timg (1)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25400"/>
            <a:ext cx="9186863" cy="6842125"/>
          </a:xfrm>
        </p:spPr>
      </p:pic>
      <p:grpSp>
        <p:nvGrpSpPr>
          <p:cNvPr id="122897" name="组合 122896"/>
          <p:cNvGrpSpPr/>
          <p:nvPr/>
        </p:nvGrpSpPr>
        <p:grpSpPr>
          <a:xfrm>
            <a:off x="1187450" y="25400"/>
            <a:ext cx="6148388" cy="6275388"/>
            <a:chOff x="884" y="119"/>
            <a:chExt cx="3873" cy="3953"/>
          </a:xfrm>
        </p:grpSpPr>
        <p:sp>
          <p:nvSpPr>
            <p:cNvPr id="122893" name="文本框 122892"/>
            <p:cNvSpPr txBox="1"/>
            <p:nvPr/>
          </p:nvSpPr>
          <p:spPr>
            <a:xfrm>
              <a:off x="2064" y="119"/>
              <a:ext cx="2208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7000">
                  <a:latin typeface="Arial" panose="020B0604020202020204" pitchFamily="34" charset="0"/>
                </a:rPr>
                <a:t>  bí</a:t>
              </a:r>
              <a:endParaRPr lang="en-US" altLang="zh-CN" sz="7000">
                <a:latin typeface="Arial" panose="020B0604020202020204" pitchFamily="34" charset="0"/>
              </a:endParaRPr>
            </a:p>
          </p:txBody>
        </p:sp>
        <p:grpSp>
          <p:nvGrpSpPr>
            <p:cNvPr id="122894" name="组合 122893"/>
            <p:cNvGrpSpPr/>
            <p:nvPr/>
          </p:nvGrpSpPr>
          <p:grpSpPr>
            <a:xfrm>
              <a:off x="884" y="645"/>
              <a:ext cx="3873" cy="3427"/>
              <a:chOff x="1338" y="917"/>
              <a:chExt cx="3873" cy="3427"/>
            </a:xfrm>
          </p:grpSpPr>
          <p:pic>
            <p:nvPicPr>
              <p:cNvPr id="122895" name="图片 122894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3043" t="18605" r="8696" b="5814"/>
              <a:stretch>
                <a:fillRect/>
              </a:stretch>
            </p:blipFill>
            <p:spPr>
              <a:xfrm>
                <a:off x="1338" y="1071"/>
                <a:ext cx="3456" cy="31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2896" name="矩形 122895"/>
              <p:cNvSpPr/>
              <p:nvPr/>
            </p:nvSpPr>
            <p:spPr>
              <a:xfrm>
                <a:off x="1899" y="917"/>
                <a:ext cx="3312" cy="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l"/>
                <a:r>
                  <a:rPr lang="zh-CN" altLang="zh-CN" sz="30000" b="1" dirty="0">
                    <a:ea typeface="楷体" panose="02010609060101010101" charset="-122"/>
                  </a:rPr>
                  <a:t>鼻</a:t>
                </a:r>
                <a:endParaRPr lang="zh-CN" altLang="zh-CN" sz="30000" b="1" dirty="0">
                  <a:ea typeface="楷体" panose="02010609060101010101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7165975" y="1858645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鼻子</a:t>
            </a:r>
            <a:endParaRPr lang="zh-CN" altLang="en-US" sz="54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6780" y="3364865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口鼻</a:t>
            </a:r>
            <a:endParaRPr lang="zh-CN" altLang="en-US" sz="54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b8c0e5d25fab34f3fac64e6b0b5a7eb9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571500"/>
            <a:ext cx="5714365" cy="571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WordArt 2"/>
          <p:cNvSpPr>
            <a:spLocks noTextEdit="1"/>
          </p:cNvSpPr>
          <p:nvPr/>
        </p:nvSpPr>
        <p:spPr>
          <a:xfrm>
            <a:off x="152400" y="304800"/>
            <a:ext cx="5867400" cy="8382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l" eaLnBrk="0" hangingPunct="0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我会认：</a:t>
            </a:r>
            <a:endParaRPr lang="zh-CN" altLang="en-US" sz="36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6" name="Text Box 3"/>
          <p:cNvSpPr txBox="1"/>
          <p:nvPr/>
        </p:nvSpPr>
        <p:spPr>
          <a:xfrm>
            <a:off x="152400" y="2057400"/>
            <a:ext cx="8534400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</a:rPr>
              <a:t>黎</a:t>
            </a:r>
            <a:r>
              <a:rPr lang="zh-CN" altLang="en-US" sz="6000" dirty="0">
                <a:solidFill>
                  <a:schemeClr val="accent2"/>
                </a:solidFill>
                <a:latin typeface="Arial" panose="020B0604020202020204" pitchFamily="34" charset="0"/>
              </a:rPr>
              <a:t>明   </a:t>
            </a:r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</a:rPr>
              <a:t>幽</a:t>
            </a:r>
            <a:r>
              <a:rPr lang="zh-CN" altLang="en-US" sz="6000" dirty="0">
                <a:solidFill>
                  <a:schemeClr val="accent2"/>
                </a:solidFill>
                <a:latin typeface="Arial" panose="020B0604020202020204" pitchFamily="34" charset="0"/>
              </a:rPr>
              <a:t>深   </a:t>
            </a:r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</a:rPr>
              <a:t>喃喃 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endParaRPr lang="zh-CN" altLang="en-US" sz="60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</a:rPr>
              <a:t>凝</a:t>
            </a:r>
            <a:r>
              <a:rPr lang="zh-CN" altLang="en-US" sz="6000" dirty="0">
                <a:solidFill>
                  <a:schemeClr val="accent2"/>
                </a:solidFill>
                <a:latin typeface="Arial" panose="020B0604020202020204" pitchFamily="34" charset="0"/>
              </a:rPr>
              <a:t>神静气   热</a:t>
            </a:r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</a:rPr>
              <a:t>腾腾   </a:t>
            </a:r>
            <a:r>
              <a:rPr lang="zh-CN" altLang="en-US" sz="6000" dirty="0">
                <a:solidFill>
                  <a:schemeClr val="accent2"/>
                </a:solidFill>
                <a:latin typeface="Arial" panose="020B0604020202020204" pitchFamily="34" charset="0"/>
              </a:rPr>
              <a:t>羽</a:t>
            </a:r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</a:rPr>
              <a:t>翎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6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鸟</a:t>
            </a:r>
            <a:r>
              <a:rPr lang="zh-CN" altLang="en-US" sz="60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喙   猎</a:t>
            </a:r>
            <a:r>
              <a:rPr lang="zh-CN" altLang="en-US" sz="6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   惊</a:t>
            </a:r>
            <a:r>
              <a:rPr lang="zh-CN" altLang="en-US" sz="60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愕     潮</a:t>
            </a:r>
            <a:r>
              <a:rPr lang="zh-CN" altLang="en-US" sz="6000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湿　</a:t>
            </a:r>
            <a:endParaRPr lang="zh-CN" altLang="en-US" sz="6000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2" name="Text Box 6"/>
          <p:cNvSpPr txBox="1"/>
          <p:nvPr/>
        </p:nvSpPr>
        <p:spPr>
          <a:xfrm>
            <a:off x="63500" y="1143000"/>
            <a:ext cx="9144000" cy="786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000" dirty="0">
                <a:latin typeface="Arial" panose="020B0604020202020204" pitchFamily="34" charset="0"/>
              </a:rPr>
              <a:t> lí        yōu    nán</a:t>
            </a:r>
            <a:endParaRPr lang="en-US" altLang="zh-CN" sz="6000" dirty="0">
              <a:latin typeface="Arial" panose="020B0604020202020204" pitchFamily="34" charset="0"/>
            </a:endParaRPr>
          </a:p>
          <a:p>
            <a:endParaRPr lang="en-US" altLang="zh-CN" sz="6000" dirty="0">
              <a:latin typeface="Arial" panose="020B0604020202020204" pitchFamily="34" charset="0"/>
            </a:endParaRPr>
          </a:p>
          <a:p>
            <a:r>
              <a:rPr lang="en-US" altLang="zh-CN" sz="6000" dirty="0">
                <a:latin typeface="Arial" panose="020B0604020202020204" pitchFamily="34" charset="0"/>
              </a:rPr>
              <a:t> níng             téng      líng</a:t>
            </a:r>
            <a:endParaRPr lang="en-US" altLang="zh-CN" sz="6000" dirty="0">
              <a:latin typeface="Arial" panose="020B0604020202020204" pitchFamily="34" charset="0"/>
            </a:endParaRPr>
          </a:p>
          <a:p>
            <a:endParaRPr lang="en-US" altLang="zh-CN" sz="6000" dirty="0">
              <a:latin typeface="Arial" panose="020B0604020202020204" pitchFamily="34" charset="0"/>
            </a:endParaRPr>
          </a:p>
          <a:p>
            <a:r>
              <a:rPr lang="en-US" altLang="zh-CN" sz="6000" dirty="0">
                <a:latin typeface="Arial" panose="020B0604020202020204" pitchFamily="34" charset="0"/>
              </a:rPr>
              <a:t>   huì  liè           è    cháo</a:t>
            </a:r>
            <a:endParaRPr lang="en-US" altLang="zh-CN" sz="6000" dirty="0">
              <a:latin typeface="Arial" panose="020B0604020202020204" pitchFamily="34" charset="0"/>
            </a:endParaRPr>
          </a:p>
          <a:p>
            <a:endParaRPr lang="en-US" altLang="zh-CN" sz="6000" dirty="0">
              <a:latin typeface="Arial" panose="020B0604020202020204" pitchFamily="34" charset="0"/>
            </a:endParaRPr>
          </a:p>
          <a:p>
            <a:endParaRPr lang="en-US" altLang="zh-CN" sz="60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6000" dirty="0">
              <a:latin typeface="Arial" panose="020B0604020202020204" pitchFamily="34" charset="0"/>
            </a:endParaRPr>
          </a:p>
        </p:txBody>
      </p:sp>
      <p:pic>
        <p:nvPicPr>
          <p:cNvPr id="28678" name="Picture 9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143000"/>
            <a:ext cx="1590675" cy="100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628775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5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0" y="4076700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4038600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1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1628775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2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4076700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3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2075" y="1628775"/>
            <a:ext cx="2232025" cy="195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4" name="Text Box 8"/>
          <p:cNvSpPr txBox="1"/>
          <p:nvPr/>
        </p:nvSpPr>
        <p:spPr>
          <a:xfrm>
            <a:off x="755650" y="1989138"/>
            <a:ext cx="18002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黎明</a:t>
            </a:r>
            <a:endParaRPr lang="zh-CN" altLang="en-US" sz="4800" dirty="0">
              <a:solidFill>
                <a:srgbClr val="CC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6" name="Text Box 10"/>
          <p:cNvSpPr txBox="1"/>
          <p:nvPr/>
        </p:nvSpPr>
        <p:spPr>
          <a:xfrm>
            <a:off x="6515100" y="1989138"/>
            <a:ext cx="22479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3399FF"/>
                </a:solidFill>
                <a:latin typeface="Arial" panose="020B0604020202020204" pitchFamily="34" charset="0"/>
                <a:ea typeface="楷体_GB2312" pitchFamily="49" charset="-122"/>
              </a:rPr>
              <a:t>喃喃</a:t>
            </a:r>
            <a:endParaRPr lang="zh-CN" altLang="en-US" sz="4800" dirty="0">
              <a:solidFill>
                <a:srgbClr val="3399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7" name="Text Box 11"/>
          <p:cNvSpPr txBox="1"/>
          <p:nvPr/>
        </p:nvSpPr>
        <p:spPr>
          <a:xfrm>
            <a:off x="6019800" y="4419600"/>
            <a:ext cx="2895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惊动</a:t>
            </a:r>
            <a:endParaRPr lang="zh-CN" altLang="en-US" sz="4800" dirty="0">
              <a:solidFill>
                <a:srgbClr val="66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8" name="Text Box 12"/>
          <p:cNvSpPr txBox="1"/>
          <p:nvPr/>
        </p:nvSpPr>
        <p:spPr>
          <a:xfrm>
            <a:off x="533400" y="4343400"/>
            <a:ext cx="22971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热腾腾</a:t>
            </a:r>
            <a:endParaRPr lang="zh-CN" altLang="en-US" sz="4800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6269" name="Text Box 13"/>
          <p:cNvSpPr txBox="1"/>
          <p:nvPr/>
        </p:nvSpPr>
        <p:spPr>
          <a:xfrm>
            <a:off x="3778250" y="1989138"/>
            <a:ext cx="18002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幽深</a:t>
            </a:r>
            <a:endParaRPr lang="zh-CN" altLang="en-US" sz="4800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10" name="Text Box 15"/>
          <p:cNvSpPr txBox="1"/>
          <p:nvPr/>
        </p:nvSpPr>
        <p:spPr>
          <a:xfrm>
            <a:off x="2843213" y="260350"/>
            <a:ext cx="37433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词语花篮</a:t>
            </a:r>
            <a:endParaRPr lang="zh-CN" altLang="en-US" sz="5400" dirty="0">
              <a:solidFill>
                <a:srgbClr val="66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Text Box 13"/>
          <p:cNvSpPr txBox="1"/>
          <p:nvPr/>
        </p:nvSpPr>
        <p:spPr>
          <a:xfrm>
            <a:off x="3879850" y="4343083"/>
            <a:ext cx="18002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>
                <a:solidFill>
                  <a:srgbClr val="000000"/>
                </a:solidFill>
                <a:sym typeface="+mn-ea"/>
              </a:rPr>
              <a:t>兀立</a:t>
            </a:r>
            <a:endParaRPr lang="zh-CN" altLang="en-US" sz="4800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62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962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962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962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962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96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962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" fill="hold"/>
                                        <p:tgtEl>
                                          <p:spTgt spid="962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" fill="hold"/>
                                        <p:tgtEl>
                                          <p:spTgt spid="962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" fill="hold"/>
                                        <p:tgtEl>
                                          <p:spTgt spid="962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962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/>
      <p:bldP spid="96266" grpId="0"/>
      <p:bldP spid="96267" grpId="0"/>
      <p:bldP spid="96268" grpId="0"/>
      <p:bldP spid="96269" grpId="0"/>
      <p:bldP spid="2" grpId="0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1cnjy01">
  <a:themeElements>
    <a:clrScheme name="21cnjy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cnjy0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1cnjy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1613</Words>
  <Application>WPS 演示</Application>
  <PresentationFormat>全屏显示(4:3)</PresentationFormat>
  <Paragraphs>203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隶书</vt:lpstr>
      <vt:lpstr>楷体</vt:lpstr>
      <vt:lpstr>黑体</vt:lpstr>
      <vt:lpstr>楷体_GB2312</vt:lpstr>
      <vt:lpstr>新宋体</vt:lpstr>
      <vt:lpstr>Times New Roman</vt:lpstr>
      <vt:lpstr>微软雅黑</vt:lpstr>
      <vt:lpstr>Arial Unicode MS</vt:lpstr>
      <vt:lpstr>Calibri</vt:lpstr>
      <vt:lpstr>楷体_GB2312</vt:lpstr>
      <vt:lpstr>诗情画意</vt:lpstr>
      <vt:lpstr>默认设计模板</vt:lpstr>
      <vt:lpstr>21cnjy01</vt:lpstr>
      <vt:lpstr>1_诗情画意</vt:lpstr>
      <vt:lpstr>1_默认设计模板</vt:lpstr>
      <vt:lpstr>父亲、树林和鸟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yeaiting</dc:creator>
  <cp:lastModifiedBy>妄.</cp:lastModifiedBy>
  <cp:revision>37</cp:revision>
  <dcterms:created xsi:type="dcterms:W3CDTF">2018-04-15T01:24:00Z</dcterms:created>
  <dcterms:modified xsi:type="dcterms:W3CDTF">2021-08-11T03:03:06Z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2052-11.1.0.10700</vt:lpwstr>
  </property>
  <property fmtid="{D5CDD505-2E9C-101B-9397-08002B2CF9AE}" pid="4" name="ICV">
    <vt:lpwstr>30AAC02885EB4214AA75A5F14865F57B</vt:lpwstr>
  </property>
</Properties>
</file>