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</p:sldMasterIdLst>
  <p:notesMasterIdLst>
    <p:notesMasterId r:id="rId5"/>
  </p:notesMasterIdLst>
  <p:sldIdLst>
    <p:sldId id="256" r:id="rId4"/>
    <p:sldId id="257" r:id="rId6"/>
    <p:sldId id="263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72" r:id="rId16"/>
    <p:sldId id="289" r:id="rId17"/>
    <p:sldId id="262" r:id="rId18"/>
  </p:sldIdLst>
  <p:sldSz cx="12192000" cy="6858000"/>
  <p:notesSz cx="6858000" cy="9144000"/>
  <p:embeddedFontLst>
    <p:embeddedFont>
      <p:font typeface="微软雅黑" panose="020B0503020204020204" charset="-122"/>
      <p:regular r:id="rId22"/>
    </p:embeddedFont>
    <p:embeddedFont>
      <p:font typeface="等线" panose="02010600030101010101" charset="-122"/>
      <p:regular r:id="rId23"/>
    </p:embeddedFont>
    <p:embeddedFont>
      <p:font typeface="等线 Light" panose="02010600030101010101" charset="-122"/>
      <p:regular r:id="rId24"/>
    </p:embeddedFont>
    <p:embeddedFont>
      <p:font typeface="楷体" panose="02010609060101010101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A99B"/>
    <a:srgbClr val="95B8C3"/>
    <a:srgbClr val="595959"/>
    <a:srgbClr val="BCCFC3"/>
    <a:srgbClr val="ADC4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FBF3DD-7A2B-4537-BCEC-0173C53DD3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B53483-8399-42A7-9C1E-661A08C651B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B53483-8399-42A7-9C1E-661A08C65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B53483-8399-42A7-9C1E-661A08C65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B53483-8399-42A7-9C1E-661A08C65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B53483-8399-42A7-9C1E-661A08C65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B53483-8399-42A7-9C1E-661A08C65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B53483-8399-42A7-9C1E-661A08C65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B53483-8399-42A7-9C1E-661A08C65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B53483-8399-42A7-9C1E-661A08C65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B53483-8399-42A7-9C1E-661A08C65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B53483-8399-42A7-9C1E-661A08C65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B53483-8399-42A7-9C1E-661A08C65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B53483-8399-42A7-9C1E-661A08C65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B53483-8399-42A7-9C1E-661A08C65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B53483-8399-42A7-9C1E-661A08C65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6C47E-7BA9-4CA2-B1C8-CB500D4CA1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F183-ADE5-45E6-A006-94E96C2981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6C47E-7BA9-4CA2-B1C8-CB500D4CA1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F183-ADE5-45E6-A006-94E96C298183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88559" y="411480"/>
            <a:ext cx="11214882" cy="6035040"/>
          </a:xfrm>
          <a:prstGeom prst="rect">
            <a:avLst/>
          </a:prstGeom>
          <a:noFill/>
          <a:ln w="28575">
            <a:solidFill>
              <a:srgbClr val="BCC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rcRect l="58792"/>
          <a:stretch>
            <a:fillRect/>
          </a:stretch>
        </p:blipFill>
        <p:spPr>
          <a:xfrm flipV="1">
            <a:off x="9523052" y="5486399"/>
            <a:ext cx="2668948" cy="1378778"/>
          </a:xfrm>
          <a:custGeom>
            <a:avLst/>
            <a:gdLst>
              <a:gd name="connsiteX0" fmla="*/ 0 w 4187483"/>
              <a:gd name="connsiteY0" fmla="*/ 2163253 h 2163253"/>
              <a:gd name="connsiteX1" fmla="*/ 4187483 w 4187483"/>
              <a:gd name="connsiteY1" fmla="*/ 2163253 h 2163253"/>
              <a:gd name="connsiteX2" fmla="*/ 4187483 w 4187483"/>
              <a:gd name="connsiteY2" fmla="*/ 0 h 2163253"/>
              <a:gd name="connsiteX3" fmla="*/ 0 w 4187483"/>
              <a:gd name="connsiteY3" fmla="*/ 0 h 2163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87483" h="2163253">
                <a:moveTo>
                  <a:pt x="0" y="2163253"/>
                </a:moveTo>
                <a:lnTo>
                  <a:pt x="4187483" y="2163253"/>
                </a:lnTo>
                <a:lnTo>
                  <a:pt x="4187483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rcRect l="58792"/>
          <a:stretch>
            <a:fillRect/>
          </a:stretch>
        </p:blipFill>
        <p:spPr>
          <a:xfrm flipH="1">
            <a:off x="0" y="0"/>
            <a:ext cx="2668948" cy="1378778"/>
          </a:xfrm>
          <a:custGeom>
            <a:avLst/>
            <a:gdLst>
              <a:gd name="connsiteX0" fmla="*/ 0 w 4187483"/>
              <a:gd name="connsiteY0" fmla="*/ 2163253 h 2163253"/>
              <a:gd name="connsiteX1" fmla="*/ 4187483 w 4187483"/>
              <a:gd name="connsiteY1" fmla="*/ 2163253 h 2163253"/>
              <a:gd name="connsiteX2" fmla="*/ 4187483 w 4187483"/>
              <a:gd name="connsiteY2" fmla="*/ 0 h 2163253"/>
              <a:gd name="connsiteX3" fmla="*/ 0 w 4187483"/>
              <a:gd name="connsiteY3" fmla="*/ 0 h 2163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87483" h="2163253">
                <a:moveTo>
                  <a:pt x="0" y="2163253"/>
                </a:moveTo>
                <a:lnTo>
                  <a:pt x="4187483" y="2163253"/>
                </a:lnTo>
                <a:lnTo>
                  <a:pt x="4187483" y="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6C47E-7BA9-4CA2-B1C8-CB500D4CA1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F183-ADE5-45E6-A006-94E96C2981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6C47E-7BA9-4CA2-B1C8-CB500D4CA1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F183-ADE5-45E6-A006-94E96C298183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88559" y="411480"/>
            <a:ext cx="11214882" cy="6035040"/>
          </a:xfrm>
          <a:prstGeom prst="rect">
            <a:avLst/>
          </a:prstGeom>
          <a:noFill/>
          <a:ln w="28575">
            <a:solidFill>
              <a:srgbClr val="BCC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rcRect l="58792"/>
          <a:stretch>
            <a:fillRect/>
          </a:stretch>
        </p:blipFill>
        <p:spPr>
          <a:xfrm flipV="1">
            <a:off x="9523052" y="5486399"/>
            <a:ext cx="2668948" cy="1378778"/>
          </a:xfrm>
          <a:custGeom>
            <a:avLst/>
            <a:gdLst>
              <a:gd name="connsiteX0" fmla="*/ 0 w 4187483"/>
              <a:gd name="connsiteY0" fmla="*/ 2163253 h 2163253"/>
              <a:gd name="connsiteX1" fmla="*/ 4187483 w 4187483"/>
              <a:gd name="connsiteY1" fmla="*/ 2163253 h 2163253"/>
              <a:gd name="connsiteX2" fmla="*/ 4187483 w 4187483"/>
              <a:gd name="connsiteY2" fmla="*/ 0 h 2163253"/>
              <a:gd name="connsiteX3" fmla="*/ 0 w 4187483"/>
              <a:gd name="connsiteY3" fmla="*/ 0 h 2163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87483" h="2163253">
                <a:moveTo>
                  <a:pt x="0" y="2163253"/>
                </a:moveTo>
                <a:lnTo>
                  <a:pt x="4187483" y="2163253"/>
                </a:lnTo>
                <a:lnTo>
                  <a:pt x="4187483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rcRect l="58792"/>
          <a:stretch>
            <a:fillRect/>
          </a:stretch>
        </p:blipFill>
        <p:spPr>
          <a:xfrm flipH="1">
            <a:off x="0" y="0"/>
            <a:ext cx="2668948" cy="1378778"/>
          </a:xfrm>
          <a:custGeom>
            <a:avLst/>
            <a:gdLst>
              <a:gd name="connsiteX0" fmla="*/ 0 w 4187483"/>
              <a:gd name="connsiteY0" fmla="*/ 2163253 h 2163253"/>
              <a:gd name="connsiteX1" fmla="*/ 4187483 w 4187483"/>
              <a:gd name="connsiteY1" fmla="*/ 2163253 h 2163253"/>
              <a:gd name="connsiteX2" fmla="*/ 4187483 w 4187483"/>
              <a:gd name="connsiteY2" fmla="*/ 0 h 2163253"/>
              <a:gd name="connsiteX3" fmla="*/ 0 w 4187483"/>
              <a:gd name="connsiteY3" fmla="*/ 0 h 2163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87483" h="2163253">
                <a:moveTo>
                  <a:pt x="0" y="2163253"/>
                </a:moveTo>
                <a:lnTo>
                  <a:pt x="4187483" y="2163253"/>
                </a:lnTo>
                <a:lnTo>
                  <a:pt x="4187483" y="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6C47E-7BA9-4CA2-B1C8-CB500D4CA1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CF183-ADE5-45E6-A006-94E96C2981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6C47E-7BA9-4CA2-B1C8-CB500D4CA1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CF183-ADE5-45E6-A006-94E96C2981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.tiff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.tiff"/><Relationship Id="rId4" Type="http://schemas.openxmlformats.org/officeDocument/2006/relationships/image" Target="../media/image8.png"/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1.tiff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jpeg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jpeg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88559" y="411480"/>
            <a:ext cx="11214882" cy="6035040"/>
          </a:xfrm>
          <a:prstGeom prst="rect">
            <a:avLst/>
          </a:prstGeom>
          <a:noFill/>
          <a:ln w="28575">
            <a:solidFill>
              <a:srgbClr val="BCC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rcRect l="-769" t="19728" r="100000" b="1042"/>
          <a:stretch>
            <a:fillRect/>
          </a:stretch>
        </p:blipFill>
        <p:spPr>
          <a:xfrm>
            <a:off x="8666329" y="3922046"/>
            <a:ext cx="71359" cy="2935955"/>
          </a:xfrm>
          <a:custGeom>
            <a:avLst/>
            <a:gdLst>
              <a:gd name="connsiteX0" fmla="*/ 0 w 71359"/>
              <a:gd name="connsiteY0" fmla="*/ 0 h 2935955"/>
              <a:gd name="connsiteX1" fmla="*/ 71359 w 71359"/>
              <a:gd name="connsiteY1" fmla="*/ 0 h 2935955"/>
              <a:gd name="connsiteX2" fmla="*/ 71359 w 71359"/>
              <a:gd name="connsiteY2" fmla="*/ 2935955 h 2935955"/>
              <a:gd name="connsiteX3" fmla="*/ 0 w 71359"/>
              <a:gd name="connsiteY3" fmla="*/ 2935955 h 2935955"/>
              <a:gd name="connsiteX4" fmla="*/ 0 w 71359"/>
              <a:gd name="connsiteY4" fmla="*/ 0 h 293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359" h="2935955">
                <a:moveTo>
                  <a:pt x="0" y="0"/>
                </a:moveTo>
                <a:lnTo>
                  <a:pt x="71359" y="0"/>
                </a:lnTo>
                <a:lnTo>
                  <a:pt x="71359" y="2935955"/>
                </a:lnTo>
                <a:lnTo>
                  <a:pt x="0" y="2935955"/>
                </a:lnTo>
                <a:lnTo>
                  <a:pt x="0" y="0"/>
                </a:lnTo>
                <a:close/>
              </a:path>
            </a:pathLst>
          </a:custGeom>
          <a:effectLst/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/>
          <a:srcRect l="49559" r="42659" b="28650"/>
          <a:stretch>
            <a:fillRect/>
          </a:stretch>
        </p:blipFill>
        <p:spPr>
          <a:xfrm rot="3600000">
            <a:off x="4010794" y="4909699"/>
            <a:ext cx="948969" cy="1852157"/>
          </a:xfrm>
          <a:custGeom>
            <a:avLst/>
            <a:gdLst>
              <a:gd name="connsiteX0" fmla="*/ 328093 w 948969"/>
              <a:gd name="connsiteY0" fmla="*/ 0 h 1852157"/>
              <a:gd name="connsiteX1" fmla="*/ 948969 w 948969"/>
              <a:gd name="connsiteY1" fmla="*/ 0 h 1852157"/>
              <a:gd name="connsiteX2" fmla="*/ 948969 w 948969"/>
              <a:gd name="connsiteY2" fmla="*/ 1852157 h 1852157"/>
              <a:gd name="connsiteX3" fmla="*/ 874852 w 948969"/>
              <a:gd name="connsiteY3" fmla="*/ 1848082 h 1852157"/>
              <a:gd name="connsiteX4" fmla="*/ 0 w 948969"/>
              <a:gd name="connsiteY4" fmla="*/ 792506 h 1852157"/>
              <a:gd name="connsiteX5" fmla="*/ 285421 w 948969"/>
              <a:gd name="connsiteY5" fmla="*/ 42228 h 1852157"/>
              <a:gd name="connsiteX6" fmla="*/ 328093 w 948969"/>
              <a:gd name="connsiteY6" fmla="*/ 0 h 1852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8969" h="1852157">
                <a:moveTo>
                  <a:pt x="328093" y="0"/>
                </a:moveTo>
                <a:lnTo>
                  <a:pt x="948969" y="0"/>
                </a:lnTo>
                <a:lnTo>
                  <a:pt x="948969" y="1852157"/>
                </a:lnTo>
                <a:lnTo>
                  <a:pt x="874852" y="1848082"/>
                </a:lnTo>
                <a:cubicBezTo>
                  <a:pt x="383461" y="1793745"/>
                  <a:pt x="0" y="1341885"/>
                  <a:pt x="0" y="792506"/>
                </a:cubicBezTo>
                <a:cubicBezTo>
                  <a:pt x="0" y="499504"/>
                  <a:pt x="109073" y="234241"/>
                  <a:pt x="285421" y="42228"/>
                </a:cubicBezTo>
                <a:lnTo>
                  <a:pt x="328093" y="0"/>
                </a:lnTo>
                <a:close/>
              </a:path>
            </a:pathLst>
          </a:cu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rcRect l="52249" t="-10345" r="34458" b="28596"/>
          <a:stretch>
            <a:fillRect/>
          </a:stretch>
        </p:blipFill>
        <p:spPr>
          <a:xfrm rot="20958805" flipH="1">
            <a:off x="-163268" y="4776579"/>
            <a:ext cx="1945615" cy="2547257"/>
          </a:xfrm>
          <a:custGeom>
            <a:avLst/>
            <a:gdLst>
              <a:gd name="connsiteX0" fmla="*/ 646395 w 1620883"/>
              <a:gd name="connsiteY0" fmla="*/ 0 h 2122108"/>
              <a:gd name="connsiteX1" fmla="*/ 1620883 w 1620883"/>
              <a:gd name="connsiteY1" fmla="*/ 1061054 h 2122108"/>
              <a:gd name="connsiteX2" fmla="*/ 646395 w 1620883"/>
              <a:gd name="connsiteY2" fmla="*/ 2122108 h 2122108"/>
              <a:gd name="connsiteX3" fmla="*/ 620876 w 1620883"/>
              <a:gd name="connsiteY3" fmla="*/ 2120705 h 2122108"/>
              <a:gd name="connsiteX4" fmla="*/ 620876 w 1620883"/>
              <a:gd name="connsiteY4" fmla="*/ 268548 h 2122108"/>
              <a:gd name="connsiteX5" fmla="*/ 0 w 1620883"/>
              <a:gd name="connsiteY5" fmla="*/ 268548 h 2122108"/>
              <a:gd name="connsiteX6" fmla="*/ 26530 w 1620883"/>
              <a:gd name="connsiteY6" fmla="*/ 242293 h 2122108"/>
              <a:gd name="connsiteX7" fmla="*/ 646395 w 1620883"/>
              <a:gd name="connsiteY7" fmla="*/ 0 h 212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20883" h="2122108">
                <a:moveTo>
                  <a:pt x="646395" y="0"/>
                </a:moveTo>
                <a:cubicBezTo>
                  <a:pt x="1184590" y="0"/>
                  <a:pt x="1620883" y="475050"/>
                  <a:pt x="1620883" y="1061054"/>
                </a:cubicBezTo>
                <a:cubicBezTo>
                  <a:pt x="1620883" y="1647058"/>
                  <a:pt x="1184590" y="2122108"/>
                  <a:pt x="646395" y="2122108"/>
                </a:cubicBezTo>
                <a:lnTo>
                  <a:pt x="620876" y="2120705"/>
                </a:lnTo>
                <a:lnTo>
                  <a:pt x="620876" y="268548"/>
                </a:lnTo>
                <a:lnTo>
                  <a:pt x="0" y="268548"/>
                </a:lnTo>
                <a:lnTo>
                  <a:pt x="26530" y="242293"/>
                </a:lnTo>
                <a:cubicBezTo>
                  <a:pt x="194979" y="90928"/>
                  <a:pt x="410935" y="0"/>
                  <a:pt x="646395" y="0"/>
                </a:cubicBezTo>
                <a:close/>
              </a:path>
            </a:pathLst>
          </a:cu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rcRect r="42659" b="18251"/>
          <a:stretch>
            <a:fillRect/>
          </a:stretch>
        </p:blipFill>
        <p:spPr>
          <a:xfrm>
            <a:off x="0" y="-7179"/>
            <a:ext cx="6992202" cy="2122107"/>
          </a:xfrm>
          <a:custGeom>
            <a:avLst/>
            <a:gdLst>
              <a:gd name="connsiteX0" fmla="*/ 0 w 6992202"/>
              <a:gd name="connsiteY0" fmla="*/ 0 h 2122107"/>
              <a:gd name="connsiteX1" fmla="*/ 6371326 w 6992202"/>
              <a:gd name="connsiteY1" fmla="*/ 0 h 2122107"/>
              <a:gd name="connsiteX2" fmla="*/ 6328654 w 6992202"/>
              <a:gd name="connsiteY2" fmla="*/ 42228 h 2122107"/>
              <a:gd name="connsiteX3" fmla="*/ 6043233 w 6992202"/>
              <a:gd name="connsiteY3" fmla="*/ 792506 h 2122107"/>
              <a:gd name="connsiteX4" fmla="*/ 6918085 w 6992202"/>
              <a:gd name="connsiteY4" fmla="*/ 1848082 h 2122107"/>
              <a:gd name="connsiteX5" fmla="*/ 6992202 w 6992202"/>
              <a:gd name="connsiteY5" fmla="*/ 1852157 h 2122107"/>
              <a:gd name="connsiteX6" fmla="*/ 6992202 w 6992202"/>
              <a:gd name="connsiteY6" fmla="*/ 2122107 h 2122107"/>
              <a:gd name="connsiteX7" fmla="*/ 0 w 6992202"/>
              <a:gd name="connsiteY7" fmla="*/ 2122107 h 2122107"/>
              <a:gd name="connsiteX8" fmla="*/ 0 w 6992202"/>
              <a:gd name="connsiteY8" fmla="*/ 0 h 2122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2202" h="2122107">
                <a:moveTo>
                  <a:pt x="0" y="0"/>
                </a:moveTo>
                <a:lnTo>
                  <a:pt x="6371326" y="0"/>
                </a:lnTo>
                <a:lnTo>
                  <a:pt x="6328654" y="42228"/>
                </a:lnTo>
                <a:cubicBezTo>
                  <a:pt x="6152306" y="234241"/>
                  <a:pt x="6043233" y="499504"/>
                  <a:pt x="6043233" y="792506"/>
                </a:cubicBezTo>
                <a:cubicBezTo>
                  <a:pt x="6043233" y="1341885"/>
                  <a:pt x="6426694" y="1793745"/>
                  <a:pt x="6918085" y="1848082"/>
                </a:cubicBezTo>
                <a:lnTo>
                  <a:pt x="6992202" y="1852157"/>
                </a:lnTo>
                <a:lnTo>
                  <a:pt x="6992202" y="2122107"/>
                </a:lnTo>
                <a:lnTo>
                  <a:pt x="0" y="212210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rcRect l="11861"/>
          <a:stretch>
            <a:fillRect/>
          </a:stretch>
        </p:blipFill>
        <p:spPr>
          <a:xfrm flipV="1">
            <a:off x="139966" y="3950456"/>
            <a:ext cx="12155617" cy="2935955"/>
          </a:xfrm>
          <a:custGeom>
            <a:avLst/>
            <a:gdLst>
              <a:gd name="connsiteX0" fmla="*/ 0 w 10747668"/>
              <a:gd name="connsiteY0" fmla="*/ 2595892 h 2595892"/>
              <a:gd name="connsiteX1" fmla="*/ 10747668 w 10747668"/>
              <a:gd name="connsiteY1" fmla="*/ 2595892 h 2595892"/>
              <a:gd name="connsiteX2" fmla="*/ 10747668 w 10747668"/>
              <a:gd name="connsiteY2" fmla="*/ 0 h 2595892"/>
              <a:gd name="connsiteX3" fmla="*/ 5545887 w 10747668"/>
              <a:gd name="connsiteY3" fmla="*/ 0 h 2595892"/>
              <a:gd name="connsiteX4" fmla="*/ 5545887 w 10747668"/>
              <a:gd name="connsiteY4" fmla="*/ 2122107 h 2595892"/>
              <a:gd name="connsiteX5" fmla="*/ 98214 w 10747668"/>
              <a:gd name="connsiteY5" fmla="*/ 2122107 h 2595892"/>
              <a:gd name="connsiteX6" fmla="*/ 123160 w 10747668"/>
              <a:gd name="connsiteY6" fmla="*/ 2163986 h 2595892"/>
              <a:gd name="connsiteX7" fmla="*/ 148455 w 10747668"/>
              <a:gd name="connsiteY7" fmla="*/ 2294747 h 2595892"/>
              <a:gd name="connsiteX8" fmla="*/ 50612 w 10747668"/>
              <a:gd name="connsiteY8" fmla="*/ 2547300 h 2595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668" h="2595892">
                <a:moveTo>
                  <a:pt x="0" y="2595892"/>
                </a:moveTo>
                <a:lnTo>
                  <a:pt x="10747668" y="2595892"/>
                </a:lnTo>
                <a:lnTo>
                  <a:pt x="10747668" y="0"/>
                </a:lnTo>
                <a:lnTo>
                  <a:pt x="5545887" y="0"/>
                </a:lnTo>
                <a:lnTo>
                  <a:pt x="5545887" y="2122107"/>
                </a:lnTo>
                <a:lnTo>
                  <a:pt x="98214" y="2122107"/>
                </a:lnTo>
                <a:lnTo>
                  <a:pt x="123160" y="2163986"/>
                </a:lnTo>
                <a:cubicBezTo>
                  <a:pt x="139745" y="2206223"/>
                  <a:pt x="148455" y="2249955"/>
                  <a:pt x="148455" y="2294747"/>
                </a:cubicBezTo>
                <a:cubicBezTo>
                  <a:pt x="148455" y="2384331"/>
                  <a:pt x="113616" y="2469675"/>
                  <a:pt x="50612" y="2547300"/>
                </a:cubicBezTo>
                <a:close/>
              </a:path>
            </a:pathLst>
          </a:custGeom>
        </p:spPr>
      </p:pic>
      <p:sp>
        <p:nvSpPr>
          <p:cNvPr id="10" name="文本框 28"/>
          <p:cNvSpPr txBox="1">
            <a:spLocks noChangeArrowheads="1"/>
          </p:cNvSpPr>
          <p:nvPr/>
        </p:nvSpPr>
        <p:spPr bwMode="auto">
          <a:xfrm>
            <a:off x="3122930" y="1711960"/>
            <a:ext cx="5965190" cy="2837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二十七课   </a:t>
            </a:r>
            <a:endParaRPr lang="zh-CN" altLang="en-US" sz="6000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一个粗瓷大碗</a:t>
            </a:r>
            <a:endParaRPr lang="zh-CN" altLang="en-US" sz="6000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7460615" y="5163820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三年级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</a:t>
            </a:r>
            <a:endParaRPr lang="zh-CN" altLang="en-US" sz="25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280" y="1168400"/>
            <a:ext cx="2012315" cy="452183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8945245" y="588010"/>
            <a:ext cx="2722245" cy="1527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4540" y="963295"/>
            <a:ext cx="5457825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运用方法，自主学习</a:t>
            </a:r>
            <a:endParaRPr lang="zh-CN" altLang="en-US" sz="4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图片 4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62415" y="505460"/>
            <a:ext cx="2433320" cy="13652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01395" y="1870710"/>
            <a:ext cx="10594340" cy="4199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>
              <a:lnSpc>
                <a:spcPct val="200000"/>
              </a:lnSpc>
            </a:pPr>
            <a:r>
              <a:rPr lang="zh-CN" sz="4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二、</a:t>
            </a:r>
            <a:r>
              <a:rPr sz="4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学生自主学习，答疑解惑。</a:t>
            </a:r>
            <a:endParaRPr sz="40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170000"/>
              </a:lnSpc>
            </a:pPr>
            <a:r>
              <a:rPr lang="en-US" sz="4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1. </a:t>
            </a: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弄清时代背景，了解当时现状。</a:t>
            </a:r>
            <a:endParaRPr sz="3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170000"/>
              </a:lnSpc>
            </a:pPr>
            <a:r>
              <a:rPr lang="en-US"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2. </a:t>
            </a: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走进部队内部，感受互助氛围。</a:t>
            </a:r>
            <a:endParaRPr sz="3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170000"/>
              </a:lnSpc>
            </a:pPr>
            <a:r>
              <a:rPr lang="en-US"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3. </a:t>
            </a: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挖掘人物内心，体会美好品质。</a:t>
            </a:r>
            <a:endParaRPr sz="3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7092" y="4203142"/>
            <a:ext cx="2088272" cy="20882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4540" y="963295"/>
            <a:ext cx="5457825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运用方法，自主学习</a:t>
            </a:r>
            <a:endParaRPr lang="zh-CN" altLang="en-US" sz="4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图片 4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62415" y="505460"/>
            <a:ext cx="2433320" cy="13652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4985" y="1870710"/>
            <a:ext cx="11162030" cy="4669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>
              <a:lnSpc>
                <a:spcPct val="170000"/>
              </a:lnSpc>
            </a:pP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en-US"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剖析第三自然段的语言描写，体会赵一曼的正直无私。</a:t>
            </a:r>
            <a:endParaRPr sz="3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170000"/>
              </a:lnSpc>
            </a:pP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en-US"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剖析第七自然段的动作描写，体会赵一曼关爱他人的</a:t>
            </a:r>
            <a:endParaRPr sz="3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170000"/>
              </a:lnSpc>
            </a:pP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优秀品质。</a:t>
            </a:r>
            <a:endParaRPr sz="3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170000"/>
              </a:lnSpc>
            </a:pP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en-US"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解读“丢”碗事件，体会赵一曼等共产党员身上具有</a:t>
            </a:r>
            <a:endParaRPr sz="3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170000"/>
              </a:lnSpc>
            </a:pP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的无私、美好的精神品质。</a:t>
            </a:r>
            <a:endParaRPr sz="3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0">
            <a:off x="1414145" y="1965325"/>
            <a:ext cx="9363710" cy="3963670"/>
            <a:chOff x="2274913" y="2015553"/>
            <a:chExt cx="3378288" cy="3963216"/>
          </a:xfrm>
        </p:grpSpPr>
        <p:sp>
          <p:nvSpPr>
            <p:cNvPr id="3" name="矩形: 圆角 2"/>
            <p:cNvSpPr/>
            <p:nvPr/>
          </p:nvSpPr>
          <p:spPr>
            <a:xfrm>
              <a:off x="2274913" y="2015553"/>
              <a:ext cx="3378288" cy="3963216"/>
            </a:xfrm>
            <a:prstGeom prst="roundRect">
              <a:avLst>
                <a:gd name="adj" fmla="val 3356"/>
              </a:avLst>
            </a:prstGeom>
            <a:noFill/>
            <a:ln w="12700" cap="flat" cmpd="sng" algn="ctr">
              <a:solidFill>
                <a:srgbClr val="91A99B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Light" panose="020B0300000000000000"/>
                <a:ea typeface="思源黑体 CN Light" panose="020B0300000000000000"/>
                <a:cs typeface="+mn-cs"/>
              </a:endParaRPr>
            </a:p>
          </p:txBody>
        </p:sp>
        <p:sp>
          <p:nvSpPr>
            <p:cNvPr id="4" name="等腰三角形 3"/>
            <p:cNvSpPr/>
            <p:nvPr/>
          </p:nvSpPr>
          <p:spPr>
            <a:xfrm flipV="1">
              <a:off x="2727643" y="2015553"/>
              <a:ext cx="2472827" cy="693242"/>
            </a:xfrm>
            <a:prstGeom prst="triangle">
              <a:avLst/>
            </a:prstGeom>
            <a:solidFill>
              <a:srgbClr val="91A99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Light" panose="020B0300000000000000"/>
                <a:ea typeface="思源黑体 CN Light" panose="020B0300000000000000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64540" y="963295"/>
            <a:ext cx="505460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总结全文，把握主题</a:t>
            </a:r>
            <a:endParaRPr lang="zh-CN" altLang="en-US" sz="4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6" name="图片 5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62415" y="505460"/>
            <a:ext cx="2433320" cy="13652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414145" y="2494280"/>
            <a:ext cx="936434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同学们，通过本课的学习，我们了解了赵一曼在艰苦中如何关心战士，和他们同甘共苦、坚持革命的，从中我们体会到了一个共产党员的高贵品质。</a:t>
            </a:r>
            <a:endParaRPr lang="zh-CN" altLang="en-US"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05205" y="1163955"/>
            <a:ext cx="505460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巩固拓展，布置作业</a:t>
            </a:r>
            <a:endParaRPr lang="zh-CN" altLang="en-US" sz="40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6" name="图片 5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62415" y="505460"/>
            <a:ext cx="2433320" cy="13652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05205" y="2531110"/>
            <a:ext cx="10181590" cy="3207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4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1、熟读课文，积累文中的好词佳句。</a:t>
            </a:r>
            <a:endParaRPr sz="4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  <a:p>
            <a:pPr indent="0">
              <a:lnSpc>
                <a:spcPct val="150000"/>
              </a:lnSpc>
            </a:pPr>
            <a:r>
              <a:rPr sz="4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2、搜索其他共产党员的优秀事迹，与</a:t>
            </a:r>
            <a:endParaRPr sz="4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  <a:p>
            <a:pPr indent="0">
              <a:lnSpc>
                <a:spcPct val="150000"/>
              </a:lnSpc>
            </a:pPr>
            <a:r>
              <a:rPr sz="4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</a:t>
            </a:r>
            <a:r>
              <a:rPr lang="en-US" sz="4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</a:t>
            </a:r>
            <a:r>
              <a:rPr sz="4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同学分享，并谈谈感受。</a:t>
            </a:r>
            <a:endParaRPr sz="4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88559" y="411480"/>
            <a:ext cx="11214882" cy="6035040"/>
          </a:xfrm>
          <a:prstGeom prst="rect">
            <a:avLst/>
          </a:prstGeom>
          <a:noFill/>
          <a:ln w="28575">
            <a:solidFill>
              <a:srgbClr val="BCC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rcRect l="-769" t="19728" r="100000" b="1042"/>
          <a:stretch>
            <a:fillRect/>
          </a:stretch>
        </p:blipFill>
        <p:spPr>
          <a:xfrm>
            <a:off x="8666329" y="3922046"/>
            <a:ext cx="71359" cy="2935955"/>
          </a:xfrm>
          <a:custGeom>
            <a:avLst/>
            <a:gdLst>
              <a:gd name="connsiteX0" fmla="*/ 0 w 71359"/>
              <a:gd name="connsiteY0" fmla="*/ 0 h 2935955"/>
              <a:gd name="connsiteX1" fmla="*/ 71359 w 71359"/>
              <a:gd name="connsiteY1" fmla="*/ 0 h 2935955"/>
              <a:gd name="connsiteX2" fmla="*/ 71359 w 71359"/>
              <a:gd name="connsiteY2" fmla="*/ 2935955 h 2935955"/>
              <a:gd name="connsiteX3" fmla="*/ 0 w 71359"/>
              <a:gd name="connsiteY3" fmla="*/ 2935955 h 2935955"/>
              <a:gd name="connsiteX4" fmla="*/ 0 w 71359"/>
              <a:gd name="connsiteY4" fmla="*/ 0 h 293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359" h="2935955">
                <a:moveTo>
                  <a:pt x="0" y="0"/>
                </a:moveTo>
                <a:lnTo>
                  <a:pt x="71359" y="0"/>
                </a:lnTo>
                <a:lnTo>
                  <a:pt x="71359" y="2935955"/>
                </a:lnTo>
                <a:lnTo>
                  <a:pt x="0" y="2935955"/>
                </a:lnTo>
                <a:lnTo>
                  <a:pt x="0" y="0"/>
                </a:lnTo>
                <a:close/>
              </a:path>
            </a:pathLst>
          </a:custGeom>
          <a:effectLst/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rcRect l="52249" t="-10345" r="34458" b="28596"/>
          <a:stretch>
            <a:fillRect/>
          </a:stretch>
        </p:blipFill>
        <p:spPr>
          <a:xfrm rot="20958805" flipH="1">
            <a:off x="-163268" y="4776579"/>
            <a:ext cx="1945615" cy="2547257"/>
          </a:xfrm>
          <a:custGeom>
            <a:avLst/>
            <a:gdLst>
              <a:gd name="connsiteX0" fmla="*/ 646395 w 1620883"/>
              <a:gd name="connsiteY0" fmla="*/ 0 h 2122108"/>
              <a:gd name="connsiteX1" fmla="*/ 1620883 w 1620883"/>
              <a:gd name="connsiteY1" fmla="*/ 1061054 h 2122108"/>
              <a:gd name="connsiteX2" fmla="*/ 646395 w 1620883"/>
              <a:gd name="connsiteY2" fmla="*/ 2122108 h 2122108"/>
              <a:gd name="connsiteX3" fmla="*/ 620876 w 1620883"/>
              <a:gd name="connsiteY3" fmla="*/ 2120705 h 2122108"/>
              <a:gd name="connsiteX4" fmla="*/ 620876 w 1620883"/>
              <a:gd name="connsiteY4" fmla="*/ 268548 h 2122108"/>
              <a:gd name="connsiteX5" fmla="*/ 0 w 1620883"/>
              <a:gd name="connsiteY5" fmla="*/ 268548 h 2122108"/>
              <a:gd name="connsiteX6" fmla="*/ 26530 w 1620883"/>
              <a:gd name="connsiteY6" fmla="*/ 242293 h 2122108"/>
              <a:gd name="connsiteX7" fmla="*/ 646395 w 1620883"/>
              <a:gd name="connsiteY7" fmla="*/ 0 h 212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20883" h="2122108">
                <a:moveTo>
                  <a:pt x="646395" y="0"/>
                </a:moveTo>
                <a:cubicBezTo>
                  <a:pt x="1184590" y="0"/>
                  <a:pt x="1620883" y="475050"/>
                  <a:pt x="1620883" y="1061054"/>
                </a:cubicBezTo>
                <a:cubicBezTo>
                  <a:pt x="1620883" y="1647058"/>
                  <a:pt x="1184590" y="2122108"/>
                  <a:pt x="646395" y="2122108"/>
                </a:cubicBezTo>
                <a:lnTo>
                  <a:pt x="620876" y="2120705"/>
                </a:lnTo>
                <a:lnTo>
                  <a:pt x="620876" y="268548"/>
                </a:lnTo>
                <a:lnTo>
                  <a:pt x="0" y="268548"/>
                </a:lnTo>
                <a:lnTo>
                  <a:pt x="26530" y="242293"/>
                </a:lnTo>
                <a:cubicBezTo>
                  <a:pt x="194979" y="90928"/>
                  <a:pt x="410935" y="0"/>
                  <a:pt x="646395" y="0"/>
                </a:cubicBezTo>
                <a:close/>
              </a:path>
            </a:pathLst>
          </a:cu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rcRect r="42659" b="18251"/>
          <a:stretch>
            <a:fillRect/>
          </a:stretch>
        </p:blipFill>
        <p:spPr>
          <a:xfrm>
            <a:off x="0" y="-7179"/>
            <a:ext cx="6992202" cy="2122107"/>
          </a:xfrm>
          <a:custGeom>
            <a:avLst/>
            <a:gdLst>
              <a:gd name="connsiteX0" fmla="*/ 0 w 6992202"/>
              <a:gd name="connsiteY0" fmla="*/ 0 h 2122107"/>
              <a:gd name="connsiteX1" fmla="*/ 6371326 w 6992202"/>
              <a:gd name="connsiteY1" fmla="*/ 0 h 2122107"/>
              <a:gd name="connsiteX2" fmla="*/ 6328654 w 6992202"/>
              <a:gd name="connsiteY2" fmla="*/ 42228 h 2122107"/>
              <a:gd name="connsiteX3" fmla="*/ 6043233 w 6992202"/>
              <a:gd name="connsiteY3" fmla="*/ 792506 h 2122107"/>
              <a:gd name="connsiteX4" fmla="*/ 6918085 w 6992202"/>
              <a:gd name="connsiteY4" fmla="*/ 1848082 h 2122107"/>
              <a:gd name="connsiteX5" fmla="*/ 6992202 w 6992202"/>
              <a:gd name="connsiteY5" fmla="*/ 1852157 h 2122107"/>
              <a:gd name="connsiteX6" fmla="*/ 6992202 w 6992202"/>
              <a:gd name="connsiteY6" fmla="*/ 2122107 h 2122107"/>
              <a:gd name="connsiteX7" fmla="*/ 0 w 6992202"/>
              <a:gd name="connsiteY7" fmla="*/ 2122107 h 2122107"/>
              <a:gd name="connsiteX8" fmla="*/ 0 w 6992202"/>
              <a:gd name="connsiteY8" fmla="*/ 0 h 2122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2202" h="2122107">
                <a:moveTo>
                  <a:pt x="0" y="0"/>
                </a:moveTo>
                <a:lnTo>
                  <a:pt x="6371326" y="0"/>
                </a:lnTo>
                <a:lnTo>
                  <a:pt x="6328654" y="42228"/>
                </a:lnTo>
                <a:cubicBezTo>
                  <a:pt x="6152306" y="234241"/>
                  <a:pt x="6043233" y="499504"/>
                  <a:pt x="6043233" y="792506"/>
                </a:cubicBezTo>
                <a:cubicBezTo>
                  <a:pt x="6043233" y="1341885"/>
                  <a:pt x="6426694" y="1793745"/>
                  <a:pt x="6918085" y="1848082"/>
                </a:cubicBezTo>
                <a:lnTo>
                  <a:pt x="6992202" y="1852157"/>
                </a:lnTo>
                <a:lnTo>
                  <a:pt x="6992202" y="2122107"/>
                </a:lnTo>
                <a:lnTo>
                  <a:pt x="0" y="212210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rcRect l="11861"/>
          <a:stretch>
            <a:fillRect/>
          </a:stretch>
        </p:blipFill>
        <p:spPr>
          <a:xfrm flipV="1">
            <a:off x="139966" y="3950456"/>
            <a:ext cx="12155617" cy="2935955"/>
          </a:xfrm>
          <a:custGeom>
            <a:avLst/>
            <a:gdLst>
              <a:gd name="connsiteX0" fmla="*/ 0 w 10747668"/>
              <a:gd name="connsiteY0" fmla="*/ 2595892 h 2595892"/>
              <a:gd name="connsiteX1" fmla="*/ 10747668 w 10747668"/>
              <a:gd name="connsiteY1" fmla="*/ 2595892 h 2595892"/>
              <a:gd name="connsiteX2" fmla="*/ 10747668 w 10747668"/>
              <a:gd name="connsiteY2" fmla="*/ 0 h 2595892"/>
              <a:gd name="connsiteX3" fmla="*/ 5545887 w 10747668"/>
              <a:gd name="connsiteY3" fmla="*/ 0 h 2595892"/>
              <a:gd name="connsiteX4" fmla="*/ 5545887 w 10747668"/>
              <a:gd name="connsiteY4" fmla="*/ 2122107 h 2595892"/>
              <a:gd name="connsiteX5" fmla="*/ 98214 w 10747668"/>
              <a:gd name="connsiteY5" fmla="*/ 2122107 h 2595892"/>
              <a:gd name="connsiteX6" fmla="*/ 123160 w 10747668"/>
              <a:gd name="connsiteY6" fmla="*/ 2163986 h 2595892"/>
              <a:gd name="connsiteX7" fmla="*/ 148455 w 10747668"/>
              <a:gd name="connsiteY7" fmla="*/ 2294747 h 2595892"/>
              <a:gd name="connsiteX8" fmla="*/ 50612 w 10747668"/>
              <a:gd name="connsiteY8" fmla="*/ 2547300 h 2595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668" h="2595892">
                <a:moveTo>
                  <a:pt x="0" y="2595892"/>
                </a:moveTo>
                <a:lnTo>
                  <a:pt x="10747668" y="2595892"/>
                </a:lnTo>
                <a:lnTo>
                  <a:pt x="10747668" y="0"/>
                </a:lnTo>
                <a:lnTo>
                  <a:pt x="5545887" y="0"/>
                </a:lnTo>
                <a:lnTo>
                  <a:pt x="5545887" y="2122107"/>
                </a:lnTo>
                <a:lnTo>
                  <a:pt x="98214" y="2122107"/>
                </a:lnTo>
                <a:lnTo>
                  <a:pt x="123160" y="2163986"/>
                </a:lnTo>
                <a:cubicBezTo>
                  <a:pt x="139745" y="2206223"/>
                  <a:pt x="148455" y="2249955"/>
                  <a:pt x="148455" y="2294747"/>
                </a:cubicBezTo>
                <a:cubicBezTo>
                  <a:pt x="148455" y="2384331"/>
                  <a:pt x="113616" y="2469675"/>
                  <a:pt x="50612" y="2547300"/>
                </a:cubicBezTo>
                <a:close/>
              </a:path>
            </a:pathLst>
          </a:custGeom>
        </p:spPr>
      </p:pic>
      <p:pic>
        <p:nvPicPr>
          <p:cNvPr id="6" name="图片 5" descr="结尾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" y="4515485"/>
            <a:ext cx="5455920" cy="19310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31863" b="21236"/>
          <a:stretch>
            <a:fillRect/>
          </a:stretch>
        </p:blipFill>
        <p:spPr>
          <a:xfrm>
            <a:off x="1525905" y="2319020"/>
            <a:ext cx="9139555" cy="209613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8945245" y="588010"/>
            <a:ext cx="2722245" cy="1527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88559" y="411480"/>
            <a:ext cx="11214882" cy="6035040"/>
          </a:xfrm>
          <a:prstGeom prst="rect">
            <a:avLst/>
          </a:prstGeom>
          <a:noFill/>
          <a:ln w="28575">
            <a:solidFill>
              <a:srgbClr val="BCC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rcRect l="-769" t="19728" r="100000" b="1042"/>
          <a:stretch>
            <a:fillRect/>
          </a:stretch>
        </p:blipFill>
        <p:spPr>
          <a:xfrm>
            <a:off x="8666329" y="3922046"/>
            <a:ext cx="71359" cy="2935955"/>
          </a:xfrm>
          <a:custGeom>
            <a:avLst/>
            <a:gdLst>
              <a:gd name="connsiteX0" fmla="*/ 0 w 71359"/>
              <a:gd name="connsiteY0" fmla="*/ 0 h 2935955"/>
              <a:gd name="connsiteX1" fmla="*/ 71359 w 71359"/>
              <a:gd name="connsiteY1" fmla="*/ 0 h 2935955"/>
              <a:gd name="connsiteX2" fmla="*/ 71359 w 71359"/>
              <a:gd name="connsiteY2" fmla="*/ 2935955 h 2935955"/>
              <a:gd name="connsiteX3" fmla="*/ 0 w 71359"/>
              <a:gd name="connsiteY3" fmla="*/ 2935955 h 2935955"/>
              <a:gd name="connsiteX4" fmla="*/ 0 w 71359"/>
              <a:gd name="connsiteY4" fmla="*/ 0 h 293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359" h="2935955">
                <a:moveTo>
                  <a:pt x="0" y="0"/>
                </a:moveTo>
                <a:lnTo>
                  <a:pt x="71359" y="0"/>
                </a:lnTo>
                <a:lnTo>
                  <a:pt x="71359" y="2935955"/>
                </a:lnTo>
                <a:lnTo>
                  <a:pt x="0" y="2935955"/>
                </a:lnTo>
                <a:lnTo>
                  <a:pt x="0" y="0"/>
                </a:lnTo>
                <a:close/>
              </a:path>
            </a:pathLst>
          </a:custGeom>
          <a:effectLst/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/>
          <a:srcRect l="49559" r="42659" b="28650"/>
          <a:stretch>
            <a:fillRect/>
          </a:stretch>
        </p:blipFill>
        <p:spPr>
          <a:xfrm rot="2400000">
            <a:off x="115704" y="5393422"/>
            <a:ext cx="948969" cy="1852157"/>
          </a:xfrm>
          <a:custGeom>
            <a:avLst/>
            <a:gdLst>
              <a:gd name="connsiteX0" fmla="*/ 328093 w 948969"/>
              <a:gd name="connsiteY0" fmla="*/ 0 h 1852157"/>
              <a:gd name="connsiteX1" fmla="*/ 948969 w 948969"/>
              <a:gd name="connsiteY1" fmla="*/ 0 h 1852157"/>
              <a:gd name="connsiteX2" fmla="*/ 948969 w 948969"/>
              <a:gd name="connsiteY2" fmla="*/ 1852157 h 1852157"/>
              <a:gd name="connsiteX3" fmla="*/ 874852 w 948969"/>
              <a:gd name="connsiteY3" fmla="*/ 1848082 h 1852157"/>
              <a:gd name="connsiteX4" fmla="*/ 0 w 948969"/>
              <a:gd name="connsiteY4" fmla="*/ 792506 h 1852157"/>
              <a:gd name="connsiteX5" fmla="*/ 285421 w 948969"/>
              <a:gd name="connsiteY5" fmla="*/ 42228 h 1852157"/>
              <a:gd name="connsiteX6" fmla="*/ 328093 w 948969"/>
              <a:gd name="connsiteY6" fmla="*/ 0 h 1852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8969" h="1852157">
                <a:moveTo>
                  <a:pt x="328093" y="0"/>
                </a:moveTo>
                <a:lnTo>
                  <a:pt x="948969" y="0"/>
                </a:lnTo>
                <a:lnTo>
                  <a:pt x="948969" y="1852157"/>
                </a:lnTo>
                <a:lnTo>
                  <a:pt x="874852" y="1848082"/>
                </a:lnTo>
                <a:cubicBezTo>
                  <a:pt x="383461" y="1793745"/>
                  <a:pt x="0" y="1341885"/>
                  <a:pt x="0" y="792506"/>
                </a:cubicBezTo>
                <a:cubicBezTo>
                  <a:pt x="0" y="499504"/>
                  <a:pt x="109073" y="234241"/>
                  <a:pt x="285421" y="42228"/>
                </a:cubicBezTo>
                <a:lnTo>
                  <a:pt x="328093" y="0"/>
                </a:lnTo>
                <a:close/>
              </a:path>
            </a:pathLst>
          </a:cu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rcRect l="52249" t="-10345" r="34458" b="28596"/>
          <a:stretch>
            <a:fillRect/>
          </a:stretch>
        </p:blipFill>
        <p:spPr>
          <a:xfrm rot="20958805" flipH="1">
            <a:off x="-85090" y="-635635"/>
            <a:ext cx="2514600" cy="3291840"/>
          </a:xfrm>
          <a:custGeom>
            <a:avLst/>
            <a:gdLst>
              <a:gd name="connsiteX0" fmla="*/ 646395 w 1620883"/>
              <a:gd name="connsiteY0" fmla="*/ 0 h 2122108"/>
              <a:gd name="connsiteX1" fmla="*/ 1620883 w 1620883"/>
              <a:gd name="connsiteY1" fmla="*/ 1061054 h 2122108"/>
              <a:gd name="connsiteX2" fmla="*/ 646395 w 1620883"/>
              <a:gd name="connsiteY2" fmla="*/ 2122108 h 2122108"/>
              <a:gd name="connsiteX3" fmla="*/ 620876 w 1620883"/>
              <a:gd name="connsiteY3" fmla="*/ 2120705 h 2122108"/>
              <a:gd name="connsiteX4" fmla="*/ 620876 w 1620883"/>
              <a:gd name="connsiteY4" fmla="*/ 268548 h 2122108"/>
              <a:gd name="connsiteX5" fmla="*/ 0 w 1620883"/>
              <a:gd name="connsiteY5" fmla="*/ 268548 h 2122108"/>
              <a:gd name="connsiteX6" fmla="*/ 26530 w 1620883"/>
              <a:gd name="connsiteY6" fmla="*/ 242293 h 2122108"/>
              <a:gd name="connsiteX7" fmla="*/ 646395 w 1620883"/>
              <a:gd name="connsiteY7" fmla="*/ 0 h 212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20883" h="2122108">
                <a:moveTo>
                  <a:pt x="646395" y="0"/>
                </a:moveTo>
                <a:cubicBezTo>
                  <a:pt x="1184590" y="0"/>
                  <a:pt x="1620883" y="475050"/>
                  <a:pt x="1620883" y="1061054"/>
                </a:cubicBezTo>
                <a:cubicBezTo>
                  <a:pt x="1620883" y="1647058"/>
                  <a:pt x="1184590" y="2122108"/>
                  <a:pt x="646395" y="2122108"/>
                </a:cubicBezTo>
                <a:lnTo>
                  <a:pt x="620876" y="2120705"/>
                </a:lnTo>
                <a:lnTo>
                  <a:pt x="620876" y="268548"/>
                </a:lnTo>
                <a:lnTo>
                  <a:pt x="0" y="268548"/>
                </a:lnTo>
                <a:lnTo>
                  <a:pt x="26530" y="242293"/>
                </a:lnTo>
                <a:cubicBezTo>
                  <a:pt x="194979" y="90928"/>
                  <a:pt x="410935" y="0"/>
                  <a:pt x="646395" y="0"/>
                </a:cubicBez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rcRect l="11861"/>
          <a:stretch>
            <a:fillRect/>
          </a:stretch>
        </p:blipFill>
        <p:spPr>
          <a:xfrm flipV="1">
            <a:off x="139966" y="3950456"/>
            <a:ext cx="12155617" cy="2935955"/>
          </a:xfrm>
          <a:custGeom>
            <a:avLst/>
            <a:gdLst>
              <a:gd name="connsiteX0" fmla="*/ 0 w 10747668"/>
              <a:gd name="connsiteY0" fmla="*/ 2595892 h 2595892"/>
              <a:gd name="connsiteX1" fmla="*/ 10747668 w 10747668"/>
              <a:gd name="connsiteY1" fmla="*/ 2595892 h 2595892"/>
              <a:gd name="connsiteX2" fmla="*/ 10747668 w 10747668"/>
              <a:gd name="connsiteY2" fmla="*/ 0 h 2595892"/>
              <a:gd name="connsiteX3" fmla="*/ 5545887 w 10747668"/>
              <a:gd name="connsiteY3" fmla="*/ 0 h 2595892"/>
              <a:gd name="connsiteX4" fmla="*/ 5545887 w 10747668"/>
              <a:gd name="connsiteY4" fmla="*/ 2122107 h 2595892"/>
              <a:gd name="connsiteX5" fmla="*/ 98214 w 10747668"/>
              <a:gd name="connsiteY5" fmla="*/ 2122107 h 2595892"/>
              <a:gd name="connsiteX6" fmla="*/ 123160 w 10747668"/>
              <a:gd name="connsiteY6" fmla="*/ 2163986 h 2595892"/>
              <a:gd name="connsiteX7" fmla="*/ 148455 w 10747668"/>
              <a:gd name="connsiteY7" fmla="*/ 2294747 h 2595892"/>
              <a:gd name="connsiteX8" fmla="*/ 50612 w 10747668"/>
              <a:gd name="connsiteY8" fmla="*/ 2547300 h 2595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668" h="2595892">
                <a:moveTo>
                  <a:pt x="0" y="2595892"/>
                </a:moveTo>
                <a:lnTo>
                  <a:pt x="10747668" y="2595892"/>
                </a:lnTo>
                <a:lnTo>
                  <a:pt x="10747668" y="0"/>
                </a:lnTo>
                <a:lnTo>
                  <a:pt x="5545887" y="0"/>
                </a:lnTo>
                <a:lnTo>
                  <a:pt x="5545887" y="2122107"/>
                </a:lnTo>
                <a:lnTo>
                  <a:pt x="98214" y="2122107"/>
                </a:lnTo>
                <a:lnTo>
                  <a:pt x="123160" y="2163986"/>
                </a:lnTo>
                <a:cubicBezTo>
                  <a:pt x="139745" y="2206223"/>
                  <a:pt x="148455" y="2249955"/>
                  <a:pt x="148455" y="2294747"/>
                </a:cubicBezTo>
                <a:cubicBezTo>
                  <a:pt x="148455" y="2384331"/>
                  <a:pt x="113616" y="2469675"/>
                  <a:pt x="50612" y="2547300"/>
                </a:cubicBezTo>
                <a:close/>
              </a:path>
            </a:pathLst>
          </a:custGeom>
        </p:spPr>
      </p:pic>
      <p:sp>
        <p:nvSpPr>
          <p:cNvPr id="4" name="文本框 3"/>
          <p:cNvSpPr txBox="1"/>
          <p:nvPr/>
        </p:nvSpPr>
        <p:spPr>
          <a:xfrm>
            <a:off x="961390" y="796290"/>
            <a:ext cx="5080635" cy="78359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5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《一个粗瓷大碗》</a:t>
            </a:r>
            <a:endParaRPr lang="zh-CN" altLang="en-US" sz="45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图片 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62415" y="505460"/>
            <a:ext cx="2433320" cy="1365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7885" y="1870710"/>
            <a:ext cx="5396230" cy="4306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4540" y="835025"/>
            <a:ext cx="5457825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初读课文，整体感知</a:t>
            </a:r>
            <a:endParaRPr lang="zh-CN" altLang="en-US" sz="40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图片 4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62415" y="505460"/>
            <a:ext cx="2433320" cy="13652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64540" y="1870710"/>
            <a:ext cx="1066355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zh-CN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1、学生自由读课文，标清段落，碰到不认识的字借助</a:t>
            </a:r>
            <a:endParaRPr lang="zh-CN"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lang="zh-CN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拼音多读几遍，读准字音，读通句子。</a:t>
            </a:r>
            <a:endParaRPr lang="zh-CN"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lang="zh-CN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2、学习生字。</a:t>
            </a:r>
            <a:endParaRPr lang="zh-CN"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lang="zh-CN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sz="3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en-US" altLang="zh-CN" sz="3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sz="3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出示生字词，学生自由读一读，理解词语意思。</a:t>
            </a:r>
            <a:endParaRPr lang="zh-CN" sz="3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lang="en-US" altLang="zh-CN" sz="3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3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en-US" altLang="zh-CN" sz="3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sz="3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学生交流识字方法，独立识字。</a:t>
            </a:r>
            <a:endParaRPr lang="zh-CN" sz="3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lang="en-US" altLang="zh-CN" sz="3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3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en-US" altLang="zh-CN" sz="3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sz="3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检查掌握情况，教师相机指导多音字“还”的读音。</a:t>
            </a:r>
            <a:endParaRPr lang="zh-CN" altLang="en-US" sz="3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62415" y="505460"/>
            <a:ext cx="2433320" cy="13652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62480" y="835025"/>
            <a:ext cx="2663825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生字生词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4065" y="2068195"/>
            <a:ext cx="1064450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8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革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命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陈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列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政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治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抗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联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赵一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曼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袭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击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寇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讯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搪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瓷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顿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饭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8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缸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归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粱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炊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事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病号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灶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吭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声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侦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察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艰苦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危险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架不住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" name="图片 9" descr="edd1daeeb3c516cc540dc5d317a765e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095" y="325120"/>
            <a:ext cx="1725295" cy="1725295"/>
          </a:xfrm>
          <a:prstGeom prst="rect">
            <a:avLst/>
          </a:prstGeom>
        </p:spPr>
      </p:pic>
      <p:sp>
        <p:nvSpPr>
          <p:cNvPr id="122893" name="文本框 122892"/>
          <p:cNvSpPr txBox="1"/>
          <p:nvPr/>
        </p:nvSpPr>
        <p:spPr>
          <a:xfrm>
            <a:off x="1760220" y="1977390"/>
            <a:ext cx="11512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l">
              <a:spcBef>
                <a:spcPct val="50000"/>
              </a:spcBef>
            </a:pPr>
            <a:r>
              <a:rPr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gé</a:t>
            </a:r>
            <a:endParaRPr sz="28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lt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70580" y="1977390"/>
            <a:ext cx="1050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l">
              <a:spcBef>
                <a:spcPct val="50000"/>
              </a:spcBef>
            </a:pPr>
            <a:r>
              <a:rPr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chén</a:t>
            </a:r>
            <a:endParaRPr sz="28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lt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90160" y="1977390"/>
            <a:ext cx="13703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l">
              <a:spcBef>
                <a:spcPct val="50000"/>
              </a:spcBef>
            </a:pPr>
            <a:r>
              <a:rPr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zhèng </a:t>
            </a:r>
            <a:endParaRPr sz="28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lt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72680" y="2006600"/>
            <a:ext cx="11169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l">
              <a:spcBef>
                <a:spcPct val="50000"/>
              </a:spcBef>
            </a:pPr>
            <a:r>
              <a:rPr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lián</a:t>
            </a:r>
            <a:endParaRPr sz="28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lt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60585" y="2006600"/>
            <a:ext cx="12604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l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m</a:t>
            </a:r>
            <a:r>
              <a:rPr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à</a:t>
            </a:r>
            <a:r>
              <a:rPr lang="en-US"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n</a:t>
            </a:r>
            <a:endParaRPr lang="en-US" sz="28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lt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60220" y="3129280"/>
            <a:ext cx="9950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l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x</a:t>
            </a:r>
            <a:r>
              <a:rPr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í</a:t>
            </a:r>
            <a:endParaRPr sz="28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lt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90645" y="3129280"/>
            <a:ext cx="10052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l">
              <a:spcBef>
                <a:spcPct val="50000"/>
              </a:spcBef>
            </a:pPr>
            <a:r>
              <a:rPr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kòu</a:t>
            </a:r>
            <a:endParaRPr sz="28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lt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32780" y="3129280"/>
            <a:ext cx="8947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l">
              <a:spcBef>
                <a:spcPct val="50000"/>
              </a:spcBef>
            </a:pPr>
            <a:r>
              <a:rPr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xùn </a:t>
            </a:r>
            <a:endParaRPr sz="28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lt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67550" y="3129280"/>
            <a:ext cx="13760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l">
              <a:spcBef>
                <a:spcPct val="50000"/>
              </a:spcBef>
            </a:pPr>
            <a:r>
              <a:rPr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táng</a:t>
            </a:r>
            <a:endParaRPr sz="28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lt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283065" y="3129280"/>
            <a:ext cx="15728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l">
              <a:spcBef>
                <a:spcPct val="50000"/>
              </a:spcBef>
            </a:pPr>
            <a:r>
              <a:rPr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dùn</a:t>
            </a:r>
            <a:endParaRPr sz="28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lt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41145" y="4281170"/>
            <a:ext cx="13703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l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g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ān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g</a:t>
            </a:r>
            <a:endParaRPr lang="en-US" altLang="zh-CN" sz="28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lt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90645" y="4281170"/>
            <a:ext cx="11995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l">
              <a:spcBef>
                <a:spcPct val="50000"/>
              </a:spcBef>
            </a:pPr>
            <a:r>
              <a:rPr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huán </a:t>
            </a:r>
            <a:endParaRPr sz="28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lt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410835" y="4281170"/>
            <a:ext cx="13703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l">
              <a:spcBef>
                <a:spcPct val="50000"/>
              </a:spcBef>
            </a:pPr>
            <a:r>
              <a:rPr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 liáng</a:t>
            </a:r>
            <a:endParaRPr sz="28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lt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841490" y="4281170"/>
            <a:ext cx="1815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l">
              <a:spcBef>
                <a:spcPct val="50000"/>
              </a:spcBef>
            </a:pPr>
            <a:r>
              <a:rPr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chuī </a:t>
            </a:r>
            <a:endParaRPr sz="28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lt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777730" y="4281170"/>
            <a:ext cx="10782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l">
              <a:spcBef>
                <a:spcPct val="50000"/>
              </a:spcBef>
            </a:pPr>
            <a:r>
              <a:rPr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zào</a:t>
            </a:r>
            <a:endParaRPr sz="28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lt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41145" y="5309870"/>
            <a:ext cx="13703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l">
              <a:spcBef>
                <a:spcPct val="50000"/>
              </a:spcBef>
            </a:pPr>
            <a:r>
              <a:rPr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kēng</a:t>
            </a:r>
            <a:endParaRPr sz="28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lt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370580" y="5323205"/>
            <a:ext cx="11995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l">
              <a:spcBef>
                <a:spcPct val="50000"/>
              </a:spcBef>
            </a:pPr>
            <a:r>
              <a:rPr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zhēn </a:t>
            </a:r>
            <a:endParaRPr sz="28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lt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62415" y="505460"/>
            <a:ext cx="2433320" cy="13652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62480" y="835025"/>
            <a:ext cx="227965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多音字</a:t>
            </a:r>
            <a:endParaRPr lang="zh-CN" altLang="en-US" sz="40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0" name="图片 9" descr="edd1daeeb3c516cc540dc5d317a765e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095" y="325120"/>
            <a:ext cx="1725295" cy="172529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73755" y="2288540"/>
            <a:ext cx="7799705" cy="937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55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hái   还要</a:t>
            </a:r>
            <a:r>
              <a:rPr lang="en-US" altLang="zh-CN" sz="55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55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还有  </a:t>
            </a:r>
            <a:endParaRPr lang="zh-CN" altLang="en-US" sz="55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4573" y="2987675"/>
            <a:ext cx="1304925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还</a:t>
            </a:r>
            <a:endParaRPr lang="zh-CN" altLang="en-US" sz="8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493645" y="2052955"/>
            <a:ext cx="716280" cy="331533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73755" y="4432935"/>
            <a:ext cx="7799705" cy="937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55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huán  归还</a:t>
            </a:r>
            <a:r>
              <a:rPr lang="en-US" altLang="zh-CN" sz="55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55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还击  </a:t>
            </a:r>
            <a:endParaRPr lang="zh-CN" altLang="en-US" sz="55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4540" y="835025"/>
            <a:ext cx="5457825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初读课文，整体感知</a:t>
            </a:r>
            <a:endParaRPr lang="zh-CN" altLang="en-US" sz="40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图片 4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62415" y="505460"/>
            <a:ext cx="2433320" cy="13652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64540" y="1908810"/>
            <a:ext cx="106635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>
              <a:lnSpc>
                <a:spcPct val="140000"/>
              </a:lnSpc>
            </a:pPr>
            <a:r>
              <a:rPr lang="zh-CN" sz="4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课文围绕“粗瓷大碗”讲了一件什么事？</a:t>
            </a:r>
            <a:endParaRPr lang="zh-CN" sz="4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7275" y="2861945"/>
            <a:ext cx="10077450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>
              <a:lnSpc>
                <a:spcPct val="180000"/>
              </a:lnSpc>
            </a:pPr>
            <a:r>
              <a:rPr lang="en-US" altLang="zh-CN"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课文通过介绍一个粗瓷大碗的来历，讲述了赵一曼在那样的艰苦中时时关心战士，和他们同甘共苦，坚持革命的故事。</a:t>
            </a:r>
            <a:endParaRPr lang="zh-CN" sz="3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4540" y="835025"/>
            <a:ext cx="5457825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初读课文，整体感知</a:t>
            </a:r>
            <a:endParaRPr lang="zh-CN" altLang="en-US" sz="40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图片 4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62415" y="505460"/>
            <a:ext cx="2433320" cy="13652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64540" y="1725295"/>
            <a:ext cx="106635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>
              <a:lnSpc>
                <a:spcPct val="140000"/>
              </a:lnSpc>
            </a:pPr>
            <a:r>
              <a:rPr lang="zh-CN" sz="4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划分课文层次</a:t>
            </a:r>
            <a:endParaRPr lang="zh-CN" sz="4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7405" y="2678430"/>
            <a:ext cx="10537825" cy="3753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>
              <a:lnSpc>
                <a:spcPct val="170000"/>
              </a:lnSpc>
            </a:pP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第一部分（第1自然段）：</a:t>
            </a:r>
            <a:endParaRPr sz="3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170000"/>
              </a:lnSpc>
            </a:pP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直接介绍了这个“粗瓷大碗”的现状及内在价值；</a:t>
            </a:r>
            <a:endParaRPr sz="3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170000"/>
              </a:lnSpc>
            </a:pP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第二部分（第2～4自然段）：</a:t>
            </a:r>
            <a:endParaRPr sz="3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170000"/>
              </a:lnSpc>
            </a:pPr>
            <a:r>
              <a:rPr lang="en-US"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讲述了“粗瓷大碗”的由来；</a:t>
            </a:r>
            <a:endParaRPr sz="3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4540" y="835025"/>
            <a:ext cx="5457825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初读课文，整体感知</a:t>
            </a:r>
            <a:endParaRPr lang="zh-CN" altLang="en-US" sz="40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图片 4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62415" y="505460"/>
            <a:ext cx="2433320" cy="13652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80720" y="1870710"/>
            <a:ext cx="1083056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>
              <a:lnSpc>
                <a:spcPct val="160000"/>
              </a:lnSpc>
            </a:pP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第三部分（第5～8自然段）：</a:t>
            </a:r>
            <a:endParaRPr sz="3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160000"/>
              </a:lnSpc>
            </a:pP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详细介绍了由这个大碗而引起的一个互敬互爱的革命故事；</a:t>
            </a:r>
            <a:endParaRPr sz="3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160000"/>
              </a:lnSpc>
            </a:pP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第四部分（第9～11自然段）：</a:t>
            </a:r>
            <a:endParaRPr sz="3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160000"/>
              </a:lnSpc>
            </a:pP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sz="3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简述了“粗瓷大碗”的去向。</a:t>
            </a:r>
            <a:endParaRPr sz="3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4540" y="963295"/>
            <a:ext cx="5457825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运用方法，自主学习</a:t>
            </a:r>
            <a:endParaRPr lang="zh-CN" altLang="en-US" sz="4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图片 4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62415" y="505460"/>
            <a:ext cx="2433320" cy="13652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84275" y="1999615"/>
            <a:ext cx="951230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>
              <a:lnSpc>
                <a:spcPct val="200000"/>
              </a:lnSpc>
            </a:pPr>
            <a:r>
              <a:rPr lang="zh-CN" sz="4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一、</a:t>
            </a:r>
            <a:r>
              <a:rPr sz="4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自学提示</a:t>
            </a:r>
            <a:r>
              <a:rPr sz="4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endParaRPr sz="40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200000"/>
              </a:lnSpc>
            </a:pPr>
            <a:r>
              <a:rPr lang="en-US" sz="4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1. </a:t>
            </a:r>
            <a:r>
              <a:rPr sz="4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组内质疑，梳理问题。</a:t>
            </a:r>
            <a:endParaRPr sz="40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200000"/>
              </a:lnSpc>
            </a:pPr>
            <a:r>
              <a:rPr lang="en-US" sz="4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2. </a:t>
            </a:r>
            <a:r>
              <a:rPr sz="4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带着问题默读课文，探究答案。</a:t>
            </a:r>
            <a:endParaRPr sz="40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7092" y="4203142"/>
            <a:ext cx="2088272" cy="20882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985</Words>
  <Application>WPS 演示</Application>
  <PresentationFormat>宽屏</PresentationFormat>
  <Paragraphs>118</Paragraphs>
  <Slides>14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0" baseType="lpstr">
      <vt:lpstr>Arial</vt:lpstr>
      <vt:lpstr>宋体</vt:lpstr>
      <vt:lpstr>Wingdings</vt:lpstr>
      <vt:lpstr>AvantGarde Bk BT</vt:lpstr>
      <vt:lpstr>Calibri</vt:lpstr>
      <vt:lpstr>苹方 中等</vt:lpstr>
      <vt:lpstr>思源黑体 CN Normal</vt:lpstr>
      <vt:lpstr>印品溜溜圆</vt:lpstr>
      <vt:lpstr>苹方 粗体</vt:lpstr>
      <vt:lpstr>Arial</vt:lpstr>
      <vt:lpstr>微软雅黑</vt:lpstr>
      <vt:lpstr>Calibri</vt:lpstr>
      <vt:lpstr>思源黑体 CN Light</vt:lpstr>
      <vt:lpstr>方正楷体_GBK</vt:lpstr>
      <vt:lpstr>Noto Serif CJK SC</vt:lpstr>
      <vt:lpstr>FZHei-B01S</vt:lpstr>
      <vt:lpstr>字魂59号-创粗黑</vt:lpstr>
      <vt:lpstr>等线</vt:lpstr>
      <vt:lpstr>等线 Light</vt:lpstr>
      <vt:lpstr>黑体</vt:lpstr>
      <vt:lpstr>Arial Unicode MS</vt:lpstr>
      <vt:lpstr>楷体</vt:lpstr>
      <vt:lpstr>方正书宋_GBK</vt:lpstr>
      <vt:lpstr>Arial Unicode MS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</dc:creator>
  <cp:lastModifiedBy>™。冰 </cp:lastModifiedBy>
  <cp:revision>17</cp:revision>
  <dcterms:created xsi:type="dcterms:W3CDTF">2020-07-13T01:10:00Z</dcterms:created>
  <dcterms:modified xsi:type="dcterms:W3CDTF">2021-08-03T07:02:47Z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2052-11.1.0.10667</vt:lpwstr>
  </property>
  <property fmtid="{D5CDD505-2E9C-101B-9397-08002B2CF9AE}" pid="3" name="KSOTemplateUUID">
    <vt:lpwstr>v1.0_mb_OeYnVNfiCw9BTzTlbYluRQ==</vt:lpwstr>
  </property>
  <property fmtid="{D5CDD505-2E9C-101B-9397-08002B2CF9AE}" pid="4" name="ICV">
    <vt:lpwstr>1CCF718BA54E49B08A51AABCBD3E033D</vt:lpwstr>
  </property>
</Properties>
</file>