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4" r:id="rId17"/>
    <p:sldId id="275" r:id="rId18"/>
    <p:sldId id="276" r:id="rId19"/>
    <p:sldId id="277" r:id="rId20"/>
    <p:sldId id="272" r:id="rId21"/>
    <p:sldId id="278" r:id="rId22"/>
    <p:sldId id="279" r:id="rId23"/>
    <p:sldId id="281" r:id="rId24"/>
    <p:sldId id="282" r:id="rId25"/>
    <p:sldId id="257" r:id="rId26"/>
  </p:sldIdLst>
  <p:sldSz cx="9144000" cy="5143500" type="screen16x9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-192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92"/>
            <a:ext cx="7886700" cy="43596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2021/1/11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3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3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4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gif"/><Relationship Id="rId5" Type="http://schemas.openxmlformats.org/officeDocument/2006/relationships/image" Target="../media/image3.tiff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痞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" y="-5715"/>
            <a:ext cx="9140190" cy="5156200"/>
          </a:xfrm>
          <a:prstGeom prst="rect">
            <a:avLst/>
          </a:prstGeom>
        </p:spPr>
      </p:pic>
      <p:pic>
        <p:nvPicPr>
          <p:cNvPr id="12" name="图片 11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89" y="774621"/>
            <a:ext cx="1442561" cy="3729514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173"/>
            <a:ext cx="1521619" cy="90249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189605" y="4184015"/>
            <a:ext cx="517461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部编版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四年级下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04110" y="591185"/>
            <a:ext cx="505587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zh-CN" altLang="en-US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十八</a:t>
            </a:r>
            <a:r>
              <a:rPr lang="zh-CN" altLang="en-US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  </a:t>
            </a:r>
            <a:r>
              <a:rPr lang="zh-CN" alt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文言文二则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370830" y="2479675"/>
            <a:ext cx="1778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第一课时</a:t>
            </a: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88995" y="186690"/>
            <a:ext cx="20504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>
                  <a:solidFill>
                    <a:schemeClr val="tx1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楷体" panose="02010609060101010101" charset="-122"/>
                <a:ea typeface="楷体" panose="02010609060101010101" charset="-122"/>
              </a:rPr>
              <a:t>理解题目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2775" y="993775"/>
            <a:ext cx="4637405" cy="409765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" name="文本框 3"/>
          <p:cNvSpPr txBox="1"/>
          <p:nvPr/>
        </p:nvSpPr>
        <p:spPr>
          <a:xfrm>
            <a:off x="125730" y="831850"/>
            <a:ext cx="42970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结合图片与词语解释。想一想，题目是什么意思？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25730" y="2988945"/>
            <a:ext cx="39192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在夜晚用白布包萤火虫照明读书。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26590" y="1089025"/>
            <a:ext cx="52901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胤恭勤不倦，博学多通。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40765" y="2089785"/>
            <a:ext cx="59696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晋朝人车胤谨慎勤劳而不知疲倦，知识广博，学问精通。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03250" y="1030605"/>
            <a:ext cx="72688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    “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家贫不常得油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”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。根据这句话想一想为什么用萤火虫来照明呢？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21765" y="2917190"/>
            <a:ext cx="66662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他家境贫寒，不能经常得到香油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30450" y="315595"/>
            <a:ext cx="4850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古人是怎样照明的？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9265" y="1270000"/>
            <a:ext cx="837184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        </a:t>
            </a:r>
            <a:r>
              <a:rPr lang="en-US" altLang="zh-CN" sz="2800" b="1">
                <a:solidFill>
                  <a:srgbClr val="FF0000"/>
                </a:solidFill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初人类用来照明的只有一个火堆，不知是谁从火堆中抽出一根燃烧的树枝，从此人类又学会了用火把照明。后来利用凹陷的石头或贝壳放上动物油，在中间插上干草当芯，就可能算是最原始的油灯了。元前3世纪左右，有人用蜂蜡做成了蜡烛。古时也有人捉来大批的萤火虫，利用萤火虫发出的萤火来照明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445260" y="1195705"/>
            <a:ext cx="64369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夏月则练囊盛数十萤火以照书。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7380" y="2105025"/>
            <a:ext cx="75330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夏天的夜晚，车胤就用白绢做成透光的袋子，装几十个萤火虫照着书本。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58875" y="1695450"/>
            <a:ext cx="75234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以夜继日焉</a:t>
            </a:r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车胤都在什么时间读书，从这句话里我们可以找到哪个成语吗？</a:t>
            </a: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85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84250" y="1497330"/>
            <a:ext cx="71748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用夜晚接着白天学习。可以找到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夜以继日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这个成语，说明他不论白天还是夜晚都在读书。</a:t>
            </a: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00125" y="882650"/>
            <a:ext cx="68554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如果你就是车胤，我想问问你，为什么要夜以继日的读书？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0450" y="2539365"/>
            <a:ext cx="67570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读书可以改变一个人的命运，可以更好的报效国家。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18945" y="1263015"/>
            <a:ext cx="64700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学了这篇古文，你有什么启示？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1205" y="2199005"/>
            <a:ext cx="70700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无论环境有多么恶劣，我们都要勤奋苦学，这样日后必有成就。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235710" y="1798320"/>
            <a:ext cx="66503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根据《车胤传》记载，他后来做了大官，为国家做了贡献。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338580" y="1663065"/>
            <a:ext cx="68326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我国古代流传着许多刻苦学习的故事，你能列举出这样的故事吗？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85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841750" y="186690"/>
            <a:ext cx="14611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000" b="1">
                <a:ln>
                  <a:solidFill>
                    <a:schemeClr val="tx1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 结</a:t>
            </a:r>
            <a:endParaRPr lang="zh-CN" altLang="en-US" sz="4000" b="1">
              <a:ln>
                <a:solidFill>
                  <a:schemeClr val="tx1"/>
                </a:solidFill>
              </a:ln>
              <a:solidFill>
                <a:srgbClr val="FF00FF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15490" y="1207770"/>
            <a:ext cx="57785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你是怎样学会这篇文章的？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2400" y="2011045"/>
            <a:ext cx="60693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                      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反复朗读是关键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课文注释结合看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扩充词语想画面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牢记方法在心间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89025" y="1785620"/>
            <a:ext cx="756285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匡衡勤学而烛，邻居有烛而不逮，衡乃穿壁引其光，发书映光而读之。邑人大姓文不识，家富多书，衡乃与其佣作而不求偿。主人怪问衡，衡曰：“愿得主人书遍读之。”主人感叹，资给以书，遂成大学。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35375" y="1089025"/>
            <a:ext cx="2151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凿壁借光</a:t>
            </a:r>
          </a:p>
        </p:txBody>
      </p:sp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85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06755" y="1541780"/>
            <a:ext cx="773049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匡衡勤奋好学，但家中没有蜡烛照明。邻家有灯烛，但光亮照不到他家，匡衡就把墙壁凿了一个洞引来邻家的光亮，让光亮照在书上来读。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9255" y="1273175"/>
            <a:ext cx="821372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同乡有个大户人家叫文不识的，是个有钱的人，家中有很多书。匡衡就到他家去做雇工，又不要报酬。主人感到很奇怪，问他为什么这样，他说：“我希望能得到你家的书，通读一遍。”主人听了，深为感叹，就把书借给他读。于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是匡衡成了大学问家。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85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2030" y="1089025"/>
            <a:ext cx="4248785" cy="391922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文本框 2"/>
          <p:cNvSpPr txBox="1"/>
          <p:nvPr/>
        </p:nvSpPr>
        <p:spPr>
          <a:xfrm>
            <a:off x="630555" y="836930"/>
            <a:ext cx="430847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1.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看看用今天学到的方法，你们自己能不能读懂它。</a:t>
            </a:r>
          </a:p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2.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背诵《囊萤映雪》。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50005" y="186690"/>
            <a:ext cx="14211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n>
                  <a:solidFill>
                    <a:schemeClr val="tx1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 业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230" y="115173"/>
            <a:ext cx="1521619" cy="90249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36800" y="1086246"/>
            <a:ext cx="52292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  </a:t>
            </a:r>
            <a:r>
              <a:rPr lang="zh-CN" altLang="en-US" sz="8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  <a:endParaRPr lang="zh-CN" altLang="en-US" sz="8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行楷简体" panose="02010601030101010101" charset="-122"/>
              <a:ea typeface="方正行楷简体" panose="02010601030101010101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 descr="结尾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708" y="3493136"/>
            <a:ext cx="3767138" cy="133350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421765" y="1567815"/>
            <a:ext cx="66821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胤恭勤不倦，博学多通。家贫不常得油，夏月则练囊盛数十萤火以照书，以夜继日焉。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30270" y="535940"/>
            <a:ext cx="21482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囊萤夜读</a:t>
            </a: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85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49065" y="186690"/>
            <a:ext cx="12458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>
                  <a:solidFill>
                    <a:schemeClr val="tx1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楷体" panose="02010609060101010101" charset="-122"/>
                <a:ea typeface="楷体" panose="02010609060101010101" charset="-122"/>
              </a:rPr>
              <a:t>思考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05990" y="1606550"/>
            <a:ext cx="4564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本文的主人公是谁？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38375" y="2695575"/>
            <a:ext cx="1365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车胤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53565" y="2360930"/>
            <a:ext cx="54362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勤奋     恭勤     博学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545205" y="238760"/>
            <a:ext cx="20313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>
                  <a:solidFill>
                    <a:schemeClr val="tx1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楷体" panose="02010609060101010101" charset="-122"/>
                <a:ea typeface="楷体" panose="02010609060101010101" charset="-122"/>
              </a:rPr>
              <a:t>认读字词</a:t>
            </a:r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85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76625" y="281305"/>
            <a:ext cx="20478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>
                  <a:solidFill>
                    <a:schemeClr val="tx1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楷体" panose="02010609060101010101" charset="-122"/>
                <a:ea typeface="楷体" panose="02010609060101010101" charset="-122"/>
              </a:rPr>
              <a:t>指导书写</a:t>
            </a:r>
          </a:p>
        </p:txBody>
      </p:sp>
      <p:pic>
        <p:nvPicPr>
          <p:cNvPr id="3" name="图片 2" descr="囊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310" y="2098675"/>
            <a:ext cx="2664020" cy="26640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17625" y="1238885"/>
            <a:ext cx="14287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náng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38370" y="2098675"/>
            <a:ext cx="37699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结构紧凑。上部扁小；撇捺尽量伸展。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76625" y="2098675"/>
            <a:ext cx="12617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写法：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52345" y="4574540"/>
            <a:ext cx="781050" cy="1524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400" y="-13970"/>
            <a:ext cx="9157335" cy="514985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pic>
        <p:nvPicPr>
          <p:cNvPr id="2" name="图片 1" descr="工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095" y="1826895"/>
            <a:ext cx="2664020" cy="26640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25880" y="1028065"/>
            <a:ext cx="16217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gōng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508375" y="1826895"/>
            <a:ext cx="12617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写法：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21860" y="1826895"/>
            <a:ext cx="37553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撇捺要舒展，盖住下面的“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⺗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</a:t>
            </a:r>
          </a:p>
        </p:txBody>
      </p:sp>
      <p:graphicFrame>
        <p:nvGraphicFramePr>
          <p:cNvPr id="8" name="对象 7">
            <a:hlinkClick r:id="" action="ppaction://ole?verb=0"/>
          </p:cNvPr>
          <p:cNvGraphicFramePr>
            <a:graphicFrameLocks/>
          </p:cNvGraphicFramePr>
          <p:nvPr/>
        </p:nvGraphicFramePr>
        <p:xfrm>
          <a:off x="4114800" y="2463800"/>
          <a:ext cx="914400" cy="215900"/>
        </p:xfrm>
        <a:graphic>
          <a:graphicData uri="http://schemas.openxmlformats.org/presentationml/2006/ole">
            <p:oleObj spid="_x0000_s1025" r:id="rId7" imgW="914400" imgH="215640" progId="">
              <p:embed/>
            </p:oleObj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15210" y="4288790"/>
            <a:ext cx="781050" cy="1524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pic>
        <p:nvPicPr>
          <p:cNvPr id="2" name="图片 1" descr="亲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" y="1942465"/>
            <a:ext cx="2664020" cy="26640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59230" y="1182370"/>
            <a:ext cx="10560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qín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4730" y="4415790"/>
            <a:ext cx="838200" cy="1193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64255" y="1942465"/>
            <a:ext cx="12617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写法：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26000" y="1972945"/>
            <a:ext cx="40246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左紧右松，注意左部横画布局匀称。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3416300"/>
            <a:ext cx="609600" cy="581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80" y="635"/>
            <a:ext cx="9157335" cy="5142865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355" y="186928"/>
            <a:ext cx="1521619" cy="9024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88995" y="186690"/>
            <a:ext cx="20504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>
                  <a:solidFill>
                    <a:schemeClr val="tx1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楷体" panose="02010609060101010101" charset="-122"/>
                <a:ea typeface="楷体" panose="02010609060101010101" charset="-122"/>
              </a:rPr>
              <a:t>理解词语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86155" y="1373505"/>
            <a:ext cx="14503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囊</a:t>
            </a:r>
          </a:p>
          <a:p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萤</a:t>
            </a:r>
          </a:p>
          <a:p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恭</a:t>
            </a:r>
          </a:p>
          <a:p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通 </a:t>
            </a:r>
          </a:p>
          <a:p>
            <a:pPr indent="228600"/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练囊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2315" y="1743075"/>
            <a:ext cx="2162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口袋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04385" y="2326640"/>
            <a:ext cx="1694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萤火虫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74540" y="1104265"/>
            <a:ext cx="20548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谦逊有礼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32325" y="3480435"/>
            <a:ext cx="2273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通晓，明白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59300" y="2896870"/>
            <a:ext cx="39878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白色薄绢做的口袋。</a:t>
            </a:r>
            <a:endParaRPr lang="zh-CN" altLang="en-US"/>
          </a:p>
        </p:txBody>
      </p:sp>
      <p:cxnSp>
        <p:nvCxnSpPr>
          <p:cNvPr id="8" name="直接连接符 7"/>
          <p:cNvCxnSpPr>
            <a:endCxn id="3" idx="1"/>
          </p:cNvCxnSpPr>
          <p:nvPr/>
        </p:nvCxnSpPr>
        <p:spPr>
          <a:xfrm>
            <a:off x="1697355" y="1706245"/>
            <a:ext cx="2854960" cy="3289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endCxn id="4" idx="1"/>
          </p:cNvCxnSpPr>
          <p:nvPr/>
        </p:nvCxnSpPr>
        <p:spPr>
          <a:xfrm>
            <a:off x="1704975" y="2263775"/>
            <a:ext cx="2899410" cy="3549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5" idx="1"/>
          </p:cNvCxnSpPr>
          <p:nvPr/>
        </p:nvCxnSpPr>
        <p:spPr>
          <a:xfrm flipV="1">
            <a:off x="1661160" y="1396365"/>
            <a:ext cx="2913380" cy="13436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endCxn id="6" idx="1"/>
          </p:cNvCxnSpPr>
          <p:nvPr/>
        </p:nvCxnSpPr>
        <p:spPr>
          <a:xfrm>
            <a:off x="1785620" y="3282950"/>
            <a:ext cx="2846705" cy="4895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203450" y="3077210"/>
            <a:ext cx="2486025" cy="8362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783</Words>
  <Application>WPS 演示</Application>
  <PresentationFormat>全屏显示(16:9)</PresentationFormat>
  <Paragraphs>64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lenovop</cp:lastModifiedBy>
  <cp:revision>13</cp:revision>
  <dcterms:created xsi:type="dcterms:W3CDTF">2019-10-08T06:30:00Z</dcterms:created>
  <dcterms:modified xsi:type="dcterms:W3CDTF">2021-01-11T02:47:19Z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