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8"/>
  </p:notesMasterIdLst>
  <p:sldIdLst>
    <p:sldId id="271" r:id="rId3"/>
    <p:sldId id="258" r:id="rId4"/>
    <p:sldId id="259" r:id="rId5"/>
    <p:sldId id="260" r:id="rId6"/>
    <p:sldId id="293" r:id="rId7"/>
    <p:sldId id="273" r:id="rId8"/>
    <p:sldId id="296" r:id="rId9"/>
    <p:sldId id="290" r:id="rId10"/>
    <p:sldId id="297" r:id="rId11"/>
    <p:sldId id="299" r:id="rId12"/>
    <p:sldId id="289" r:id="rId13"/>
    <p:sldId id="300" r:id="rId14"/>
    <p:sldId id="294" r:id="rId15"/>
    <p:sldId id="301" r:id="rId16"/>
    <p:sldId id="272" r:id="rId1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=""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69" d="100"/>
          <a:sy n="69" d="100"/>
        </p:scale>
        <p:origin x="-138" y="-102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png"/><Relationship Id="rId4" Type="http://schemas.openxmlformats.org/officeDocument/2006/relationships/image" Target="../media/image11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png"/><Relationship Id="rId4" Type="http://schemas.openxmlformats.org/officeDocument/2006/relationships/image" Target="../media/image11.tif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四年级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195486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5720" y="928676"/>
            <a:ext cx="8572528" cy="2951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       他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听了，黑生生的脸上显出一丝得意的神色。他说：“我们哪里有近道，还不是和你们走的同一条道？你们肩膀上没有挑子，是走得快，可是一路上东看西看，玩玩闹闹，总得停下来嘛！我们跟你们不一样，不像你们那么随便，高兴怎么就怎么。一步踩不实不行，更不能耽误工夫。我们得一个劲往前走。别看我们慢，走长了就跑到你们前面去了。”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        我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心悦诚服地点着头，感到这位山民的几句朴素的话，似乎包蕴着意味深长的哲理。没等我细细体味，他担（    ）起挑子又启程了。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143240" y="3714758"/>
            <a:ext cx="4217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57255" y="195486"/>
            <a:ext cx="7030564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给文中加点的字注音。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2910" y="1071552"/>
            <a:ext cx="82868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挑（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tiāo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）山工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鲜（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xiān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）红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背（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bèi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扁担（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dàn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担（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dān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）起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214414" y="785800"/>
            <a:ext cx="792958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笔陡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  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伸展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  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惊讶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  ）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195486"/>
            <a:ext cx="7030564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在文中找出下面词语的近义词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143240" y="832954"/>
            <a:ext cx="14287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陡直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2940" y="2267188"/>
            <a:ext cx="821533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我”和挑山工相遇的地点分别是（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）、（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）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000892" y="832954"/>
            <a:ext cx="14287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舒展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143240" y="1428742"/>
            <a:ext cx="14287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惊异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643702" y="2285998"/>
            <a:ext cx="20002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山下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00100" y="2928940"/>
            <a:ext cx="2643206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回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马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岭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00364" y="2928940"/>
            <a:ext cx="264320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松亭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3" grpId="0"/>
      <p:bldP spid="9" grpId="0"/>
      <p:bldP spid="10" grpId="0"/>
      <p:bldP spid="11" grpId="0"/>
      <p:bldP spid="12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14348" y="195486"/>
            <a:ext cx="7602068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我”心中的不解之谜是什么？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857356" y="1428742"/>
            <a:ext cx="5234125" cy="12840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挑山工挑着货物走得很慢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，怎么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常常跑到游人前面去了？ 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857502"/>
            <a:ext cx="1552753" cy="1144134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2" ac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14348" y="195486"/>
            <a:ext cx="7602068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用“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”画出挑山工说的话，说一说你从中明白了什么道理。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857356" y="1785932"/>
            <a:ext cx="6676828" cy="19303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“我们哪里有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跑到你们前面去了。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任何事情都要脚踏实地、坚持不懈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这样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才能取得成功。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857502"/>
            <a:ext cx="1552753" cy="1144134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2" ac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6" y="163238"/>
            <a:ext cx="3316802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6"/>
            <a:ext cx="249299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第二十五课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2" y="201135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25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挑山工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86130"/>
            <a:ext cx="1472911" cy="158621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9552" y="214296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一、给下列加点字注音。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14480" y="642924"/>
            <a:ext cx="657229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包蕴（        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拘束（        ）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黑黝黝（        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沉甸甸（        ）</a:t>
            </a:r>
          </a:p>
        </p:txBody>
      </p:sp>
      <p:sp>
        <p:nvSpPr>
          <p:cNvPr id="13" name="TextBox 9"/>
          <p:cNvSpPr txBox="1"/>
          <p:nvPr/>
        </p:nvSpPr>
        <p:spPr>
          <a:xfrm>
            <a:off x="2221423" y="1142990"/>
            <a:ext cx="421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5" name="TextBox 9"/>
          <p:cNvSpPr txBox="1"/>
          <p:nvPr/>
        </p:nvSpPr>
        <p:spPr>
          <a:xfrm>
            <a:off x="2221423" y="1785932"/>
            <a:ext cx="421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20" name="TextBox 9"/>
          <p:cNvSpPr txBox="1"/>
          <p:nvPr/>
        </p:nvSpPr>
        <p:spPr>
          <a:xfrm>
            <a:off x="2507175" y="2416732"/>
            <a:ext cx="421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857488" y="762646"/>
            <a:ext cx="9076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yùn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857488" y="1428742"/>
            <a:ext cx="9076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shù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286116" y="2071684"/>
            <a:ext cx="9076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yǒu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071802" y="2691472"/>
            <a:ext cx="10887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diàn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9"/>
          <p:cNvSpPr txBox="1"/>
          <p:nvPr/>
        </p:nvSpPr>
        <p:spPr>
          <a:xfrm>
            <a:off x="2500298" y="3059674"/>
            <a:ext cx="421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3" grpId="0"/>
      <p:bldP spid="15" grpId="0"/>
      <p:bldP spid="20" grpId="0"/>
      <p:bldP spid="26" grpId="0"/>
      <p:bldP spid="28" grpId="0"/>
      <p:bldP spid="30" grpId="0"/>
      <p:bldP spid="31" grpId="0"/>
      <p:bldP spid="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214546" y="1285866"/>
            <a:ext cx="6572296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泰  秦  （    ）语   （    ）淮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（    ）汉   安（    ）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0" y="339502"/>
            <a:ext cx="6288901" cy="662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二、选择合适的字填在相应的括号内。</a:t>
            </a:r>
          </a:p>
        </p:txBody>
      </p:sp>
      <p:sp>
        <p:nvSpPr>
          <p:cNvPr id="9" name="TextBox 11"/>
          <p:cNvSpPr txBox="1"/>
          <p:nvPr/>
        </p:nvSpPr>
        <p:spPr>
          <a:xfrm>
            <a:off x="3714744" y="142874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泰</a:t>
            </a:r>
          </a:p>
        </p:txBody>
      </p:sp>
      <p:sp>
        <p:nvSpPr>
          <p:cNvPr id="10" name="TextBox 11"/>
          <p:cNvSpPr txBox="1"/>
          <p:nvPr/>
        </p:nvSpPr>
        <p:spPr>
          <a:xfrm>
            <a:off x="5500694" y="142874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秦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714744" y="200024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秦</a:t>
            </a:r>
          </a:p>
        </p:txBody>
      </p:sp>
      <p:sp>
        <p:nvSpPr>
          <p:cNvPr id="13" name="TextBox 11"/>
          <p:cNvSpPr txBox="1"/>
          <p:nvPr/>
        </p:nvSpPr>
        <p:spPr>
          <a:xfrm>
            <a:off x="5929322" y="200024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泰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10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00034" y="1142990"/>
            <a:ext cx="8143932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仗  杖  拐（    ）   打（    ）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竹（    ）   依（    ）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驹  拘  （    ）束   白（    ）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（    ）留   马（    ）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0" y="339502"/>
            <a:ext cx="6288901" cy="662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二、选择合适的字填在相应的括号内。</a:t>
            </a:r>
          </a:p>
        </p:txBody>
      </p:sp>
      <p:sp>
        <p:nvSpPr>
          <p:cNvPr id="10" name="TextBox 11"/>
          <p:cNvSpPr txBox="1"/>
          <p:nvPr/>
        </p:nvSpPr>
        <p:spPr>
          <a:xfrm>
            <a:off x="2383584" y="121442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杖</a:t>
            </a:r>
          </a:p>
        </p:txBody>
      </p:sp>
      <p:sp>
        <p:nvSpPr>
          <p:cNvPr id="9" name="TextBox 11"/>
          <p:cNvSpPr txBox="1"/>
          <p:nvPr/>
        </p:nvSpPr>
        <p:spPr>
          <a:xfrm>
            <a:off x="4143372" y="121442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仗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2357422" y="1905654"/>
            <a:ext cx="5469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杖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143372" y="1928808"/>
            <a:ext cx="5469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仗</a:t>
            </a:r>
          </a:p>
        </p:txBody>
      </p:sp>
      <p:sp>
        <p:nvSpPr>
          <p:cNvPr id="14" name="TextBox 11"/>
          <p:cNvSpPr txBox="1"/>
          <p:nvPr/>
        </p:nvSpPr>
        <p:spPr>
          <a:xfrm>
            <a:off x="2000232" y="250031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拘</a:t>
            </a:r>
          </a:p>
        </p:txBody>
      </p:sp>
      <p:sp>
        <p:nvSpPr>
          <p:cNvPr id="15" name="TextBox 11"/>
          <p:cNvSpPr txBox="1"/>
          <p:nvPr/>
        </p:nvSpPr>
        <p:spPr>
          <a:xfrm>
            <a:off x="4143372" y="250031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驹</a:t>
            </a:r>
          </a:p>
        </p:txBody>
      </p:sp>
      <p:sp>
        <p:nvSpPr>
          <p:cNvPr id="16" name="TextBox 11"/>
          <p:cNvSpPr txBox="1"/>
          <p:nvPr/>
        </p:nvSpPr>
        <p:spPr>
          <a:xfrm>
            <a:off x="2000232" y="319153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拘</a:t>
            </a:r>
          </a:p>
        </p:txBody>
      </p:sp>
      <p:sp>
        <p:nvSpPr>
          <p:cNvPr id="17" name="TextBox 11"/>
          <p:cNvSpPr txBox="1"/>
          <p:nvPr/>
        </p:nvSpPr>
        <p:spPr>
          <a:xfrm>
            <a:off x="4143372" y="319153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驹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0" grpId="0"/>
      <p:bldP spid="9" grpId="0"/>
      <p:bldP spid="11" grpId="0"/>
      <p:bldP spid="12" grpId="0"/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7158" y="49500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三、根据课文内容填空。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14348" y="785800"/>
            <a:ext cx="792961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    ）的扁担     （         ）的货物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    ）的脸        （         ）的山色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000100" y="857238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光溜溜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357686" y="857238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沉甸甸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19291" y="1571618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黑心心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376877" y="157161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壮丽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  <p:bldP spid="33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7158" y="49500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四、根据意思写出相应的词语。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57158" y="785800"/>
            <a:ext cx="8286808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对着实物或风景绘画。（                ）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充分地看，尽情地观赏。（                ）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诚心诚意地佩服或服从。（                 ）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951867" y="92867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写生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380495" y="150018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饱览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000628" y="2214560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心悦诚服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  <p:bldP spid="9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195486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5720" y="928676"/>
            <a:ext cx="8572528" cy="2951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有一次，我同几个画友去泰山写生，就遇到过这种情况。我们在山下买登山用的青竹杖，遇到一个挑（    ）山工，矮个子，脸黑生生的，眉毛很浓，四十来岁，敞开的白土布褂子中间露出鲜（    ）红的背（    ）心。他扁担（    ）一头拴着几张木凳子，另一头捆着五六个青皮西瓜。我们很快就超过了他。到了回马岭那条陡直的山道前，我们累了，舒展身子躺在一块被山风吹得干干净净的大石头上歇歇脚。我们发现那个挑山工就坐在对面的草地上抽烟。随后，我们跟他差不多同时启程，很快就把他甩在后面，直到看不见他了。</a:t>
            </a:r>
          </a:p>
        </p:txBody>
      </p:sp>
      <p:sp>
        <p:nvSpPr>
          <p:cNvPr id="8" name="TextBox 9"/>
          <p:cNvSpPr txBox="1"/>
          <p:nvPr/>
        </p:nvSpPr>
        <p:spPr>
          <a:xfrm>
            <a:off x="2428860" y="1590254"/>
            <a:ext cx="4217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3143240" y="2018882"/>
            <a:ext cx="4217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00562" y="2018882"/>
            <a:ext cx="4217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36265" y="2000246"/>
            <a:ext cx="4217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195486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5720" y="928676"/>
            <a:ext cx="8572528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等到爬上半山的五松亭，我们看见有个人在那株姿态奇特的古松下整理挑子，那正是他。他把褂子脱掉了，光穿着红背心，现出健美的黑黝黝的肌肉。我很惊异，走过去跟他攀谈起来。这位山民倒不拘束，挺爱说话。他告诉我，他家住在山脚下，他天天挑货上山，干了近二十年了，一年四季，一天一个来回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把心中那个不解之谜说了出来：“我看你们走得很慢，怎么反而常常跑到我们前头去了呢？你们有什么近道吗？”</a:t>
            </a:r>
          </a:p>
          <a:p>
            <a:pPr>
              <a:lnSpc>
                <a:spcPct val="150000"/>
              </a:lnSpc>
            </a:pPr>
            <a:endParaRPr lang="zh-CN" altLang="en-US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875</Words>
  <Application>Microsoft Office PowerPoint</Application>
  <PresentationFormat>全屏显示(16:9)</PresentationFormat>
  <Paragraphs>111</Paragraphs>
  <Slides>15</Slides>
  <Notes>15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178</cp:revision>
  <dcterms:created xsi:type="dcterms:W3CDTF">2018-12-06T02:32:00Z</dcterms:created>
  <dcterms:modified xsi:type="dcterms:W3CDTF">2021-11-02T06:26:23Z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