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3"/>
    <p:sldId id="262" r:id="rId4"/>
    <p:sldId id="260" r:id="rId5"/>
    <p:sldId id="263" r:id="rId6"/>
    <p:sldId id="264" r:id="rId7"/>
    <p:sldId id="274" r:id="rId8"/>
    <p:sldId id="275" r:id="rId9"/>
    <p:sldId id="276" r:id="rId10"/>
    <p:sldId id="261" r:id="rId11"/>
    <p:sldId id="277" r:id="rId12"/>
    <p:sldId id="278" r:id="rId13"/>
    <p:sldId id="265" r:id="rId14"/>
    <p:sldId id="266" r:id="rId15"/>
    <p:sldId id="279" r:id="rId16"/>
    <p:sldId id="280" r:id="rId17"/>
    <p:sldId id="281" r:id="rId18"/>
    <p:sldId id="282" r:id="rId19"/>
    <p:sldId id="283" r:id="rId20"/>
    <p:sldId id="271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3167"/>
    <a:srgbClr val="A08D16"/>
    <a:srgbClr val="846F0B"/>
    <a:srgbClr val="F7F2CC"/>
    <a:srgbClr val="F3EEA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13"/>
  </p:normalViewPr>
  <p:slideViewPr>
    <p:cSldViewPr snapToGrid="0" snapToObjects="1" showGuides="1">
      <p:cViewPr varScale="1">
        <p:scale>
          <a:sx n="58" d="100"/>
          <a:sy n="58" d="100"/>
        </p:scale>
        <p:origin x="34" y="403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FA15D-9D5E-D640-857C-492B66896DB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483DF-3C75-224B-B3EC-86CD525E1D1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FA15D-9D5E-D640-857C-492B66896DB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483DF-3C75-224B-B3EC-86CD525E1D1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竖排文本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FA15D-9D5E-D640-857C-492B66896DB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483DF-3C75-224B-B3EC-86CD525E1D1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FA15D-9D5E-D640-857C-492B66896DB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483DF-3C75-224B-B3EC-86CD525E1D13}" type="slidenum">
              <a:rPr kumimoji="1" lang="zh-CN" altLang="en-US" smtClean="0"/>
            </a:fld>
            <a:endParaRPr kumimoji="1" lang="zh-CN" altLang="en-US"/>
          </a:p>
        </p:txBody>
      </p:sp>
      <p:grpSp>
        <p:nvGrpSpPr>
          <p:cNvPr id="16" name="组合 15"/>
          <p:cNvGrpSpPr/>
          <p:nvPr userDrawn="1"/>
        </p:nvGrpSpPr>
        <p:grpSpPr>
          <a:xfrm>
            <a:off x="-2188845" y="-1017905"/>
            <a:ext cx="16355060" cy="8101330"/>
            <a:chOff x="-3447" y="-1603"/>
            <a:chExt cx="25756" cy="12758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2485" y="-1603"/>
              <a:ext cx="5942" cy="5351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5400000" flipH="1">
              <a:off x="17359" y="6205"/>
              <a:ext cx="5262" cy="4638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8840000">
              <a:off x="-3743" y="2725"/>
              <a:ext cx="5942" cy="5351"/>
            </a:xfrm>
            <a:prstGeom prst="rect">
              <a:avLst/>
            </a:prstGeom>
          </p:spPr>
        </p:pic>
      </p:grp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FA15D-9D5E-D640-857C-492B66896DB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483DF-3C75-224B-B3EC-86CD525E1D1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FA15D-9D5E-D640-857C-492B66896DB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483DF-3C75-224B-B3EC-86CD525E1D1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FA15D-9D5E-D640-857C-492B66896DB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幻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483DF-3C75-224B-B3EC-86CD525E1D1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FA15D-9D5E-D640-857C-492B66896DB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483DF-3C75-224B-B3EC-86CD525E1D1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FA15D-9D5E-D640-857C-492B66896DB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幻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483DF-3C75-224B-B3EC-86CD525E1D1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FA15D-9D5E-D640-857C-492B66896DB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483DF-3C75-224B-B3EC-86CD525E1D1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BFA15D-9D5E-D640-857C-492B66896DB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幻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29483DF-3C75-224B-B3EC-86CD525E1D1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  <a:endParaRPr kumimoji="1"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  <a:endParaRPr kumimoji="1" lang="zh-CN" altLang="en-US"/>
          </a:p>
          <a:p>
            <a:pPr lvl="1"/>
            <a:r>
              <a:rPr kumimoji="1" lang="zh-CN" altLang="en-US"/>
              <a:t>二级</a:t>
            </a:r>
            <a:endParaRPr kumimoji="1" lang="zh-CN" altLang="en-US"/>
          </a:p>
          <a:p>
            <a:pPr lvl="2"/>
            <a:r>
              <a:rPr kumimoji="1" lang="zh-CN" altLang="en-US"/>
              <a:t>三级</a:t>
            </a:r>
            <a:endParaRPr kumimoji="1" lang="zh-CN" altLang="en-US"/>
          </a:p>
          <a:p>
            <a:pPr lvl="3"/>
            <a:r>
              <a:rPr kumimoji="1" lang="zh-CN" altLang="en-US"/>
              <a:t>四级</a:t>
            </a:r>
            <a:endParaRPr kumimoji="1" lang="zh-CN" altLang="en-US"/>
          </a:p>
          <a:p>
            <a:pPr lvl="4"/>
            <a:r>
              <a:rPr kumimoji="1" lang="zh-CN" altLang="en-US"/>
              <a:t>五级</a:t>
            </a:r>
            <a:endParaRPr kumimoji="1"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BFA15D-9D5E-D640-857C-492B66896DB8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幻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9483DF-3C75-224B-B3EC-86CD525E1D13}" type="slidenum">
              <a:rPr kumimoji="1" lang="zh-CN" altLang="en-US" smtClean="0"/>
            </a:fld>
            <a:endParaRPr kumimoji="1"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tif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tif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jpeg"/><Relationship Id="rId2" Type="http://schemas.openxmlformats.org/officeDocument/2006/relationships/image" Target="../media/image1.tiff"/><Relationship Id="rId1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456305" y="-1249680"/>
            <a:ext cx="5278755" cy="5426075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759960" cy="42862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279265" y="1519555"/>
            <a:ext cx="4977765" cy="273177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6600" b="1">
                <a:solidFill>
                  <a:srgbClr val="846F0B"/>
                </a:solidFill>
                <a:latin typeface="方正彩云简体" panose="03000509000000000000" charset="-122"/>
                <a:ea typeface="方正彩云简体" panose="03000509000000000000" charset="-122"/>
              </a:rPr>
              <a:t>第三课</a:t>
            </a:r>
            <a:endParaRPr lang="zh-CN" altLang="en-US" sz="6600" b="1">
              <a:solidFill>
                <a:srgbClr val="846F0B"/>
              </a:solidFill>
              <a:latin typeface="方正彩云简体" panose="03000509000000000000" charset="-122"/>
              <a:ea typeface="方正彩云简体" panose="03000509000000000000" charset="-122"/>
            </a:endParaRPr>
          </a:p>
          <a:p>
            <a:pPr algn="ctr">
              <a:lnSpc>
                <a:spcPct val="130000"/>
              </a:lnSpc>
            </a:pPr>
            <a:r>
              <a:rPr lang="zh-CN" altLang="en-US" sz="6600" b="1">
                <a:solidFill>
                  <a:srgbClr val="846F0B"/>
                </a:solidFill>
                <a:latin typeface="方正彩云简体" panose="03000509000000000000" charset="-122"/>
                <a:ea typeface="方正彩云简体" panose="03000509000000000000" charset="-122"/>
              </a:rPr>
              <a:t>月是故乡明</a:t>
            </a:r>
            <a:endParaRPr lang="zh-CN" altLang="en-US" sz="6600" b="1">
              <a:solidFill>
                <a:srgbClr val="846F0B"/>
              </a:solidFill>
              <a:latin typeface="方正彩云简体" panose="03000509000000000000" charset="-122"/>
              <a:ea typeface="方正彩云简体" panose="03000509000000000000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2780000">
            <a:off x="10556875" y="3457575"/>
            <a:ext cx="3270250" cy="294513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3813810" y="1403985"/>
            <a:ext cx="5908675" cy="2962910"/>
          </a:xfrm>
          <a:prstGeom prst="rect">
            <a:avLst/>
          </a:prstGeom>
          <a:noFill/>
          <a:ln>
            <a:solidFill>
              <a:srgbClr val="A08D16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29"/>
          <p:cNvSpPr txBox="1">
            <a:spLocks noChangeArrowheads="1"/>
          </p:cNvSpPr>
          <p:nvPr/>
        </p:nvSpPr>
        <p:spPr bwMode="auto">
          <a:xfrm>
            <a:off x="4759960" y="5776595"/>
            <a:ext cx="360426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语文</a:t>
            </a:r>
            <a:r>
              <a:rPr lang="en-US" altLang="zh-CN" sz="25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5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人教版</a:t>
            </a:r>
            <a:r>
              <a:rPr lang="en-US" altLang="zh-CN" sz="25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·</a:t>
            </a:r>
            <a:r>
              <a:rPr lang="zh-CN" altLang="en-US" sz="2500" b="1" dirty="0">
                <a:solidFill>
                  <a:schemeClr val="tx1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五年级下</a:t>
            </a:r>
            <a:endParaRPr lang="zh-CN" altLang="en-US" sz="2500" b="1" dirty="0">
              <a:solidFill>
                <a:schemeClr val="tx1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3" name="图片 2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32510" y="905510"/>
            <a:ext cx="2012315" cy="4521835"/>
          </a:xfrm>
          <a:prstGeom prst="rect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133840" y="217805"/>
            <a:ext cx="2722245" cy="1527175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8851265" y="4841875"/>
            <a:ext cx="1907540" cy="679450"/>
            <a:chOff x="11402" y="5744"/>
            <a:chExt cx="3004" cy="1070"/>
          </a:xfrm>
        </p:grpSpPr>
        <p:sp>
          <p:nvSpPr>
            <p:cNvPr id="12" name="文本框 29"/>
            <p:cNvSpPr txBox="1">
              <a:spLocks noChangeArrowheads="1"/>
            </p:cNvSpPr>
            <p:nvPr/>
          </p:nvSpPr>
          <p:spPr bwMode="auto">
            <a:xfrm>
              <a:off x="11700" y="5924"/>
              <a:ext cx="2410" cy="711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 lIns="68579" tIns="34289" rIns="68579" bIns="34289"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rgbClr val="FF0000"/>
                  </a:solidFill>
                  <a:latin typeface="微软雅黑" panose="020B0503020204020204" charset="-122"/>
                  <a:ea typeface="微软雅黑" panose="020B0503020204020204" charset="-122"/>
                </a:rPr>
                <a:t>第一课时</a:t>
              </a:r>
              <a:endParaRPr lang="zh-CN" altLang="en-US" sz="25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29" name="矩形: 圆角 28"/>
            <p:cNvSpPr/>
            <p:nvPr/>
          </p:nvSpPr>
          <p:spPr>
            <a:xfrm>
              <a:off x="11402" y="5744"/>
              <a:ext cx="3005" cy="1070"/>
            </a:xfrm>
            <a:prstGeom prst="roundRect">
              <a:avLst>
                <a:gd name="adj" fmla="val 39404"/>
              </a:avLst>
            </a:prstGeom>
            <a:noFill/>
            <a:ln>
              <a:solidFill>
                <a:srgbClr val="7F8D9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dirty="0"/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275729" y="1199790"/>
            <a:ext cx="1640542" cy="1640542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50290" y="3112135"/>
            <a:ext cx="1009142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6000" b="1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华文仿宋" panose="02010600040101010101" charset="-122"/>
              </a:rPr>
              <a:t>作者回忆了故乡的哪些情景？</a:t>
            </a:r>
            <a:endParaRPr lang="zh-CN" altLang="en-US" sz="6000" b="1" dirty="0">
              <a:solidFill>
                <a:srgbClr val="A08D16"/>
              </a:solidFill>
              <a:latin typeface="楷体" panose="02010609060101010101" charset="-122"/>
              <a:ea typeface="楷体" panose="02010609060101010101" charset="-122"/>
              <a:cs typeface="华文仿宋" panose="02010600040101010101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6000" b="1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华文仿宋" panose="02010600040101010101" charset="-122"/>
              </a:rPr>
              <a:t>它们都与</a:t>
            </a:r>
            <a:r>
              <a:rPr lang="en-US" altLang="zh-CN" sz="6000" b="1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华文仿宋" panose="02010600040101010101" charset="-122"/>
              </a:rPr>
              <a:t>“</a:t>
            </a:r>
            <a:r>
              <a:rPr lang="zh-CN" altLang="en-US" sz="6000" b="1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华文仿宋" panose="02010600040101010101" charset="-122"/>
              </a:rPr>
              <a:t>月亮</a:t>
            </a:r>
            <a:r>
              <a:rPr lang="en-US" altLang="zh-CN" sz="6000" b="1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华文仿宋" panose="02010600040101010101" charset="-122"/>
              </a:rPr>
              <a:t>”</a:t>
            </a:r>
            <a:r>
              <a:rPr lang="zh-CN" altLang="en-US" sz="6000" b="1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华文仿宋" panose="02010600040101010101" charset="-122"/>
              </a:rPr>
              <a:t>有何联系？</a:t>
            </a:r>
            <a:endParaRPr lang="zh-CN" altLang="en-US" sz="6000" b="1" dirty="0">
              <a:solidFill>
                <a:srgbClr val="A08D16"/>
              </a:solidFill>
              <a:latin typeface="楷体" panose="02010609060101010101" charset="-122"/>
              <a:ea typeface="楷体" panose="02010609060101010101" charset="-122"/>
              <a:cs typeface="华文仿宋" panose="0201060004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99015" y="308610"/>
            <a:ext cx="1983740" cy="11131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4105" y="1103630"/>
            <a:ext cx="4952365" cy="1736725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275729" y="1199790"/>
            <a:ext cx="1640542" cy="1640542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50290" y="3112135"/>
            <a:ext cx="1009142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6000" b="1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华文仿宋" panose="02010600040101010101" charset="-122"/>
              </a:rPr>
              <a:t>作者为什么要用杜甫的诗句</a:t>
            </a:r>
            <a:r>
              <a:rPr lang="en-US" altLang="zh-CN" sz="6000" b="1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华文仿宋" panose="02010600040101010101" charset="-122"/>
              </a:rPr>
              <a:t>“</a:t>
            </a:r>
            <a:r>
              <a:rPr lang="zh-CN" altLang="en-US" sz="6000" b="1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华文仿宋" panose="02010600040101010101" charset="-122"/>
              </a:rPr>
              <a:t>月是故乡明</a:t>
            </a:r>
            <a:r>
              <a:rPr lang="en-US" altLang="zh-CN" sz="6000" b="1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华文仿宋" panose="02010600040101010101" charset="-122"/>
              </a:rPr>
              <a:t>”</a:t>
            </a:r>
            <a:r>
              <a:rPr lang="zh-CN" altLang="en-US" sz="6000" b="1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华文仿宋" panose="02010600040101010101" charset="-122"/>
              </a:rPr>
              <a:t>作为题目？</a:t>
            </a:r>
            <a:endParaRPr lang="zh-CN" altLang="en-US" sz="6000" b="1" dirty="0">
              <a:solidFill>
                <a:srgbClr val="A08D16"/>
              </a:solidFill>
              <a:latin typeface="楷体" panose="02010609060101010101" charset="-122"/>
              <a:ea typeface="楷体" panose="02010609060101010101" charset="-122"/>
              <a:cs typeface="华文仿宋" panose="0201060004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99015" y="308610"/>
            <a:ext cx="1983740" cy="11131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4105" y="1103630"/>
            <a:ext cx="4952365" cy="1736725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线连接符 2"/>
          <p:cNvCxnSpPr/>
          <p:nvPr/>
        </p:nvCxnSpPr>
        <p:spPr>
          <a:xfrm>
            <a:off x="6096000" y="-666750"/>
            <a:ext cx="0" cy="6858000"/>
          </a:xfrm>
          <a:prstGeom prst="line">
            <a:avLst/>
          </a:prstGeom>
          <a:ln>
            <a:solidFill>
              <a:srgbClr val="F3EEA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5532283" y="620417"/>
            <a:ext cx="1125071" cy="1125071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5534646" y="767453"/>
            <a:ext cx="11227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800" dirty="0">
                <a:solidFill>
                  <a:schemeClr val="bg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壹</a:t>
            </a:r>
            <a:endParaRPr kumimoji="1" lang="zh-CN" altLang="en-US" sz="4800" dirty="0">
              <a:solidFill>
                <a:schemeClr val="bg1"/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532283" y="2239719"/>
            <a:ext cx="1125071" cy="1125071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34646" y="2391803"/>
            <a:ext cx="11227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400" dirty="0">
                <a:solidFill>
                  <a:schemeClr val="bg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贰</a:t>
            </a:r>
            <a:endParaRPr kumimoji="1" lang="zh-CN" altLang="en-US" sz="4400" dirty="0">
              <a:solidFill>
                <a:schemeClr val="bg1"/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532283" y="3938316"/>
            <a:ext cx="1125071" cy="1125071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5532283" y="4085352"/>
            <a:ext cx="11227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800" dirty="0">
                <a:solidFill>
                  <a:schemeClr val="bg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叁</a:t>
            </a:r>
            <a:endParaRPr kumimoji="1" lang="zh-CN" altLang="en-US" sz="4800" dirty="0">
              <a:solidFill>
                <a:schemeClr val="bg1"/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18870" y="767715"/>
            <a:ext cx="4413250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zh-CN" altLang="en-US" sz="3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第一部分（第</a:t>
            </a:r>
            <a:r>
              <a:rPr kumimoji="1" lang="en-US" altLang="zh-CN" sz="3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kumimoji="1" lang="zh-CN" altLang="en-US" sz="3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自然段）</a:t>
            </a:r>
            <a:endParaRPr kumimoji="1" lang="zh-CN" altLang="en-US" sz="3000" spc="30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10000"/>
              </a:lnSpc>
            </a:pPr>
            <a:r>
              <a:rPr kumimoji="1" lang="zh-CN" altLang="en-US" sz="3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开篇点题</a:t>
            </a:r>
            <a:endParaRPr kumimoji="1" lang="zh-CN" altLang="en-US" sz="3000" spc="30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889000" y="3790950"/>
            <a:ext cx="4646295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kumimoji="1" lang="zh-CN" altLang="en-US" sz="3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第三部分</a:t>
            </a:r>
            <a:r>
              <a:rPr kumimoji="1" lang="zh-CN" altLang="en-US" sz="3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（第</a:t>
            </a:r>
            <a:r>
              <a:rPr kumimoji="1" lang="en-US" altLang="zh-CN" sz="3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</a:t>
            </a:r>
            <a:r>
              <a:rPr kumimoji="1" lang="zh-CN" altLang="en-US" sz="3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自然段）</a:t>
            </a:r>
            <a:endParaRPr kumimoji="1" lang="zh-CN" altLang="en-US" sz="3000" spc="30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10000"/>
              </a:lnSpc>
            </a:pPr>
            <a:r>
              <a:rPr kumimoji="1" lang="zh-CN" altLang="en-US" sz="3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通过对比表达作者的思乡之情。</a:t>
            </a:r>
            <a:endParaRPr kumimoji="1" lang="zh-CN" altLang="en-US" sz="3000" spc="30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659880" y="1598930"/>
            <a:ext cx="5254625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0000"/>
              </a:lnSpc>
            </a:pPr>
            <a:r>
              <a:rPr kumimoji="1" lang="zh-CN" altLang="en-US" sz="3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第二部分（第</a:t>
            </a:r>
            <a:r>
              <a:rPr kumimoji="1" lang="en-US" altLang="zh-CN" sz="3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2-4</a:t>
            </a:r>
            <a:r>
              <a:rPr kumimoji="1" lang="zh-CN" altLang="en-US" sz="3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自然段）</a:t>
            </a:r>
            <a:endParaRPr kumimoji="1" lang="zh-CN" altLang="en-US" sz="3000" spc="30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  <a:p>
            <a:pPr>
              <a:lnSpc>
                <a:spcPct val="110000"/>
              </a:lnSpc>
            </a:pPr>
            <a:r>
              <a:rPr kumimoji="1" lang="zh-CN" altLang="en-US" sz="3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作者对故乡和童年生活的回忆。</a:t>
            </a:r>
            <a:endParaRPr kumimoji="1" lang="zh-CN" altLang="en-US" sz="3000" spc="30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99015" y="308610"/>
            <a:ext cx="1983740" cy="1113155"/>
          </a:xfrm>
          <a:prstGeom prst="rect">
            <a:avLst/>
          </a:prstGeom>
        </p:spPr>
      </p:pic>
      <p:sp>
        <p:nvSpPr>
          <p:cNvPr id="2" name="椭圆 1"/>
          <p:cNvSpPr/>
          <p:nvPr/>
        </p:nvSpPr>
        <p:spPr>
          <a:xfrm>
            <a:off x="5534823" y="5581696"/>
            <a:ext cx="1125071" cy="1125071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5534823" y="5728732"/>
            <a:ext cx="1122708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4800" dirty="0">
                <a:solidFill>
                  <a:schemeClr val="bg1"/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肆</a:t>
            </a:r>
            <a:endParaRPr kumimoji="1" lang="zh-CN" altLang="en-US" sz="4800" dirty="0">
              <a:solidFill>
                <a:schemeClr val="bg1"/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654800" y="5092065"/>
            <a:ext cx="4910455" cy="1614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10000"/>
              </a:lnSpc>
            </a:pPr>
            <a:r>
              <a:rPr kumimoji="1" lang="zh-CN" altLang="en-US" sz="3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第四部分</a:t>
            </a:r>
            <a:r>
              <a:rPr kumimoji="1" lang="zh-CN" altLang="en-US" sz="3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（第</a:t>
            </a:r>
            <a:r>
              <a:rPr kumimoji="1" lang="en-US" altLang="zh-CN" sz="3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6-7</a:t>
            </a:r>
            <a:r>
              <a:rPr kumimoji="1" lang="zh-CN" altLang="en-US" sz="3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自然段）</a:t>
            </a:r>
            <a:endParaRPr kumimoji="1" lang="zh-CN" altLang="en-US" sz="3000" spc="30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l">
              <a:lnSpc>
                <a:spcPct val="110000"/>
              </a:lnSpc>
            </a:pPr>
            <a:r>
              <a:rPr kumimoji="1" lang="zh-CN" altLang="en-US" sz="3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结尾与开篇呼应，情感推向高潮。</a:t>
            </a:r>
            <a:endParaRPr kumimoji="1" lang="zh-CN" altLang="en-US" sz="3000" spc="30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 animBg="1"/>
      <p:bldP spid="8" grpId="0"/>
      <p:bldP spid="10" grpId="0" animBg="1"/>
      <p:bldP spid="11" grpId="0"/>
      <p:bldP spid="12" grpId="0"/>
      <p:bldP spid="13" grpId="0"/>
      <p:bldP spid="14" grpId="0"/>
      <p:bldP spid="2" grpId="0" animBg="1"/>
      <p:bldP spid="3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84935" y="1671320"/>
            <a:ext cx="9420225" cy="209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en-US" altLang="zh-CN" sz="5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华文仿宋" panose="02010600040101010101" charset="-122"/>
              </a:rPr>
              <a:t>    </a:t>
            </a:r>
            <a:r>
              <a:rPr kumimoji="1" lang="zh-CN" altLang="en-US" sz="5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华文仿宋" panose="02010600040101010101" charset="-122"/>
              </a:rPr>
              <a:t>第二自然段，作者的家乡没有山，为什么还要写山呢？</a:t>
            </a:r>
            <a:endParaRPr kumimoji="1" lang="zh-CN" altLang="en-US" sz="5000" b="1" spc="30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  <a:cs typeface="华文仿宋" panose="02010600040101010101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873946" y="4020557"/>
            <a:ext cx="404635" cy="404635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893681" y="4012302"/>
            <a:ext cx="404635" cy="405154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934198" y="4019944"/>
            <a:ext cx="404635" cy="404635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82980" y="4425315"/>
            <a:ext cx="10226675" cy="2306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en-US" altLang="zh-CN" sz="4000" b="1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kumimoji="1" lang="zh-CN" altLang="en-US" sz="4000" b="1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过度，文章第二个自然段中说中国古代诗文写月亮需要山水的陪衬，所以下面提到了山，还写了水。</a:t>
            </a:r>
            <a:endParaRPr kumimoji="1" lang="zh-CN" altLang="en-US" sz="4000" b="1" dirty="0">
              <a:solidFill>
                <a:schemeClr val="tx1">
                  <a:lumMod val="50000"/>
                  <a:lumOff val="50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022087" y="4083712"/>
            <a:ext cx="222904" cy="222904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974716" y="4082284"/>
            <a:ext cx="224991" cy="238187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99015" y="308610"/>
            <a:ext cx="1983740" cy="11131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2435" y="372110"/>
            <a:ext cx="3704590" cy="1299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384935" y="1671320"/>
            <a:ext cx="9420225" cy="2091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en-US" altLang="zh-CN" sz="5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华文仿宋" panose="02010600040101010101" charset="-122"/>
              </a:rPr>
              <a:t>    </a:t>
            </a:r>
            <a:r>
              <a:rPr kumimoji="1" lang="zh-CN" altLang="en-US" sz="50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华文仿宋" panose="02010600040101010101" charset="-122"/>
              </a:rPr>
              <a:t>作者明明是写家乡的月亮，为什么要写那些童年趣事呢？</a:t>
            </a:r>
            <a:endParaRPr kumimoji="1" lang="zh-CN" altLang="en-US" sz="5000" b="1" spc="30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  <a:cs typeface="华文仿宋" panose="02010600040101010101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873946" y="4020557"/>
            <a:ext cx="404635" cy="404635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893681" y="4012302"/>
            <a:ext cx="404635" cy="405154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934198" y="4019944"/>
            <a:ext cx="404635" cy="404635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81075" y="4425315"/>
            <a:ext cx="1022667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kumimoji="1" lang="en-US" altLang="zh-CN" sz="4500" b="1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kumimoji="1" lang="zh-CN" altLang="en-US" sz="4500" b="1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作者的童年趣事也是围绕月亮来写的，更加突出了作者对故乡的思念之情。</a:t>
            </a:r>
            <a:endParaRPr kumimoji="1" lang="zh-CN" altLang="en-US" sz="4500" b="1" dirty="0">
              <a:solidFill>
                <a:srgbClr val="A08D1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022087" y="4083712"/>
            <a:ext cx="222904" cy="222904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974716" y="4082284"/>
            <a:ext cx="224991" cy="238187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99015" y="308610"/>
            <a:ext cx="1983740" cy="11131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2435" y="372110"/>
            <a:ext cx="3704590" cy="1299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981075" y="1671320"/>
            <a:ext cx="10723880" cy="2792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en-US" altLang="zh-CN" sz="45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华文仿宋" panose="02010600040101010101" charset="-122"/>
              </a:rPr>
              <a:t>    </a:t>
            </a:r>
            <a:r>
              <a:rPr kumimoji="1" lang="zh-CN" altLang="en-US" sz="4500" b="1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华文仿宋" panose="02010600040101010101" charset="-122"/>
              </a:rPr>
              <a:t>作者到过三十多个国家，看到了更美的月亮，为什么还是怀念故乡的小月亮？</a:t>
            </a:r>
            <a:endParaRPr kumimoji="1" lang="zh-CN" altLang="en-US" sz="4500" b="1" spc="30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  <a:cs typeface="华文仿宋" panose="02010600040101010101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873946" y="4020557"/>
            <a:ext cx="404635" cy="404635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893681" y="4012302"/>
            <a:ext cx="404635" cy="405154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6934198" y="4019944"/>
            <a:ext cx="404635" cy="404635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981075" y="4425315"/>
            <a:ext cx="10226675" cy="2168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kumimoji="1" lang="en-US" altLang="zh-CN" sz="4500" b="1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</a:t>
            </a:r>
            <a:r>
              <a:rPr kumimoji="1" lang="zh-CN" altLang="en-US" sz="4500" b="1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通过对比，更能突出作者对故乡月色的喜爱，更能表达作者对故乡的眷恋。</a:t>
            </a:r>
            <a:endParaRPr kumimoji="1" lang="zh-CN" altLang="en-US" sz="4500" b="1" dirty="0">
              <a:solidFill>
                <a:srgbClr val="A08D1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022087" y="4083712"/>
            <a:ext cx="222904" cy="222904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7974716" y="4082284"/>
            <a:ext cx="224991" cy="238187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99015" y="308610"/>
            <a:ext cx="1983740" cy="11131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42435" y="372110"/>
            <a:ext cx="3704590" cy="1299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01625" y="1666875"/>
            <a:ext cx="3443605" cy="3443605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81835" y="52070"/>
            <a:ext cx="4065270" cy="1614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>
              <a:lnSpc>
                <a:spcPct val="150000"/>
              </a:lnSpc>
            </a:pPr>
            <a:r>
              <a:rPr kumimoji="1" lang="zh-CN" altLang="en-US" sz="6600" b="1" spc="3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祥隶简体" panose="03000509000000000000" charset="-122"/>
                <a:ea typeface="方正祥隶简体" panose="03000509000000000000" charset="-122"/>
                <a:cs typeface="华文仿宋" panose="02010600040101010101" charset="-122"/>
                <a:sym typeface="+mn-ea"/>
              </a:rPr>
              <a:t>拼读语句</a:t>
            </a:r>
            <a:endParaRPr kumimoji="1" lang="zh-CN" altLang="en-US" sz="6600" b="1" spc="30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方正祥隶简体" panose="03000509000000000000" charset="-122"/>
              <a:ea typeface="方正祥隶简体" panose="03000509000000000000" charset="-122"/>
              <a:cs typeface="华文仿宋" panose="02010600040101010101" charset="-122"/>
              <a:sym typeface="+mn-ea"/>
            </a:endParaRPr>
          </a:p>
        </p:txBody>
      </p:sp>
      <p:pic>
        <p:nvPicPr>
          <p:cNvPr id="8" name="图片 7" descr="57223ca57a2a9e5a88f008033ba8c1236b215f2d468f5-eLJGgn_fw658"/>
          <p:cNvPicPr>
            <a:picLocks noChangeAspect="1"/>
          </p:cNvPicPr>
          <p:nvPr/>
        </p:nvPicPr>
        <p:blipFill>
          <a:blip r:embed="rId1"/>
          <a:srcRect t="12754" b="6943"/>
          <a:stretch>
            <a:fillRect/>
          </a:stretch>
        </p:blipFill>
        <p:spPr>
          <a:xfrm>
            <a:off x="1334135" y="2270760"/>
            <a:ext cx="2411095" cy="2317115"/>
          </a:xfrm>
          <a:prstGeom prst="ellipse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99015" y="308610"/>
            <a:ext cx="1983740" cy="11131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22675" y="1666875"/>
            <a:ext cx="8510270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kumimoji="1" lang="en-US" altLang="zh-CN" sz="3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kumimoji="1" lang="zh-CN" altLang="en-US" sz="3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曾到过将近三十个国家,看到过许许多多的月亮。在风光旖施的瑞士莱季湖上，在无边无垠的非洲大沙漠中，在碧波万顷的大海中,在巍食雄奇的高山上，我都看到过月亮。这些月亮应该说都是美妙绝伦的，我都非常喜欢。</a:t>
            </a:r>
            <a:endParaRPr kumimoji="1" lang="zh-CN" altLang="en-US" sz="3500" spc="30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01625" y="1666875"/>
            <a:ext cx="3443605" cy="3443605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58975" y="349250"/>
            <a:ext cx="4065270" cy="1614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>
              <a:lnSpc>
                <a:spcPct val="150000"/>
              </a:lnSpc>
            </a:pPr>
            <a:r>
              <a:rPr kumimoji="1" lang="zh-CN" altLang="en-US" sz="6600" b="1" spc="3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祥隶简体" panose="03000509000000000000" charset="-122"/>
                <a:ea typeface="方正祥隶简体" panose="03000509000000000000" charset="-122"/>
                <a:cs typeface="华文仿宋" panose="02010600040101010101" charset="-122"/>
                <a:sym typeface="+mn-ea"/>
              </a:rPr>
              <a:t>拼读语句</a:t>
            </a:r>
            <a:endParaRPr kumimoji="1" lang="zh-CN" altLang="en-US" sz="6600" b="1" spc="30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方正祥隶简体" panose="03000509000000000000" charset="-122"/>
              <a:ea typeface="方正祥隶简体" panose="03000509000000000000" charset="-122"/>
              <a:cs typeface="华文仿宋" panose="02010600040101010101" charset="-122"/>
              <a:sym typeface="+mn-ea"/>
            </a:endParaRPr>
          </a:p>
        </p:txBody>
      </p:sp>
      <p:pic>
        <p:nvPicPr>
          <p:cNvPr id="8" name="图片 7" descr="57223ca57a2a9e5a88f008033ba8c1236b215f2d468f5-eLJGgn_fw658"/>
          <p:cNvPicPr>
            <a:picLocks noChangeAspect="1"/>
          </p:cNvPicPr>
          <p:nvPr/>
        </p:nvPicPr>
        <p:blipFill>
          <a:blip r:embed="rId1"/>
          <a:srcRect t="12754" b="6943"/>
          <a:stretch>
            <a:fillRect/>
          </a:stretch>
        </p:blipFill>
        <p:spPr>
          <a:xfrm>
            <a:off x="1334135" y="2270760"/>
            <a:ext cx="2411095" cy="2317115"/>
          </a:xfrm>
          <a:prstGeom prst="ellipse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99015" y="308610"/>
            <a:ext cx="1983740" cy="11131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576955" y="1666875"/>
            <a:ext cx="8485505" cy="4992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en-US" altLang="zh-CN" sz="3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kumimoji="1" lang="zh-CN" altLang="en-US" sz="3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但是，看到它们，我立刻就会想到故乡苇坑上面和水中的那个小月亮。</a:t>
            </a:r>
            <a:r>
              <a:rPr kumimoji="1" lang="zh-CN" altLang="en-US" sz="3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对比之下，我感到这些广阔世界的大月亮，无论如何比不上我那心爱的小月亮。不管我离开我的故乡多少远，我的心立刻就飞四去了。我的小月亮，我永远忘不掉你！</a:t>
            </a:r>
            <a:endParaRPr kumimoji="1" lang="zh-CN" altLang="en-US" sz="3500" spc="30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wheel spokes="8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01625" y="1666875"/>
            <a:ext cx="3443605" cy="3443605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58975" y="349250"/>
            <a:ext cx="4065270" cy="1614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>
              <a:lnSpc>
                <a:spcPct val="150000"/>
              </a:lnSpc>
            </a:pPr>
            <a:r>
              <a:rPr kumimoji="1" lang="zh-CN" altLang="en-US" sz="6600" b="1" spc="3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祥隶简体" panose="03000509000000000000" charset="-122"/>
                <a:ea typeface="方正祥隶简体" panose="03000509000000000000" charset="-122"/>
                <a:cs typeface="华文仿宋" panose="02010600040101010101" charset="-122"/>
                <a:sym typeface="+mn-ea"/>
              </a:rPr>
              <a:t>拼读语句</a:t>
            </a:r>
            <a:endParaRPr kumimoji="1" lang="zh-CN" altLang="en-US" sz="6600" b="1" spc="30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方正祥隶简体" panose="03000509000000000000" charset="-122"/>
              <a:ea typeface="方正祥隶简体" panose="03000509000000000000" charset="-122"/>
              <a:cs typeface="华文仿宋" panose="02010600040101010101" charset="-122"/>
              <a:sym typeface="+mn-ea"/>
            </a:endParaRPr>
          </a:p>
        </p:txBody>
      </p:sp>
      <p:pic>
        <p:nvPicPr>
          <p:cNvPr id="8" name="图片 7" descr="57223ca57a2a9e5a88f008033ba8c1236b215f2d468f5-eLJGgn_fw658"/>
          <p:cNvPicPr>
            <a:picLocks noChangeAspect="1"/>
          </p:cNvPicPr>
          <p:nvPr/>
        </p:nvPicPr>
        <p:blipFill>
          <a:blip r:embed="rId1"/>
          <a:srcRect t="12754" b="6943"/>
          <a:stretch>
            <a:fillRect/>
          </a:stretch>
        </p:blipFill>
        <p:spPr>
          <a:xfrm>
            <a:off x="1334135" y="2270760"/>
            <a:ext cx="2411095" cy="2317115"/>
          </a:xfrm>
          <a:prstGeom prst="ellipse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99015" y="308610"/>
            <a:ext cx="1983740" cy="11131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608070" y="1666875"/>
            <a:ext cx="8485505" cy="4992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30000"/>
              </a:lnSpc>
            </a:pPr>
            <a:r>
              <a:rPr kumimoji="1" lang="en-US" altLang="zh-CN" sz="3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kumimoji="1" lang="zh-CN" altLang="en-US" sz="3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我现在年事已高，住的朗润园是燕园胜地。夸大一点儿说,此地有茂林修竹，绿水环流，还有几座土山点缀其间，风光无疑是绝妙的。每逢望夜，一轮当空，月光闪耀于碧波之上，上下空蒙,一碧数顷，而且荷香远溢，宿鸟幽鸣，真不能不说是赏月胜地。</a:t>
            </a:r>
            <a:endParaRPr kumimoji="1" lang="zh-CN" altLang="en-US" sz="3500" spc="30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456305" y="-1249680"/>
            <a:ext cx="5278755" cy="5426075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317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4759960" cy="428625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4481195" y="1094740"/>
            <a:ext cx="3229610" cy="517271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l"/>
            <a:r>
              <a:rPr lang="zh-CN" altLang="en-US" sz="9900" b="1">
                <a:solidFill>
                  <a:srgbClr val="846F0B"/>
                </a:solidFill>
                <a:latin typeface="方正彩云简体" panose="03000509000000000000" charset="-122"/>
                <a:ea typeface="方正彩云简体" panose="03000509000000000000" charset="-122"/>
                <a:cs typeface="方正彩云简体" panose="03000509000000000000" charset="-122"/>
              </a:rPr>
              <a:t>谢谢       </a:t>
            </a:r>
            <a:endParaRPr lang="zh-CN" altLang="en-US" sz="9900" b="1">
              <a:solidFill>
                <a:srgbClr val="846F0B"/>
              </a:solidFill>
              <a:latin typeface="方正彩云简体" panose="03000509000000000000" charset="-122"/>
              <a:ea typeface="方正彩云简体" panose="03000509000000000000" charset="-122"/>
              <a:cs typeface="方正彩云简体" panose="03000509000000000000" charset="-122"/>
            </a:endParaRPr>
          </a:p>
          <a:p>
            <a:pPr algn="l"/>
            <a:r>
              <a:rPr lang="zh-CN" altLang="en-US" sz="9900" b="1">
                <a:solidFill>
                  <a:srgbClr val="846F0B"/>
                </a:solidFill>
                <a:latin typeface="方正彩云简体" panose="03000509000000000000" charset="-122"/>
                <a:ea typeface="方正彩云简体" panose="03000509000000000000" charset="-122"/>
                <a:cs typeface="方正彩云简体" panose="03000509000000000000" charset="-122"/>
              </a:rPr>
              <a:t>    观看</a:t>
            </a:r>
            <a:endParaRPr lang="zh-CN" altLang="en-US" sz="9900" b="1">
              <a:solidFill>
                <a:srgbClr val="846F0B"/>
              </a:solidFill>
              <a:latin typeface="方正彩云简体" panose="03000509000000000000" charset="-122"/>
              <a:ea typeface="方正彩云简体" panose="03000509000000000000" charset="-122"/>
              <a:cs typeface="方正彩云简体" panose="03000509000000000000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 rot="12780000">
            <a:off x="10556875" y="3457575"/>
            <a:ext cx="3270250" cy="2945130"/>
          </a:xfrm>
          <a:prstGeom prst="rect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169400" y="254635"/>
            <a:ext cx="2794000" cy="1567815"/>
          </a:xfrm>
          <a:prstGeom prst="rect">
            <a:avLst/>
          </a:prstGeom>
        </p:spPr>
      </p:pic>
      <p:pic>
        <p:nvPicPr>
          <p:cNvPr id="2" name="图片 1" descr="结尾7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73050" y="5225415"/>
            <a:ext cx="4486910" cy="158813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028190" y="590729"/>
            <a:ext cx="8104909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5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举头望明月，低头思故乡。 </a:t>
            </a:r>
            <a:endParaRPr kumimoji="1" lang="zh-CN" altLang="en-US" sz="5000" spc="3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 sz="5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—— 李白《静夜思》</a:t>
            </a:r>
            <a:endParaRPr kumimoji="1" lang="zh-CN" altLang="en-US" sz="5000" spc="3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734820" y="3971290"/>
            <a:ext cx="872236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5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露从今夜白，月是故乡明。 </a:t>
            </a:r>
            <a:endParaRPr kumimoji="1" lang="zh-CN" altLang="en-US" sz="5000" spc="3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ctr">
              <a:lnSpc>
                <a:spcPct val="150000"/>
              </a:lnSpc>
            </a:pPr>
            <a:r>
              <a:rPr kumimoji="1" lang="zh-CN" altLang="en-US" sz="5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  <a:sym typeface="+mn-ea"/>
              </a:rPr>
              <a:t>—— 杜甫《月夜忆舍弟》</a:t>
            </a:r>
            <a:endParaRPr kumimoji="1" lang="zh-CN" altLang="en-US" sz="5000" dirty="0">
              <a:solidFill>
                <a:schemeClr val="tx1">
                  <a:lumMod val="50000"/>
                  <a:lumOff val="50000"/>
                </a:schemeClr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20185" y="3438525"/>
            <a:ext cx="4177665" cy="412115"/>
            <a:chOff x="6334" y="6319"/>
            <a:chExt cx="6579" cy="649"/>
          </a:xfrm>
        </p:grpSpPr>
        <p:sp>
          <p:nvSpPr>
            <p:cNvPr id="5" name="椭圆 4"/>
            <p:cNvSpPr/>
            <p:nvPr/>
          </p:nvSpPr>
          <p:spPr>
            <a:xfrm>
              <a:off x="7676" y="6332"/>
              <a:ext cx="637" cy="637"/>
            </a:xfrm>
            <a:prstGeom prst="ellipse">
              <a:avLst/>
            </a:prstGeom>
            <a:solidFill>
              <a:srgbClr val="F3EEAA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9281" y="6319"/>
              <a:ext cx="637" cy="638"/>
            </a:xfrm>
            <a:prstGeom prst="ellipse">
              <a:avLst/>
            </a:prstGeom>
            <a:solidFill>
              <a:srgbClr val="F3EEAA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0920" y="6331"/>
              <a:ext cx="637" cy="637"/>
            </a:xfrm>
            <a:prstGeom prst="ellipse">
              <a:avLst/>
            </a:prstGeom>
            <a:solidFill>
              <a:srgbClr val="F3EEAA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6334" y="6431"/>
              <a:ext cx="351" cy="351"/>
            </a:xfrm>
            <a:prstGeom prst="ellipse">
              <a:avLst/>
            </a:prstGeom>
            <a:solidFill>
              <a:srgbClr val="F3EEAA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12559" y="6429"/>
              <a:ext cx="354" cy="375"/>
            </a:xfrm>
            <a:prstGeom prst="ellipse">
              <a:avLst/>
            </a:prstGeom>
            <a:solidFill>
              <a:srgbClr val="F3EEAA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99015" y="308610"/>
            <a:ext cx="1983740" cy="11131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133090" y="296545"/>
            <a:ext cx="5897245" cy="1125220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4500"/>
          </a:p>
        </p:txBody>
      </p:sp>
      <p:sp>
        <p:nvSpPr>
          <p:cNvPr id="5" name="文本框 4"/>
          <p:cNvSpPr txBox="1"/>
          <p:nvPr/>
        </p:nvSpPr>
        <p:spPr>
          <a:xfrm>
            <a:off x="3977005" y="467360"/>
            <a:ext cx="4237990" cy="78359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kumimoji="1" lang="zh-CN" altLang="en-US" sz="45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华文仿宋" panose="02010600040101010101" charset="-122"/>
              </a:rPr>
              <a:t>作 者 简 介</a:t>
            </a:r>
            <a:endParaRPr kumimoji="1" lang="zh-CN" altLang="en-US" sz="45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  <a:cs typeface="华文仿宋" panose="02010600040101010101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155" y="1582420"/>
            <a:ext cx="1196911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lang="en-US" altLang="zh-CN" sz="4000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lang="zh-CN" altLang="en-US" sz="4000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季羡林（1911年8月6日—2009年7月11日），中国山东省聊城市临清人，字希逋，又字齐奘。国际著名东方学大师、语言学家、文学家、国学家、佛学家、史学家、教育家和社会活动家。历任中国科学院哲学社会科学部委员、聊城大学名誉校长、北京大学副校长、中国社会科学院南亚研究所所长，是北京大学的终身教授，与饶宗颐并称为“南饶北季”。</a:t>
            </a:r>
            <a:endParaRPr lang="zh-CN" altLang="en-US" sz="4000" dirty="0">
              <a:solidFill>
                <a:srgbClr val="A08D1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99015" y="308610"/>
            <a:ext cx="1983740" cy="1113155"/>
          </a:xfrm>
          <a:prstGeom prst="rect">
            <a:avLst/>
          </a:prstGeom>
        </p:spPr>
      </p:pic>
    </p:spTree>
  </p:cSld>
  <p:clrMapOvr>
    <a:masterClrMapping/>
  </p:clrMapOvr>
  <p:transition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 3"/>
          <p:cNvGrpSpPr/>
          <p:nvPr/>
        </p:nvGrpSpPr>
        <p:grpSpPr>
          <a:xfrm>
            <a:off x="1728850" y="223951"/>
            <a:ext cx="4616414" cy="1640542"/>
            <a:chOff x="1285620" y="2446699"/>
            <a:chExt cx="4616414" cy="1640542"/>
          </a:xfrm>
        </p:grpSpPr>
        <p:sp>
          <p:nvSpPr>
            <p:cNvPr id="5" name="椭圆 4"/>
            <p:cNvSpPr/>
            <p:nvPr/>
          </p:nvSpPr>
          <p:spPr>
            <a:xfrm>
              <a:off x="1285620" y="2446699"/>
              <a:ext cx="1640542" cy="1640542"/>
            </a:xfrm>
            <a:prstGeom prst="ellipse">
              <a:avLst/>
            </a:prstGeom>
            <a:solidFill>
              <a:srgbClr val="F3EEAA"/>
            </a:soli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文本框 5"/>
            <p:cNvSpPr txBox="1"/>
            <p:nvPr/>
          </p:nvSpPr>
          <p:spPr>
            <a:xfrm>
              <a:off x="1821626" y="2671216"/>
              <a:ext cx="4080408" cy="112966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</a:bodyPr>
            <a:lstStyle/>
            <a:p>
              <a:pPr>
                <a:lnSpc>
                  <a:spcPct val="150000"/>
                </a:lnSpc>
              </a:pPr>
              <a:r>
                <a:rPr kumimoji="1" lang="zh-CN" altLang="en-US" sz="4500" b="1" spc="300" dirty="0">
                  <a:ln w="10160">
                    <a:solidFill>
                      <a:schemeClr val="accent5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38100" dist="22860" dir="5400000" algn="tl" rotWithShape="0">
                      <a:srgbClr val="000000">
                        <a:alpha val="30000"/>
                      </a:srgbClr>
                    </a:outerShdw>
                  </a:effectLst>
                  <a:latin typeface="微软雅黑" panose="020B0503020204020204" charset="-122"/>
                  <a:ea typeface="微软雅黑" panose="020B0503020204020204" charset="-122"/>
                  <a:cs typeface="华文仿宋" panose="02010600040101010101" charset="-122"/>
                </a:rPr>
                <a:t>生字生词</a:t>
              </a:r>
              <a:endParaRPr kumimoji="1" lang="zh-CN" altLang="en-US" sz="4500" b="1" spc="3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华文仿宋" panose="02010600040101010101" charset="-122"/>
              </a:endParaRPr>
            </a:p>
          </p:txBody>
        </p:sp>
      </p:grp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99015" y="308610"/>
            <a:ext cx="1983740" cy="11131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72845" y="1864995"/>
            <a:ext cx="10238105" cy="47999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70000"/>
              </a:lnSpc>
            </a:pPr>
            <a:r>
              <a:rPr lang="zh-CN" altLang="en-US" sz="6000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浩</a:t>
            </a:r>
            <a:r>
              <a:rPr lang="zh-CN" altLang="en-US" sz="6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渺</a:t>
            </a:r>
            <a:r>
              <a:rPr lang="zh-CN" altLang="en-US" sz="6000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6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篝</a:t>
            </a:r>
            <a:r>
              <a:rPr lang="zh-CN" altLang="en-US" sz="6000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火   </a:t>
            </a:r>
            <a:r>
              <a:rPr lang="zh-CN" altLang="en-US" sz="6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萌</a:t>
            </a:r>
            <a:r>
              <a:rPr lang="zh-CN" altLang="en-US" sz="6000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动   </a:t>
            </a:r>
            <a:r>
              <a:rPr lang="zh-CN" altLang="en-US" sz="6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澄 澈</a:t>
            </a:r>
            <a:r>
              <a:rPr lang="zh-CN" altLang="en-US" sz="6000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endParaRPr lang="zh-CN" altLang="en-US" sz="6000" dirty="0">
              <a:solidFill>
                <a:srgbClr val="A08D1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6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莱</a:t>
            </a:r>
            <a:r>
              <a:rPr lang="zh-CN" altLang="en-US" sz="6000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蒙   无</a:t>
            </a:r>
            <a:r>
              <a:rPr lang="zh-CN" altLang="en-US" sz="6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垠</a:t>
            </a:r>
            <a:r>
              <a:rPr lang="zh-CN" altLang="en-US" sz="6000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6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旖旎</a:t>
            </a:r>
            <a:r>
              <a:rPr lang="zh-CN" altLang="en-US" sz="6000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</a:t>
            </a:r>
            <a:r>
              <a:rPr lang="zh-CN" altLang="en-US" sz="6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瑞</a:t>
            </a:r>
            <a:r>
              <a:rPr lang="zh-CN" altLang="en-US" sz="6000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土   </a:t>
            </a:r>
            <a:endParaRPr lang="zh-CN" altLang="en-US" sz="6000" dirty="0">
              <a:solidFill>
                <a:srgbClr val="A08D1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>
              <a:lnSpc>
                <a:spcPct val="170000"/>
              </a:lnSpc>
            </a:pPr>
            <a:r>
              <a:rPr lang="zh-CN" altLang="en-US" sz="6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燕</a:t>
            </a:r>
            <a:r>
              <a:rPr lang="zh-CN" altLang="en-US" sz="6000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园   点</a:t>
            </a:r>
            <a:r>
              <a:rPr lang="zh-CN" altLang="en-US" sz="6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缀</a:t>
            </a:r>
            <a:r>
              <a:rPr lang="zh-CN" altLang="en-US" sz="6000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r>
              <a:rPr lang="zh-CN" altLang="en-US" sz="6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徘徊</a:t>
            </a:r>
            <a:r>
              <a:rPr lang="zh-CN" altLang="en-US" sz="6000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</a:t>
            </a:r>
            <a:endParaRPr lang="zh-CN" altLang="en-US" sz="6000" dirty="0">
              <a:solidFill>
                <a:srgbClr val="A08D1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22893" name="文本框 122892"/>
          <p:cNvSpPr txBox="1"/>
          <p:nvPr/>
        </p:nvSpPr>
        <p:spPr>
          <a:xfrm>
            <a:off x="1999615" y="1864995"/>
            <a:ext cx="13703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30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miǎo</a:t>
            </a:r>
            <a:endParaRPr sz="300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63035" y="1864995"/>
            <a:ext cx="12052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30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gōu</a:t>
            </a:r>
            <a:endParaRPr sz="300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14795" y="1864995"/>
            <a:ext cx="13703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30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méng</a:t>
            </a:r>
            <a:endParaRPr sz="300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8887460" y="1864995"/>
            <a:ext cx="271208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30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chéng  chè</a:t>
            </a:r>
            <a:endParaRPr sz="300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46530" y="3502660"/>
            <a:ext cx="13703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30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lái</a:t>
            </a:r>
            <a:endParaRPr sz="300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806950" y="3502660"/>
            <a:ext cx="121412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30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yín</a:t>
            </a:r>
            <a:endParaRPr sz="300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870065" y="3502660"/>
            <a:ext cx="172339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30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yǐ  nǐ</a:t>
            </a:r>
            <a:endParaRPr sz="300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471025" y="3502660"/>
            <a:ext cx="118364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sz="300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ruì</a:t>
            </a:r>
            <a:endParaRPr sz="300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727325" y="5007119"/>
            <a:ext cx="1370330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lang="en-US" altLang="zh-CN" sz="3000" dirty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y</a:t>
            </a:r>
            <a:r>
              <a:rPr lang="zh-CN" altLang="en-US" sz="3000" dirty="0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ān</a:t>
            </a:r>
            <a:endParaRPr lang="zh-CN" altLang="en-US" sz="3000" dirty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6120285" y="5006263"/>
            <a:ext cx="119951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 algn="l">
              <a:spcBef>
                <a:spcPct val="50000"/>
              </a:spcBef>
            </a:pPr>
            <a:r>
              <a:rPr lang="en-US" sz="3000" dirty="0" err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z</a:t>
            </a:r>
            <a:r>
              <a:rPr sz="3000" dirty="0" err="1">
                <a:solidFill>
                  <a:schemeClr val="tx1"/>
                </a:solidFill>
                <a:effectLst/>
                <a:latin typeface="楷体" panose="02010609060101010101" charset="-122"/>
                <a:ea typeface="楷体" panose="02010609060101010101" charset="-122"/>
                <a:cs typeface="+mn-lt"/>
                <a:sym typeface="+mn-ea"/>
              </a:rPr>
              <a:t>huì</a:t>
            </a:r>
            <a:endParaRPr sz="3000" dirty="0">
              <a:solidFill>
                <a:schemeClr val="tx1"/>
              </a:solidFill>
              <a:effectLst/>
              <a:latin typeface="楷体" panose="02010609060101010101" charset="-122"/>
              <a:ea typeface="楷体" panose="02010609060101010101" charset="-122"/>
              <a:cs typeface="+mn-lt"/>
              <a:sym typeface="+mn-ea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985291" y="5006082"/>
            <a:ext cx="2195195" cy="5530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/>
          <a:p>
            <a:pPr>
              <a:spcBef>
                <a:spcPct val="50000"/>
              </a:spcBef>
            </a:pPr>
            <a:r>
              <a:rPr sz="3000" dirty="0">
                <a:solidFill>
                  <a:schemeClr val="tx1"/>
                </a:solidFill>
                <a:effectLst/>
                <a:latin typeface="Arial Unicode MS" panose="020B0604020202020204" charset="-122"/>
                <a:ea typeface="Arial Unicode MS" panose="020B0604020202020204" charset="-122"/>
                <a:cs typeface="+mn-lt"/>
                <a:sym typeface="+mn-ea"/>
              </a:rPr>
              <a:t> </a:t>
            </a:r>
            <a:r>
              <a:rPr lang="en-US" altLang="zh-CN" sz="3000" dirty="0" err="1"/>
              <a:t>pái</a:t>
            </a:r>
            <a:r>
              <a:rPr lang="en-US" altLang="zh-CN" sz="3000" dirty="0"/>
              <a:t>    </a:t>
            </a:r>
            <a:r>
              <a:rPr lang="en-US" altLang="zh-CN" sz="3000" dirty="0" err="1"/>
              <a:t>huái</a:t>
            </a:r>
            <a:r>
              <a:rPr lang="en-US" altLang="zh-CN" sz="3000" dirty="0"/>
              <a:t> </a:t>
            </a:r>
            <a:endParaRPr sz="3000" dirty="0">
              <a:solidFill>
                <a:schemeClr val="tx1"/>
              </a:solidFill>
              <a:effectLst/>
              <a:latin typeface="Arial Unicode MS" panose="020B0604020202020204" charset="-122"/>
              <a:ea typeface="Arial Unicode MS" panose="020B0604020202020204" charset="-122"/>
              <a:cs typeface="+mn-lt"/>
              <a:sym typeface="+mn-ea"/>
            </a:endParaRPr>
          </a:p>
        </p:txBody>
      </p:sp>
    </p:spTree>
  </p:cSld>
  <p:clrMapOvr>
    <a:masterClrMapping/>
  </p:clrMapOvr>
  <p:transition>
    <p:comb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6612255" y="1250950"/>
            <a:ext cx="4356100" cy="4356100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58975" y="349250"/>
            <a:ext cx="4065270" cy="1614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>
              <a:lnSpc>
                <a:spcPct val="150000"/>
              </a:lnSpc>
            </a:pPr>
            <a:r>
              <a:rPr kumimoji="1" lang="zh-CN" altLang="en-US" sz="6600" b="1" spc="3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祥隶简体" panose="03000509000000000000" charset="-122"/>
                <a:ea typeface="方正祥隶简体" panose="03000509000000000000" charset="-122"/>
                <a:cs typeface="华文仿宋" panose="02010600040101010101" charset="-122"/>
                <a:sym typeface="+mn-ea"/>
              </a:rPr>
              <a:t>预习提示</a:t>
            </a:r>
            <a:endParaRPr kumimoji="1" lang="zh-CN" altLang="en-US" sz="6600" b="1" spc="30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方正祥隶简体" panose="03000509000000000000" charset="-122"/>
              <a:ea typeface="方正祥隶简体" panose="03000509000000000000" charset="-122"/>
              <a:cs typeface="华文仿宋" panose="02010600040101010101" charset="-122"/>
              <a:sym typeface="+mn-ea"/>
            </a:endParaRPr>
          </a:p>
        </p:txBody>
      </p:sp>
      <p:pic>
        <p:nvPicPr>
          <p:cNvPr id="8" name="图片 7" descr="57223ca57a2a9e5a88f008033ba8c1236b215f2d468f5-eLJGgn_fw658"/>
          <p:cNvPicPr>
            <a:picLocks noChangeAspect="1"/>
          </p:cNvPicPr>
          <p:nvPr/>
        </p:nvPicPr>
        <p:blipFill>
          <a:blip r:embed="rId1"/>
          <a:srcRect t="12754" b="6943"/>
          <a:stretch>
            <a:fillRect/>
          </a:stretch>
        </p:blipFill>
        <p:spPr>
          <a:xfrm>
            <a:off x="7918450" y="1964055"/>
            <a:ext cx="3049905" cy="2930525"/>
          </a:xfrm>
          <a:prstGeom prst="ellipse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99015" y="308610"/>
            <a:ext cx="1983740" cy="11131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7200" y="1964234"/>
            <a:ext cx="8104909" cy="4246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kumimoji="1" lang="en-US" altLang="zh-CN" sz="6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1.</a:t>
            </a:r>
            <a:r>
              <a:rPr kumimoji="1" lang="zh-CN" altLang="en-US" sz="6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本文是以什么为线</a:t>
            </a:r>
            <a:endParaRPr kumimoji="1" lang="zh-CN" altLang="en-US" sz="6000" spc="3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l">
              <a:lnSpc>
                <a:spcPct val="150000"/>
              </a:lnSpc>
            </a:pPr>
            <a:r>
              <a:rPr kumimoji="1" lang="zh-CN" altLang="en-US" sz="6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索，表现自己的思</a:t>
            </a:r>
            <a:endParaRPr kumimoji="1" lang="zh-CN" altLang="en-US" sz="6000" spc="3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l">
              <a:lnSpc>
                <a:spcPct val="150000"/>
              </a:lnSpc>
            </a:pPr>
            <a:r>
              <a:rPr kumimoji="1" lang="zh-CN" altLang="en-US" sz="60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乡之情的？</a:t>
            </a:r>
            <a:endParaRPr kumimoji="1" lang="zh-CN" altLang="en-US" sz="6000" spc="3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</p:spTree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6612255" y="1250950"/>
            <a:ext cx="4356100" cy="4356100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58975" y="349250"/>
            <a:ext cx="4065270" cy="1614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>
              <a:lnSpc>
                <a:spcPct val="150000"/>
              </a:lnSpc>
            </a:pPr>
            <a:r>
              <a:rPr kumimoji="1" lang="zh-CN" altLang="en-US" sz="6600" b="1" spc="3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祥隶简体" panose="03000509000000000000" charset="-122"/>
                <a:ea typeface="方正祥隶简体" panose="03000509000000000000" charset="-122"/>
                <a:cs typeface="华文仿宋" panose="02010600040101010101" charset="-122"/>
                <a:sym typeface="+mn-ea"/>
              </a:rPr>
              <a:t>预习提示</a:t>
            </a:r>
            <a:endParaRPr kumimoji="1" lang="zh-CN" altLang="en-US" sz="6600" b="1" spc="30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方正祥隶简体" panose="03000509000000000000" charset="-122"/>
              <a:ea typeface="方正祥隶简体" panose="03000509000000000000" charset="-122"/>
              <a:cs typeface="华文仿宋" panose="02010600040101010101" charset="-122"/>
              <a:sym typeface="+mn-ea"/>
            </a:endParaRPr>
          </a:p>
        </p:txBody>
      </p:sp>
      <p:pic>
        <p:nvPicPr>
          <p:cNvPr id="8" name="图片 7" descr="57223ca57a2a9e5a88f008033ba8c1236b215f2d468f5-eLJGgn_fw658"/>
          <p:cNvPicPr>
            <a:picLocks noChangeAspect="1"/>
          </p:cNvPicPr>
          <p:nvPr/>
        </p:nvPicPr>
        <p:blipFill>
          <a:blip r:embed="rId1"/>
          <a:srcRect t="12754" b="6943"/>
          <a:stretch>
            <a:fillRect/>
          </a:stretch>
        </p:blipFill>
        <p:spPr>
          <a:xfrm>
            <a:off x="7918450" y="1964055"/>
            <a:ext cx="3049905" cy="2930525"/>
          </a:xfrm>
          <a:prstGeom prst="ellipse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99015" y="308610"/>
            <a:ext cx="1983740" cy="11131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7200" y="1964234"/>
            <a:ext cx="8104909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kumimoji="1" lang="en-US" altLang="zh-CN" sz="5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2.</a:t>
            </a:r>
            <a:r>
              <a:rPr kumimoji="1" lang="zh-CN" altLang="en-US" sz="5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文章写了哪些童年趣</a:t>
            </a:r>
            <a:endParaRPr kumimoji="1" lang="zh-CN" altLang="en-US" sz="5500" spc="3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l">
              <a:lnSpc>
                <a:spcPct val="140000"/>
              </a:lnSpc>
            </a:pPr>
            <a:r>
              <a:rPr kumimoji="1" lang="zh-CN" altLang="en-US" sz="5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事？明明是写月亮，</a:t>
            </a:r>
            <a:endParaRPr kumimoji="1" lang="zh-CN" altLang="en-US" sz="5500" spc="3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l">
              <a:lnSpc>
                <a:spcPct val="140000"/>
              </a:lnSpc>
            </a:pPr>
            <a:r>
              <a:rPr kumimoji="1" lang="zh-CN" altLang="en-US" sz="5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为什么要写童年趣事</a:t>
            </a:r>
            <a:endParaRPr kumimoji="1" lang="zh-CN" altLang="en-US" sz="5500" spc="3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l">
              <a:lnSpc>
                <a:spcPct val="140000"/>
              </a:lnSpc>
            </a:pPr>
            <a:r>
              <a:rPr kumimoji="1" lang="zh-CN" altLang="en-US" sz="5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呢？</a:t>
            </a:r>
            <a:endParaRPr kumimoji="1" lang="zh-CN" altLang="en-US" sz="5500" spc="3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</p:spTree>
  </p:cSld>
  <p:clrMapOvr>
    <a:masterClrMapping/>
  </p:clrMapOvr>
  <p:transition>
    <p:blinds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6612255" y="1250950"/>
            <a:ext cx="4356100" cy="4356100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58975" y="349250"/>
            <a:ext cx="4065270" cy="1614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>
              <a:lnSpc>
                <a:spcPct val="150000"/>
              </a:lnSpc>
            </a:pPr>
            <a:r>
              <a:rPr kumimoji="1" lang="zh-CN" altLang="en-US" sz="6600" b="1" spc="3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祥隶简体" panose="03000509000000000000" charset="-122"/>
                <a:ea typeface="方正祥隶简体" panose="03000509000000000000" charset="-122"/>
                <a:cs typeface="华文仿宋" panose="02010600040101010101" charset="-122"/>
                <a:sym typeface="+mn-ea"/>
              </a:rPr>
              <a:t>预习提示</a:t>
            </a:r>
            <a:endParaRPr kumimoji="1" lang="zh-CN" altLang="en-US" sz="6600" b="1" spc="30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方正祥隶简体" panose="03000509000000000000" charset="-122"/>
              <a:ea typeface="方正祥隶简体" panose="03000509000000000000" charset="-122"/>
              <a:cs typeface="华文仿宋" panose="02010600040101010101" charset="-122"/>
              <a:sym typeface="+mn-ea"/>
            </a:endParaRPr>
          </a:p>
        </p:txBody>
      </p:sp>
      <p:pic>
        <p:nvPicPr>
          <p:cNvPr id="8" name="图片 7" descr="57223ca57a2a9e5a88f008033ba8c1236b215f2d468f5-eLJGgn_fw658"/>
          <p:cNvPicPr>
            <a:picLocks noChangeAspect="1"/>
          </p:cNvPicPr>
          <p:nvPr/>
        </p:nvPicPr>
        <p:blipFill>
          <a:blip r:embed="rId1"/>
          <a:srcRect t="12754" b="6943"/>
          <a:stretch>
            <a:fillRect/>
          </a:stretch>
        </p:blipFill>
        <p:spPr>
          <a:xfrm>
            <a:off x="7918450" y="1964055"/>
            <a:ext cx="3049905" cy="2930525"/>
          </a:xfrm>
          <a:prstGeom prst="ellipse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99015" y="308610"/>
            <a:ext cx="1983740" cy="11131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7200" y="1964234"/>
            <a:ext cx="8104909" cy="4831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40000"/>
              </a:lnSpc>
            </a:pPr>
            <a:r>
              <a:rPr kumimoji="1" lang="en-US" altLang="zh-CN" sz="5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3.</a:t>
            </a:r>
            <a:r>
              <a:rPr kumimoji="1" lang="zh-CN" altLang="en-US" sz="5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除了故乡的月，文章</a:t>
            </a:r>
            <a:endParaRPr kumimoji="1" lang="zh-CN" altLang="en-US" sz="5500" spc="3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l">
              <a:lnSpc>
                <a:spcPct val="140000"/>
              </a:lnSpc>
            </a:pPr>
            <a:r>
              <a:rPr kumimoji="1" lang="zh-CN" altLang="en-US" sz="5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还描写了哪些地方的</a:t>
            </a:r>
            <a:endParaRPr kumimoji="1" lang="zh-CN" altLang="en-US" sz="5500" spc="3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l">
              <a:lnSpc>
                <a:spcPct val="140000"/>
              </a:lnSpc>
            </a:pPr>
            <a:r>
              <a:rPr kumimoji="1" lang="zh-CN" altLang="en-US" sz="5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月？这样写的意图是</a:t>
            </a:r>
            <a:endParaRPr kumimoji="1" lang="zh-CN" altLang="en-US" sz="5500" spc="3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  <a:p>
            <a:pPr algn="l">
              <a:lnSpc>
                <a:spcPct val="140000"/>
              </a:lnSpc>
            </a:pPr>
            <a:r>
              <a:rPr kumimoji="1" lang="zh-CN" altLang="en-US" sz="5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华文仿宋" panose="02010600040101010101" charset="-122"/>
                <a:ea typeface="华文仿宋" panose="02010600040101010101" charset="-122"/>
                <a:cs typeface="华文仿宋" panose="02010600040101010101" charset="-122"/>
              </a:rPr>
              <a:t>  什么？</a:t>
            </a:r>
            <a:endParaRPr kumimoji="1" lang="zh-CN" altLang="en-US" sz="5500" spc="300" dirty="0">
              <a:solidFill>
                <a:schemeClr val="tx1">
                  <a:lumMod val="65000"/>
                  <a:lumOff val="35000"/>
                </a:schemeClr>
              </a:solidFill>
              <a:latin typeface="华文仿宋" panose="02010600040101010101" charset="-122"/>
              <a:ea typeface="华文仿宋" panose="02010600040101010101" charset="-122"/>
              <a:cs typeface="华文仿宋" panose="02010600040101010101" charset="-122"/>
            </a:endParaRPr>
          </a:p>
        </p:txBody>
      </p:sp>
    </p:spTree>
  </p:cSld>
  <p:clrMapOvr>
    <a:masterClrMapping/>
  </p:clrMapOvr>
  <p:transition>
    <p:wheel spokes="8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301625" y="1666875"/>
            <a:ext cx="3443605" cy="3443605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958975" y="349250"/>
            <a:ext cx="4065270" cy="161480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pPr algn="dist">
              <a:lnSpc>
                <a:spcPct val="150000"/>
              </a:lnSpc>
            </a:pPr>
            <a:r>
              <a:rPr kumimoji="1" lang="zh-CN" altLang="en-US" sz="6600" b="1" spc="300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latin typeface="方正祥隶简体" panose="03000509000000000000" charset="-122"/>
                <a:ea typeface="方正祥隶简体" panose="03000509000000000000" charset="-122"/>
                <a:cs typeface="华文仿宋" panose="02010600040101010101" charset="-122"/>
                <a:sym typeface="+mn-ea"/>
              </a:rPr>
              <a:t>预习提示</a:t>
            </a:r>
            <a:endParaRPr kumimoji="1" lang="zh-CN" altLang="en-US" sz="6600" b="1" spc="300" dirty="0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  <a:latin typeface="方正祥隶简体" panose="03000509000000000000" charset="-122"/>
              <a:ea typeface="方正祥隶简体" panose="03000509000000000000" charset="-122"/>
              <a:cs typeface="华文仿宋" panose="02010600040101010101" charset="-122"/>
              <a:sym typeface="+mn-ea"/>
            </a:endParaRPr>
          </a:p>
        </p:txBody>
      </p:sp>
      <p:pic>
        <p:nvPicPr>
          <p:cNvPr id="8" name="图片 7" descr="57223ca57a2a9e5a88f008033ba8c1236b215f2d468f5-eLJGgn_fw658"/>
          <p:cNvPicPr>
            <a:picLocks noChangeAspect="1"/>
          </p:cNvPicPr>
          <p:nvPr/>
        </p:nvPicPr>
        <p:blipFill>
          <a:blip r:embed="rId1"/>
          <a:srcRect t="12754" b="6943"/>
          <a:stretch>
            <a:fillRect/>
          </a:stretch>
        </p:blipFill>
        <p:spPr>
          <a:xfrm>
            <a:off x="1334135" y="2270760"/>
            <a:ext cx="2411095" cy="2317115"/>
          </a:xfrm>
          <a:prstGeom prst="ellipse">
            <a:avLst/>
          </a:prstGeom>
        </p:spPr>
      </p:pic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99015" y="308610"/>
            <a:ext cx="1983740" cy="111315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881120" y="1667054"/>
            <a:ext cx="8104909" cy="5077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20000"/>
              </a:lnSpc>
            </a:pPr>
            <a:r>
              <a:rPr kumimoji="1" lang="en-US" altLang="zh-CN" sz="4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</a:t>
            </a:r>
            <a:r>
              <a:rPr kumimoji="1" lang="zh-CN" sz="4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这是对比，文章中明确提到了</a:t>
            </a:r>
            <a:r>
              <a:rPr kumimoji="1" lang="en-US" altLang="zh-CN" sz="4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kumimoji="1" lang="zh-CN" altLang="en-US" sz="4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对比之下</a:t>
            </a:r>
            <a:r>
              <a:rPr kumimoji="1" lang="en-US" altLang="zh-CN" sz="4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......”</a:t>
            </a:r>
            <a:r>
              <a:rPr kumimoji="1" lang="zh-CN" altLang="en-US" sz="4500" spc="300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。我觉得这样写更能突出作者对故乡月色的喜爱，更能表达作者对故乡以及对故乡的思念之情。</a:t>
            </a:r>
            <a:endParaRPr kumimoji="1" lang="zh-CN" altLang="en-US" sz="4500" spc="300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>
    <p:randomBar dir="vert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275729" y="1199790"/>
            <a:ext cx="1640542" cy="1640542"/>
          </a:xfrm>
          <a:prstGeom prst="ellipse">
            <a:avLst/>
          </a:prstGeom>
          <a:solidFill>
            <a:srgbClr val="F3EEAA"/>
          </a:solidFill>
          <a:ln>
            <a:noFill/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50290" y="2924175"/>
            <a:ext cx="10091420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40000"/>
              </a:lnSpc>
            </a:pPr>
            <a:r>
              <a:rPr lang="zh-CN" altLang="en-US" sz="6000" b="1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华文仿宋" panose="02010600040101010101" charset="-122"/>
              </a:rPr>
              <a:t>全文可划分为几部分？</a:t>
            </a:r>
            <a:endParaRPr lang="zh-CN" altLang="en-US" sz="6000" b="1" dirty="0">
              <a:solidFill>
                <a:srgbClr val="A08D16"/>
              </a:solidFill>
              <a:latin typeface="楷体" panose="02010609060101010101" charset="-122"/>
              <a:ea typeface="楷体" panose="02010609060101010101" charset="-122"/>
              <a:cs typeface="华文仿宋" panose="02010600040101010101" charset="-122"/>
            </a:endParaRPr>
          </a:p>
          <a:p>
            <a:pPr algn="ctr">
              <a:lnSpc>
                <a:spcPct val="140000"/>
              </a:lnSpc>
            </a:pPr>
            <a:r>
              <a:rPr lang="zh-CN" altLang="en-US" sz="6000" b="1" dirty="0">
                <a:solidFill>
                  <a:srgbClr val="A08D16"/>
                </a:solidFill>
                <a:latin typeface="楷体" panose="02010609060101010101" charset="-122"/>
                <a:ea typeface="楷体" panose="02010609060101010101" charset="-122"/>
                <a:cs typeface="华文仿宋" panose="02010600040101010101" charset="-122"/>
              </a:rPr>
              <a:t>各部分的只要内容是什么？</a:t>
            </a:r>
            <a:endParaRPr lang="zh-CN" altLang="en-US" sz="6000" b="1" dirty="0">
              <a:solidFill>
                <a:srgbClr val="A08D16"/>
              </a:solidFill>
              <a:latin typeface="楷体" panose="02010609060101010101" charset="-122"/>
              <a:ea typeface="楷体" panose="02010609060101010101" charset="-122"/>
              <a:cs typeface="华文仿宋" panose="02010600040101010101" charset="-122"/>
            </a:endParaRPr>
          </a:p>
        </p:txBody>
      </p:sp>
      <p:pic>
        <p:nvPicPr>
          <p:cNvPr id="17" name="图片 16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899015" y="308610"/>
            <a:ext cx="1983740" cy="111315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634105" y="1103630"/>
            <a:ext cx="4952365" cy="1736725"/>
          </a:xfrm>
          <a:prstGeom prst="rect">
            <a:avLst/>
          </a:prstGeom>
        </p:spPr>
      </p:pic>
    </p:spTree>
  </p:cSld>
  <p:clrMapOvr>
    <a:masterClrMapping/>
  </p:clrMapOvr>
  <p:transition>
    <p:checker/>
  </p:transition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1300</Words>
  <Application>WPS 演示</Application>
  <PresentationFormat>宽屏</PresentationFormat>
  <Paragraphs>124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Arial</vt:lpstr>
      <vt:lpstr>方正彩云简体</vt:lpstr>
      <vt:lpstr>微软雅黑</vt:lpstr>
      <vt:lpstr>华文仿宋</vt:lpstr>
      <vt:lpstr>仿宋</vt:lpstr>
      <vt:lpstr>楷体</vt:lpstr>
      <vt:lpstr>Arial Unicode MS</vt:lpstr>
      <vt:lpstr>方正祥隶简体</vt:lpstr>
      <vt:lpstr>Calibri</vt:lpstr>
      <vt:lpstr>Arial Unicode MS</vt:lpstr>
      <vt:lpstr>Calibri Light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jingwei hu</dc:creator>
  <cp:lastModifiedBy>™。 小冰 ✿</cp:lastModifiedBy>
  <cp:revision>12</cp:revision>
  <dcterms:created xsi:type="dcterms:W3CDTF">2018-08-25T10:45:00Z</dcterms:created>
  <dcterms:modified xsi:type="dcterms:W3CDTF">2020-01-02T14:21:32Z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2052-11.1.0.9329</vt:lpwstr>
  </property>
</Properties>
</file>