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61" r:id="rId5"/>
    <p:sldId id="287" r:id="rId6"/>
    <p:sldId id="288" r:id="rId7"/>
    <p:sldId id="289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2" r:id="rId18"/>
    <p:sldId id="285" r:id="rId19"/>
    <p:sldId id="286" r:id="rId20"/>
    <p:sldId id="290" r:id="rId21"/>
    <p:sldId id="266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素材CNN sccnn.com-34440"/>
          <p:cNvPicPr>
            <a:picLocks noChangeAspect="1"/>
          </p:cNvPicPr>
          <p:nvPr userDrawn="1"/>
        </p:nvPicPr>
        <p:blipFill>
          <a:blip r:embed="rId2"/>
          <a:srcRect b="12478"/>
          <a:stretch>
            <a:fillRect/>
          </a:stretch>
        </p:blipFill>
        <p:spPr>
          <a:xfrm>
            <a:off x="-17145" y="-24765"/>
            <a:ext cx="12232640" cy="69475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素材CNN sccnn.com-34440"/>
          <p:cNvPicPr>
            <a:picLocks noChangeAspect="1"/>
          </p:cNvPicPr>
          <p:nvPr userDrawn="1"/>
        </p:nvPicPr>
        <p:blipFill>
          <a:blip r:embed="rId2"/>
          <a:srcRect b="23742"/>
          <a:stretch>
            <a:fillRect/>
          </a:stretch>
        </p:blipFill>
        <p:spPr>
          <a:xfrm>
            <a:off x="-20320" y="-34925"/>
            <a:ext cx="12232640" cy="68827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1.tif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.jpeg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242310" y="1379220"/>
            <a:ext cx="6002655" cy="27317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130000"/>
              </a:lnSpc>
            </a:pPr>
            <a:r>
              <a:rPr lang="zh-CN" altLang="en-US" sz="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  <a:cs typeface="方正彩云简体" panose="03000509000000000000" charset="-122"/>
                <a:sym typeface="+mn-ea"/>
              </a:rPr>
              <a:t>第十一课  </a:t>
            </a:r>
            <a:br>
              <a:rPr lang="zh-CN" altLang="en-US" sz="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  <a:cs typeface="方正彩云简体" panose="03000509000000000000" charset="-122"/>
                <a:sym typeface="+mn-ea"/>
              </a:rPr>
            </a:br>
            <a:r>
              <a:rPr lang="zh-CN" altLang="en-US" sz="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  <a:cs typeface="方正彩云简体" panose="03000509000000000000" charset="-122"/>
                <a:sym typeface="+mn-ea"/>
              </a:rPr>
              <a:t>宇宙生命之谜</a:t>
            </a:r>
            <a:endParaRPr lang="zh-CN" altLang="en-US" sz="6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彩云简体" panose="03000509000000000000" charset="-122"/>
              <a:ea typeface="方正彩云简体" panose="03000509000000000000" charset="-122"/>
              <a:cs typeface="方正彩云简体" panose="03000509000000000000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230120" y="4110990"/>
            <a:ext cx="77311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293870" y="605345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855" y="638175"/>
            <a:ext cx="2409825" cy="5415280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9425940" y="4600575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5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4660" y="608330"/>
            <a:ext cx="10515600" cy="1325563"/>
          </a:xfrm>
        </p:spPr>
        <p:txBody>
          <a:bodyPr/>
          <a:p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第三组：分析第六——九自然段。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890" y="1934210"/>
            <a:ext cx="11473815" cy="3982085"/>
          </a:xfrm>
        </p:spPr>
        <p:txBody>
          <a:bodyPr>
            <a:no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为了揭开火星是否有生命存在的奥秘，作者先用了比较法证明。他把火星与地球进行比较，找到了两个相似点：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1、自转时间相似；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2、有昼夜，有四季，两极也都寒冷。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82225" y="6096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6860" y="1934210"/>
            <a:ext cx="11460480" cy="4243070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由这两种比较出的相似点，又引出了科学家的两种猜测：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1、火星表面的黑色线条是运河。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2、火星表面颜色随季节变化，认为那是植物在变色。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35870" y="75565"/>
            <a:ext cx="1901825" cy="10668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4660" y="608330"/>
            <a:ext cx="10515600" cy="1325563"/>
          </a:xfrm>
        </p:spPr>
        <p:txBody>
          <a:bodyPr/>
          <a:p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第三组：分析第六——九自然段。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660" y="2208530"/>
            <a:ext cx="11172825" cy="396875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一环扣一环，作者就两种猜测进行了揭秘，并且过程很真实，一是拍照，二是近距离观测。这两种结果证实了火星上有人类、火星上有植物的两种说法是错误的。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82225" y="152400"/>
            <a:ext cx="1901825" cy="10668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4660" y="608330"/>
            <a:ext cx="10515600" cy="1325563"/>
          </a:xfrm>
        </p:spPr>
        <p:txBody>
          <a:bodyPr/>
          <a:p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第三组：分析第六——九自然段。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5440" y="2194560"/>
            <a:ext cx="11008360" cy="3982720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作者为进一步证实火星上没有生命，阐述了宇宙飞船的发现。采用摆实事、列数字的方法，证明了火星上水分少、大气稀薄、温度低、无磁场，这说明“火星上生命难以生存”。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66985" y="76200"/>
            <a:ext cx="1901825" cy="10668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4660" y="608330"/>
            <a:ext cx="10515600" cy="1325563"/>
          </a:xfrm>
        </p:spPr>
        <p:txBody>
          <a:bodyPr/>
          <a:p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第三组：分析第六——九自然段。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内容占位符 10"/>
          <p:cNvSpPr>
            <a:spLocks noGrp="1"/>
          </p:cNvSpPr>
          <p:nvPr>
            <p:ph idx="1"/>
          </p:nvPr>
        </p:nvSpPr>
        <p:spPr>
          <a:xfrm>
            <a:off x="225425" y="1934210"/>
            <a:ext cx="11741785" cy="4242435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作者为使读者更加心服口服，通过到火星进行实地考察，列举了两个结果：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1、土壤无有机分子，没有有机分子植物就不可能生长。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2、未发现微生物存在，也就是火星连微小的生命都没有存在。这样又否定了火星上有生命的说法。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2" name="图片 1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304780" y="45085"/>
            <a:ext cx="1901825" cy="1066800"/>
          </a:xfrm>
          <a:prstGeom prst="rect">
            <a:avLst/>
          </a:prstGeom>
        </p:spPr>
      </p:pic>
      <p:sp>
        <p:nvSpPr>
          <p:cNvPr id="13" name="标题 12"/>
          <p:cNvSpPr>
            <a:spLocks noGrp="1"/>
          </p:cNvSpPr>
          <p:nvPr>
            <p:ph type="title"/>
          </p:nvPr>
        </p:nvSpPr>
        <p:spPr>
          <a:xfrm>
            <a:off x="454660" y="608330"/>
            <a:ext cx="10515600" cy="1325563"/>
          </a:xfrm>
        </p:spPr>
        <p:txBody>
          <a:bodyPr/>
          <a:p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第三组：分析第六——九自然段。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935" y="636270"/>
            <a:ext cx="10515600" cy="1325563"/>
          </a:xfrm>
        </p:spPr>
        <p:txBody>
          <a:bodyPr/>
          <a:p>
            <a:r>
              <a:rPr lang="zh-CN" altLang="en-US" sz="5500" b="1">
                <a:latin typeface="楷体" panose="02010609060101010101" charset="-122"/>
                <a:ea typeface="楷体" panose="02010609060101010101" charset="-122"/>
              </a:rPr>
              <a:t>第四组：分析第十、十一自然段。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630" y="2099310"/>
            <a:ext cx="11254740" cy="4215130"/>
          </a:xfrm>
        </p:spPr>
        <p:txBody>
          <a:bodyPr>
            <a:normAutofit lnSpcReduction="10000"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虽然火星上没有生命，但在太阳系之外，还有许多人类不可知的星系。人们确信：在不断的探索中，一定会解开这个“宇宙生命之谜”。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227945" y="10668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剪去对角的矩形 4"/>
          <p:cNvSpPr/>
          <p:nvPr/>
        </p:nvSpPr>
        <p:spPr>
          <a:xfrm>
            <a:off x="2408555" y="3034030"/>
            <a:ext cx="789305" cy="789305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剪去对角的矩形 7"/>
          <p:cNvSpPr/>
          <p:nvPr/>
        </p:nvSpPr>
        <p:spPr>
          <a:xfrm>
            <a:off x="3376295" y="3034030"/>
            <a:ext cx="5438775" cy="789305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92375" y="3167380"/>
            <a:ext cx="6210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6005" y="3167380"/>
            <a:ext cx="2932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归纳总结拓展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227945" y="106680"/>
            <a:ext cx="19018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630" y="1172845"/>
            <a:ext cx="11254740" cy="5525770"/>
          </a:xfrm>
        </p:spPr>
        <p:txBody>
          <a:bodyPr>
            <a:normAutofit lnSpcReduction="20000"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提出问题(地球之外的有没有生命存在)然后进行分析(生命存在至少有四个条件--根据这些条件进行推测，唯一有可能存在生命的就是火星--研究证明火星表面还没有生命存在，但仍相信地球以外的太空有生命存在。最后得出结论，这仍是一个谜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68630" y="106680"/>
            <a:ext cx="10515600" cy="1325563"/>
          </a:xfrm>
        </p:spPr>
        <p:txBody>
          <a:bodyPr/>
          <a:p>
            <a:r>
              <a:rPr lang="zh-CN" altLang="en-US" sz="5500" b="1">
                <a:latin typeface="楷体" panose="02010609060101010101" charset="-122"/>
                <a:ea typeface="楷体" panose="02010609060101010101" charset="-122"/>
              </a:rPr>
              <a:t>课文总结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227945" y="10668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630" y="1570990"/>
            <a:ext cx="11254740" cy="5127625"/>
          </a:xfrm>
        </p:spPr>
        <p:txBody>
          <a:bodyPr>
            <a:norm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请根据本课的学习，结合“神州六号”的发射成功，展开想象，写一篇与环保或飞往太空有关的作文，题目自拟。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68630" y="106680"/>
            <a:ext cx="10515600" cy="1325563"/>
          </a:xfrm>
        </p:spPr>
        <p:txBody>
          <a:bodyPr/>
          <a:p>
            <a:r>
              <a:rPr lang="zh-CN" altLang="en-US" sz="5500" b="1">
                <a:latin typeface="楷体" panose="02010609060101010101" charset="-122"/>
                <a:ea typeface="楷体" panose="02010609060101010101" charset="-122"/>
              </a:rPr>
              <a:t>拓展训练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227945" y="10668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89685" y="1235075"/>
            <a:ext cx="5675630" cy="2122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endParaRPr lang="en-US" altLang="zh-CN" sz="66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6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THANK  YOU</a:t>
            </a:r>
            <a:endParaRPr lang="en-US" altLang="zh-CN" sz="66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45260" y="3481705"/>
            <a:ext cx="77311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8" name="图片 7" descr="结尾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33385"/>
          <a:stretch>
            <a:fillRect/>
          </a:stretch>
        </p:blipFill>
        <p:spPr>
          <a:xfrm>
            <a:off x="129540" y="4337685"/>
            <a:ext cx="4591685" cy="24396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剪去对角的矩形 1"/>
          <p:cNvSpPr/>
          <p:nvPr/>
        </p:nvSpPr>
        <p:spPr>
          <a:xfrm>
            <a:off x="2656840" y="1786255"/>
            <a:ext cx="789305" cy="789305"/>
          </a:xfrm>
          <a:prstGeom prst="snip2Diag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剪去对角的矩形 3"/>
          <p:cNvSpPr/>
          <p:nvPr/>
        </p:nvSpPr>
        <p:spPr>
          <a:xfrm>
            <a:off x="2656840" y="2849245"/>
            <a:ext cx="789305" cy="789305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剪去对角的矩形 4"/>
          <p:cNvSpPr/>
          <p:nvPr/>
        </p:nvSpPr>
        <p:spPr>
          <a:xfrm>
            <a:off x="2656840" y="3912235"/>
            <a:ext cx="789305" cy="789305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剪去对角的矩形 5"/>
          <p:cNvSpPr/>
          <p:nvPr/>
        </p:nvSpPr>
        <p:spPr>
          <a:xfrm>
            <a:off x="3624580" y="1786255"/>
            <a:ext cx="5438775" cy="789305"/>
          </a:xfrm>
          <a:prstGeom prst="snip2Diag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剪去对角的矩形 6"/>
          <p:cNvSpPr/>
          <p:nvPr/>
        </p:nvSpPr>
        <p:spPr>
          <a:xfrm>
            <a:off x="3624580" y="2849245"/>
            <a:ext cx="5438775" cy="789305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剪去对角的矩形 7"/>
          <p:cNvSpPr/>
          <p:nvPr/>
        </p:nvSpPr>
        <p:spPr>
          <a:xfrm>
            <a:off x="3624580" y="3912235"/>
            <a:ext cx="5438775" cy="789305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09545" y="1889125"/>
            <a:ext cx="6210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44290" y="188912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生字生词认读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40660" y="2983230"/>
            <a:ext cx="6210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40660" y="4045585"/>
            <a:ext cx="6210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44290" y="298259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精读课文赏析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4290" y="4045585"/>
            <a:ext cx="2932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归纳总结拓展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剪去对角的矩形 1"/>
          <p:cNvSpPr/>
          <p:nvPr/>
        </p:nvSpPr>
        <p:spPr>
          <a:xfrm>
            <a:off x="2408555" y="3034030"/>
            <a:ext cx="789305" cy="789305"/>
          </a:xfrm>
          <a:prstGeom prst="snip2Diag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剪去对角的矩形 5"/>
          <p:cNvSpPr/>
          <p:nvPr/>
        </p:nvSpPr>
        <p:spPr>
          <a:xfrm>
            <a:off x="3376295" y="3034030"/>
            <a:ext cx="5438775" cy="789305"/>
          </a:xfrm>
          <a:prstGeom prst="snip2Diag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61260" y="3136900"/>
            <a:ext cx="6210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96005" y="313690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生字生词认读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5610" y="782320"/>
            <a:ext cx="11321415" cy="5720080"/>
          </a:xfrm>
        </p:spPr>
        <p:txBody>
          <a:bodyPr>
            <a:noAutofit/>
          </a:bodyPr>
          <a:p>
            <a:pPr marL="0" indent="0" algn="ctr">
              <a:lnSpc>
                <a:spcPct val="12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发达  理论  恒星  类似  猜测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起源  适当  提供  能源  倾角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昼夜  封冻  揭开  神秘  观测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拍摄  斑点  枯萎  干燥  抵御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因素  考察  系列  测试  检测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227945" y="106680"/>
            <a:ext cx="19018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剪去对角的矩形 3"/>
          <p:cNvSpPr/>
          <p:nvPr/>
        </p:nvSpPr>
        <p:spPr>
          <a:xfrm>
            <a:off x="2656840" y="2849245"/>
            <a:ext cx="789305" cy="789305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剪去对角的矩形 6"/>
          <p:cNvSpPr/>
          <p:nvPr/>
        </p:nvSpPr>
        <p:spPr>
          <a:xfrm>
            <a:off x="3624580" y="2849245"/>
            <a:ext cx="5438775" cy="789305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740660" y="2983230"/>
            <a:ext cx="6210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44290" y="298259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精读课文赏析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227945" y="106680"/>
            <a:ext cx="19018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3240" y="580390"/>
            <a:ext cx="10515600" cy="1505585"/>
          </a:xfrm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lang="zh-CN" altLang="en-US" sz="5500" b="1">
                <a:latin typeface="楷体" panose="02010609060101010101" charset="-122"/>
                <a:ea typeface="楷体" panose="02010609060101010101" charset="-122"/>
              </a:rPr>
              <a:t>第一小组：分析第二、三自然段。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内容占位符 14"/>
          <p:cNvSpPr>
            <a:spLocks noGrp="1"/>
          </p:cNvSpPr>
          <p:nvPr>
            <p:ph idx="1"/>
          </p:nvPr>
        </p:nvSpPr>
        <p:spPr>
          <a:xfrm>
            <a:off x="264160" y="2085975"/>
            <a:ext cx="11604625" cy="4091305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作者从理论和分析两个方面说明了“地球之外有生命存在”。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从理论上讲，第一，宇宙无限，第二，有许多类似太阳系的星球，“与地球类似的星球肯定存在”。由这两点证明了“地球绝不是有生命存在的唯一天体”，一定还会有其它星球也有生命。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6" name="图片 15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82225" y="16764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8280" y="106680"/>
            <a:ext cx="10515600" cy="1325563"/>
          </a:xfrm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lang="zh-CN" altLang="en-US" sz="5500" b="1">
                <a:latin typeface="楷体" panose="02010609060101010101" charset="-122"/>
                <a:ea typeface="楷体" panose="02010609060101010101" charset="-122"/>
              </a:rPr>
              <a:t>第一小组：分析第二、三自然段。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065" y="1432560"/>
            <a:ext cx="11660505" cy="4324985"/>
          </a:xfrm>
        </p:spPr>
        <p:txBody>
          <a:bodyPr>
            <a:no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分析天体存在生命的条件上说，肯定在茫茫的宇宙中有符合这四点的星球：一是保证一定的温度，二是有水分及生命物质，三是有适当的大气成分。四是有足够的光和热。因为这四点是人类和生命存在的必须条件，而宇宙之大，还有我们不可知的星球，所以一定会有保证这四个条件的星球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97465" y="10668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" y="740410"/>
            <a:ext cx="11008360" cy="1325880"/>
          </a:xfrm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lang="zh-CN" altLang="en-US" sz="5500" b="1">
                <a:latin typeface="楷体" panose="02010609060101010101" charset="-122"/>
                <a:ea typeface="楷体" panose="02010609060101010101" charset="-122"/>
              </a:rPr>
              <a:t>第二组：分析课文第四、五自然段。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2605" y="2259330"/>
            <a:ext cx="11146155" cy="374904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根据四点生命存活的条件，科学家先用了排除法，把不符合条件的星球——水星、木星、土星、天王星、海王星、冥王星排除了出去。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81590" y="213995"/>
            <a:ext cx="19018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3530" y="2112645"/>
            <a:ext cx="11565255" cy="4064635"/>
          </a:xfrm>
        </p:spPr>
        <p:txBody>
          <a:bodyPr>
            <a:no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作者运用列举法，把这几个星球不符合的原因给我们一一进行了列举，使我们清楚地知道这六个星球的特点。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作者根据四个条件证明，认为火星唯一符合这些条件，但却一直被科学家们所争论。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305415" y="121920"/>
            <a:ext cx="1901825" cy="10668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21615" y="786765"/>
            <a:ext cx="11008360" cy="1325880"/>
          </a:xfrm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lang="zh-CN" altLang="en-US" sz="5500" b="1">
                <a:latin typeface="楷体" panose="02010609060101010101" charset="-122"/>
                <a:ea typeface="楷体" panose="02010609060101010101" charset="-122"/>
              </a:rPr>
              <a:t>第二组：分析课文第四、五自然段。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1389</Words>
  <Application>WPS 演示</Application>
  <PresentationFormat>宽屏</PresentationFormat>
  <Paragraphs>97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方正彩云简体</vt:lpstr>
      <vt:lpstr>微软雅黑</vt:lpstr>
      <vt:lpstr>楷体</vt:lpstr>
      <vt:lpstr>Arial Unicode MS</vt:lpstr>
      <vt:lpstr>Calibri Light</vt:lpstr>
      <vt:lpstr>Calibri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第一小组：分析第二、三自然段。</vt:lpstr>
      <vt:lpstr>第一小组：分析第二、三自然段。</vt:lpstr>
      <vt:lpstr>第二组：分析课文第四、五自然段。</vt:lpstr>
      <vt:lpstr>第二组：分析课文第四、五自然段。</vt:lpstr>
      <vt:lpstr>第三组：分析第六——九自然段。</vt:lpstr>
      <vt:lpstr>第三组：分析第六——九自然段。</vt:lpstr>
      <vt:lpstr>第三组：分析第六——九自然段。</vt:lpstr>
      <vt:lpstr>第三组：分析第六——九自然段。</vt:lpstr>
      <vt:lpstr>第三组：分析第六——九自然段。</vt:lpstr>
      <vt:lpstr>第四组：分析第十、十一自然段。</vt:lpstr>
      <vt:lpstr>PowerPoint 演示文稿</vt:lpstr>
      <vt:lpstr>课文总结</vt:lpstr>
      <vt:lpstr>拓展训练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FeiFly</dc:creator>
  <cp:lastModifiedBy>面朝大海</cp:lastModifiedBy>
  <cp:revision>12</cp:revision>
  <dcterms:created xsi:type="dcterms:W3CDTF">2018-04-06T14:47:00Z</dcterms:created>
  <dcterms:modified xsi:type="dcterms:W3CDTF">2021-08-02T15:36:28Z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