
<file path=[Content_Types].xml><?xml version="1.0" encoding="utf-8"?>
<Types xmlns="http://schemas.openxmlformats.org/package/2006/content-types">
  <Default Extension="jpeg" ContentType="image/jpeg"/>
  <Default Extension="tiff" ContentType="image/tif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09" r:id="rId4"/>
    <p:sldId id="337" r:id="rId5"/>
    <p:sldId id="335" r:id="rId6"/>
    <p:sldId id="285" r:id="rId7"/>
    <p:sldId id="310" r:id="rId8"/>
    <p:sldId id="257" r:id="rId9"/>
    <p:sldId id="264" r:id="rId10"/>
    <p:sldId id="265" r:id="rId11"/>
    <p:sldId id="266" r:id="rId12"/>
    <p:sldId id="267" r:id="rId13"/>
    <p:sldId id="268" r:id="rId14"/>
    <p:sldId id="338" r:id="rId15"/>
    <p:sldId id="269" r:id="rId16"/>
    <p:sldId id="339" r:id="rId17"/>
    <p:sldId id="270" r:id="rId18"/>
    <p:sldId id="340" r:id="rId19"/>
    <p:sldId id="271" r:id="rId20"/>
    <p:sldId id="341" r:id="rId21"/>
    <p:sldId id="282" r:id="rId22"/>
    <p:sldId id="283" r:id="rId23"/>
    <p:sldId id="307" r:id="rId2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MY" initials="F" lastIdx="2" clrIdx="0"/>
  <p:cmAuthor id="2" name="小阳" initials="小"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838200" y="3602355"/>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5"/>
            <a:ext cx="10515600" cy="5850255"/>
          </a:xfrm>
        </p:spPr>
        <p:txBody>
          <a:bodyPr/>
          <a:lstStyle>
            <a:lvl2pPr>
              <a:defRPr/>
            </a:lvl2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702435"/>
            <a:ext cx="10515600" cy="4474845"/>
          </a:xfrm>
        </p:spPr>
        <p:txBody>
          <a:bodyPr/>
          <a:lstStyle>
            <a:lvl2pPr>
              <a:defRPr/>
            </a:lvl2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722120"/>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470" y="1482090"/>
            <a:ext cx="5220970"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8200" y="2368550"/>
            <a:ext cx="5222240" cy="3820795"/>
          </a:xfrm>
        </p:spPr>
        <p:txBody>
          <a:bodyPr/>
          <a:lstStyle>
            <a:lvl1pPr>
              <a:defRPr sz="2800"/>
            </a:lvl1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655" y="1482090"/>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655" y="2368550"/>
            <a:ext cx="5097145" cy="3820795"/>
          </a:xfrm>
        </p:spPr>
        <p:txBody>
          <a:bodyPr/>
          <a:lstStyle>
            <a:lvl1pPr>
              <a:defRPr sz="2800"/>
            </a:lvl1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700"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5" y="457200"/>
            <a:ext cx="4392295" cy="1055370"/>
          </a:xfrm>
        </p:spPr>
        <p:txBody>
          <a:bodyPr anchor="b"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7349490"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5"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409575"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
        <p:nvSpPr>
          <p:cNvPr id="3" name="竖排标题 1"/>
          <p:cNvSpPr>
            <a:spLocks noGrp="1"/>
          </p:cNvSpPr>
          <p:nvPr>
            <p:ph type="title" orient="vert"/>
          </p:nvPr>
        </p:nvSpPr>
        <p:spPr>
          <a:xfrm>
            <a:off x="8724900" y="365125"/>
            <a:ext cx="2628900" cy="5811838"/>
          </a:xfrm>
        </p:spPr>
        <p:txBody>
          <a:bodyPr vert="eaVert"/>
          <a:p>
            <a:r>
              <a:rPr lang="zh-CN" altLang="en-US" smtClean="0"/>
              <a:t>单击此处编辑母版标题样式</a:t>
            </a:r>
            <a:endParaRPr lang="zh-CN" altLang="en-US"/>
          </a:p>
        </p:txBody>
      </p:sp>
      <p:sp>
        <p:nvSpPr>
          <p:cNvPr id="7" name="竖排文字占位符 2"/>
          <p:cNvSpPr>
            <a:spLocks noGrp="1"/>
          </p:cNvSpPr>
          <p:nvPr>
            <p:ph type="body" orient="vert" idx="1"/>
          </p:nvPr>
        </p:nvSpPr>
        <p:spPr>
          <a:xfrm>
            <a:off x="838200" y="365125"/>
            <a:ext cx="7734300" cy="5811838"/>
          </a:xfrm>
        </p:spPr>
        <p:txBody>
          <a:bodyPr vert="eaVert"/>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alphaModFix amt="67000"/>
          </a:blip>
          <a:stretch>
            <a:fillRect l="-6000" t="-3000" r="-6000" b="-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D9C70D-B7C8-466D-B87C-22D855EF72C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9045BA-9AC9-4435-A9A0-D822685BA71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xml"/><Relationship Id="rId3" Type="http://schemas.openxmlformats.org/officeDocument/2006/relationships/image" Target="../media/image1.tiff"/><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GIF"/><Relationship Id="rId3" Type="http://schemas.openxmlformats.org/officeDocument/2006/relationships/image" Target="../media/image1.tiff"/><Relationship Id="rId2" Type="http://schemas.openxmlformats.org/officeDocument/2006/relationships/image" Target="../media/image5.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1.tif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tiff"/><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tiff"/><Relationship Id="rId2" Type="http://schemas.openxmlformats.org/officeDocument/2006/relationships/image" Target="../media/image4.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tiff"/><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1.tif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1.tif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1.tif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6000" t="-3000" r="-6000" b="-39000"/>
          </a:stretch>
        </a:blipFill>
        <a:effectLst/>
      </p:bgPr>
    </p:bg>
    <p:spTree>
      <p:nvGrpSpPr>
        <p:cNvPr id="1" name=""/>
        <p:cNvGrpSpPr/>
        <p:nvPr/>
      </p:nvGrpSpPr>
      <p:grpSpPr/>
      <p:sp>
        <p:nvSpPr>
          <p:cNvPr id="2" name="标题 1"/>
          <p:cNvSpPr>
            <a:spLocks noGrp="1"/>
          </p:cNvSpPr>
          <p:nvPr>
            <p:ph type="ctrTitle"/>
          </p:nvPr>
        </p:nvSpPr>
        <p:spPr>
          <a:xfrm>
            <a:off x="838200" y="1122680"/>
            <a:ext cx="10515600" cy="3264535"/>
          </a:xfrm>
        </p:spPr>
        <p:txBody>
          <a:bodyPr/>
          <a:p>
            <a:r>
              <a:rPr lang="zh-CN" altLang="en-US" sz="8800">
                <a:solidFill>
                  <a:schemeClr val="bg1"/>
                </a:solidFill>
                <a:latin typeface="方正彩云简体" panose="03000509000000000000" charset="-122"/>
                <a:ea typeface="方正彩云简体" panose="03000509000000000000" charset="-122"/>
                <a:cs typeface="方正彩云简体" panose="03000509000000000000" charset="-122"/>
              </a:rPr>
              <a:t>第十</a:t>
            </a:r>
            <a:r>
              <a:rPr lang="zh-CN" altLang="en-US" sz="8800">
                <a:solidFill>
                  <a:schemeClr val="accent1"/>
                </a:solidFill>
                <a:effectLst>
                  <a:outerShdw blurRad="38100" dist="25400" dir="5400000" algn="ctr" rotWithShape="0">
                    <a:srgbClr val="6E747A">
                      <a:alpha val="43000"/>
                    </a:srgbClr>
                  </a:outerShdw>
                </a:effectLst>
                <a:latin typeface="方正彩云简体" panose="03000509000000000000" charset="-122"/>
                <a:ea typeface="方正彩云简体" panose="03000509000000000000" charset="-122"/>
                <a:cs typeface="方正彩云简体" panose="03000509000000000000" charset="-122"/>
                <a:sym typeface="+mn-ea"/>
              </a:rPr>
              <a:t>一</a:t>
            </a:r>
            <a:r>
              <a:rPr lang="zh-CN" altLang="en-US" sz="8800">
                <a:solidFill>
                  <a:schemeClr val="bg1"/>
                </a:solidFill>
                <a:latin typeface="方正彩云简体" panose="03000509000000000000" charset="-122"/>
                <a:ea typeface="方正彩云简体" panose="03000509000000000000" charset="-122"/>
                <a:cs typeface="方正彩云简体" panose="03000509000000000000" charset="-122"/>
              </a:rPr>
              <a:t>课  </a:t>
            </a:r>
            <a:br>
              <a:rPr lang="zh-CN" altLang="en-US" sz="8800">
                <a:solidFill>
                  <a:schemeClr val="bg1"/>
                </a:solidFill>
                <a:latin typeface="方正彩云简体" panose="03000509000000000000" charset="-122"/>
                <a:ea typeface="方正彩云简体" panose="03000509000000000000" charset="-122"/>
                <a:cs typeface="方正彩云简体" panose="03000509000000000000" charset="-122"/>
              </a:rPr>
            </a:br>
            <a:r>
              <a:rPr lang="zh-CN" altLang="en-US" sz="8800">
                <a:solidFill>
                  <a:schemeClr val="bg1"/>
                </a:solidFill>
                <a:latin typeface="方正彩云简体" panose="03000509000000000000" charset="-122"/>
                <a:ea typeface="方正彩云简体" panose="03000509000000000000" charset="-122"/>
                <a:cs typeface="方正彩云简体" panose="03000509000000000000" charset="-122"/>
              </a:rPr>
              <a:t>宇宙生命之谜</a:t>
            </a:r>
            <a:endParaRPr lang="zh-CN" altLang="en-US" sz="8800">
              <a:solidFill>
                <a:schemeClr val="bg1"/>
              </a:solidFill>
              <a:latin typeface="方正彩云简体" panose="03000509000000000000" charset="-122"/>
              <a:ea typeface="方正彩云简体" panose="03000509000000000000" charset="-122"/>
              <a:cs typeface="方正彩云简体" panose="03000509000000000000" charset="-122"/>
            </a:endParaRPr>
          </a:p>
        </p:txBody>
      </p:sp>
      <p:cxnSp>
        <p:nvCxnSpPr>
          <p:cNvPr id="8" name="直接连接符 34"/>
          <p:cNvCxnSpPr>
            <a:cxnSpLocks noChangeShapeType="1"/>
          </p:cNvCxnSpPr>
          <p:nvPr/>
        </p:nvCxnSpPr>
        <p:spPr bwMode="auto">
          <a:xfrm flipH="1">
            <a:off x="2780665" y="5577840"/>
            <a:ext cx="7954010" cy="0"/>
          </a:xfrm>
          <a:prstGeom prst="line">
            <a:avLst/>
          </a:prstGeom>
          <a:noFill/>
          <a:ln w="12700">
            <a:solidFill>
              <a:srgbClr val="A6A6A6">
                <a:alpha val="34901"/>
              </a:srgbClr>
            </a:solidFill>
            <a:round/>
          </a:ln>
        </p:spPr>
      </p:cxnSp>
      <p:sp>
        <p:nvSpPr>
          <p:cNvPr id="11" name="文本框 29"/>
          <p:cNvSpPr txBox="1">
            <a:spLocks noChangeArrowheads="1"/>
          </p:cNvSpPr>
          <p:nvPr/>
        </p:nvSpPr>
        <p:spPr bwMode="auto">
          <a:xfrm>
            <a:off x="4293870" y="5997575"/>
            <a:ext cx="3604260" cy="451485"/>
          </a:xfrm>
          <a:prstGeom prst="rect">
            <a:avLst/>
          </a:prstGeom>
          <a:noFill/>
          <a:ln w="9525">
            <a:noFill/>
            <a:miter lim="800000"/>
          </a:ln>
        </p:spPr>
        <p:txBody>
          <a:bodyPr wrap="square" lIns="68579" tIns="34289" rIns="68579" bIns="34289">
            <a:spAutoFit/>
          </a:bodyPr>
          <a:p>
            <a:pPr algn="ctr" fontAlgn="base">
              <a:spcBef>
                <a:spcPct val="0"/>
              </a:spcBef>
              <a:spcAft>
                <a:spcPct val="0"/>
              </a:spcAft>
              <a:buFont typeface="Arial" panose="020B0604020202020204" pitchFamily="34" charset="0"/>
              <a:buNone/>
            </a:pPr>
            <a:r>
              <a:rPr lang="zh-CN" altLang="en-US" sz="2500" b="1" dirty="0" smtClean="0">
                <a:ln>
                  <a:solidFill>
                    <a:schemeClr val="bg1"/>
                  </a:solidFill>
                </a:ln>
                <a:solidFill>
                  <a:schemeClr val="tx1"/>
                </a:solidFill>
                <a:latin typeface="微软雅黑" panose="020B0503020204020204" charset="-122"/>
                <a:ea typeface="微软雅黑" panose="020B0503020204020204" charset="-122"/>
                <a:cs typeface="微软雅黑" panose="020B0503020204020204" charset="-122"/>
              </a:rPr>
              <a:t>语文</a:t>
            </a:r>
            <a:r>
              <a:rPr lang="en-US" altLang="zh-CN" sz="2500" b="1" dirty="0" smtClean="0">
                <a:ln>
                  <a:solidFill>
                    <a:schemeClr val="bg1"/>
                  </a:solidFill>
                </a:ln>
                <a:solidFill>
                  <a:schemeClr val="tx1"/>
                </a:solidFill>
                <a:latin typeface="微软雅黑" panose="020B0503020204020204" charset="-122"/>
                <a:ea typeface="微软雅黑" panose="020B0503020204020204" charset="-122"/>
                <a:cs typeface="微软雅黑" panose="020B0503020204020204" charset="-122"/>
              </a:rPr>
              <a:t>·</a:t>
            </a:r>
            <a:r>
              <a:rPr lang="zh-CN" altLang="en-US" sz="2500" b="1" dirty="0" smtClean="0">
                <a:ln>
                  <a:solidFill>
                    <a:schemeClr val="bg1"/>
                  </a:solidFill>
                </a:ln>
                <a:solidFill>
                  <a:schemeClr val="tx1"/>
                </a:solidFill>
                <a:latin typeface="微软雅黑" panose="020B0503020204020204" charset="-122"/>
                <a:ea typeface="微软雅黑" panose="020B0503020204020204" charset="-122"/>
                <a:cs typeface="微软雅黑" panose="020B0503020204020204" charset="-122"/>
              </a:rPr>
              <a:t>人教版</a:t>
            </a:r>
            <a:r>
              <a:rPr lang="en-US" altLang="zh-CN" sz="2500" b="1" dirty="0" smtClean="0">
                <a:ln>
                  <a:solidFill>
                    <a:schemeClr val="bg1"/>
                  </a:solidFill>
                </a:ln>
                <a:solidFill>
                  <a:schemeClr val="tx1"/>
                </a:solidFill>
                <a:latin typeface="微软雅黑" panose="020B0503020204020204" charset="-122"/>
                <a:ea typeface="微软雅黑" panose="020B0503020204020204" charset="-122"/>
                <a:cs typeface="微软雅黑" panose="020B0503020204020204" charset="-122"/>
              </a:rPr>
              <a:t>·</a:t>
            </a:r>
            <a:r>
              <a:rPr lang="zh-CN" altLang="zh-CN" sz="2500" b="1" dirty="0" smtClean="0">
                <a:ln>
                  <a:solidFill>
                    <a:schemeClr val="bg1"/>
                  </a:solidFill>
                </a:ln>
                <a:solidFill>
                  <a:schemeClr val="tx1"/>
                </a:solidFill>
                <a:latin typeface="微软雅黑" panose="020B0503020204020204" charset="-122"/>
                <a:ea typeface="微软雅黑" panose="020B0503020204020204" charset="-122"/>
                <a:cs typeface="微软雅黑" panose="020B0503020204020204" charset="-122"/>
              </a:rPr>
              <a:t>六</a:t>
            </a:r>
            <a:r>
              <a:rPr lang="zh-CN" altLang="en-US" sz="2500" b="1" dirty="0" smtClean="0">
                <a:ln>
                  <a:solidFill>
                    <a:schemeClr val="bg1"/>
                  </a:solidFill>
                </a:ln>
                <a:solidFill>
                  <a:schemeClr val="tx1"/>
                </a:solidFill>
                <a:latin typeface="微软雅黑" panose="020B0503020204020204" charset="-122"/>
                <a:ea typeface="微软雅黑" panose="020B0503020204020204" charset="-122"/>
                <a:cs typeface="微软雅黑" panose="020B0503020204020204" charset="-122"/>
              </a:rPr>
              <a:t>年级上</a:t>
            </a:r>
            <a:endParaRPr lang="zh-CN" altLang="en-US" sz="2500" b="1" dirty="0" smtClean="0">
              <a:ln>
                <a:solidFill>
                  <a:schemeClr val="bg1"/>
                </a:solidFill>
              </a:ln>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3" name="图片 12" descr="15"/>
          <p:cNvPicPr>
            <a:picLocks noChangeAspect="1"/>
          </p:cNvPicPr>
          <p:nvPr/>
        </p:nvPicPr>
        <p:blipFill>
          <a:blip r:embed="rId2"/>
          <a:stretch>
            <a:fillRect/>
          </a:stretch>
        </p:blipFill>
        <p:spPr>
          <a:xfrm>
            <a:off x="663575" y="750570"/>
            <a:ext cx="1872615" cy="4208145"/>
          </a:xfrm>
          <a:prstGeom prst="rect">
            <a:avLst/>
          </a:prstGeom>
        </p:spPr>
      </p:pic>
      <p:pic>
        <p:nvPicPr>
          <p:cNvPr id="17" name="图片 16" descr="梓耕教育LOGO.TIF"/>
          <p:cNvPicPr>
            <a:picLocks noChangeAspect="1"/>
          </p:cNvPicPr>
          <p:nvPr/>
        </p:nvPicPr>
        <p:blipFill>
          <a:blip r:embed="rId3"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
        <p:nvSpPr>
          <p:cNvPr id="12" name="文本框 29"/>
          <p:cNvSpPr txBox="1">
            <a:spLocks noChangeArrowheads="1"/>
          </p:cNvSpPr>
          <p:nvPr/>
        </p:nvSpPr>
        <p:spPr bwMode="auto">
          <a:xfrm>
            <a:off x="8980170" y="4846320"/>
            <a:ext cx="1530350" cy="451485"/>
          </a:xfrm>
          <a:prstGeom prst="rect">
            <a:avLst/>
          </a:prstGeom>
          <a:noFill/>
          <a:ln w="9525">
            <a:noFill/>
            <a:miter lim="800000"/>
          </a:ln>
        </p:spPr>
        <p:txBody>
          <a:bodyPr wrap="square" lIns="68579" tIns="34289" rIns="68579" bIns="34289">
            <a:spAutoFit/>
          </a:bodyPr>
          <a:p>
            <a:pPr algn="ctr" fontAlgn="base">
              <a:spcBef>
                <a:spcPct val="0"/>
              </a:spcBef>
              <a:spcAft>
                <a:spcPct val="0"/>
              </a:spcAft>
              <a:buFont typeface="Arial" panose="020B0604020202020204" pitchFamily="34" charset="0"/>
              <a:buNone/>
            </a:pPr>
            <a:r>
              <a:rPr lang="zh-CN" altLang="en-US" sz="2500" b="1" dirty="0" smtClean="0">
                <a:ln>
                  <a:solidFill>
                    <a:schemeClr val="bg1"/>
                  </a:solidFill>
                </a:ln>
                <a:solidFill>
                  <a:srgbClr val="FF0000"/>
                </a:solidFill>
                <a:latin typeface="微软雅黑" panose="020B0503020204020204" charset="-122"/>
                <a:ea typeface="微软雅黑" panose="020B0503020204020204" charset="-122"/>
              </a:rPr>
              <a:t>第一课时</a:t>
            </a:r>
            <a:endParaRPr lang="zh-CN" altLang="en-US" sz="2500" b="1" dirty="0" smtClean="0">
              <a:ln>
                <a:solidFill>
                  <a:schemeClr val="bg1"/>
                </a:solidFill>
              </a:ln>
              <a:solidFill>
                <a:srgbClr val="FF0000"/>
              </a:solidFill>
              <a:latin typeface="微软雅黑" panose="020B0503020204020204" charset="-122"/>
              <a:ea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15010" y="1017270"/>
            <a:ext cx="10515600" cy="4474845"/>
          </a:xfrm>
        </p:spPr>
        <p:txBody>
          <a:bodyPr>
            <a:noAutofit/>
          </a:bodyPr>
          <a:p>
            <a:pPr marL="0" indent="0">
              <a:lnSpc>
                <a:spcPct val="130000"/>
              </a:lnSpc>
              <a:buNone/>
            </a:pPr>
            <a:r>
              <a:rPr lang="zh-CN" altLang="en-US" sz="4500">
                <a:latin typeface="楷体" panose="02010609060101010101" charset="-122"/>
                <a:ea typeface="楷体" panose="02010609060101010101" charset="-122"/>
                <a:cs typeface="楷体" panose="02010609060101010101" charset="-122"/>
              </a:rPr>
              <a:t>（1）作者围绕着“地球之外有没有生命存在”讲了些什么？</a:t>
            </a:r>
            <a:endParaRPr lang="zh-CN" altLang="en-US" sz="4500">
              <a:latin typeface="楷体" panose="02010609060101010101" charset="-122"/>
              <a:ea typeface="楷体" panose="02010609060101010101" charset="-122"/>
              <a:cs typeface="楷体" panose="02010609060101010101" charset="-122"/>
            </a:endParaRPr>
          </a:p>
          <a:p>
            <a:pPr marL="0" indent="0">
              <a:lnSpc>
                <a:spcPct val="130000"/>
              </a:lnSpc>
              <a:buNone/>
            </a:pPr>
            <a:r>
              <a:rPr lang="zh-CN" altLang="en-US" sz="4500">
                <a:latin typeface="楷体" panose="02010609060101010101" charset="-122"/>
                <a:ea typeface="楷体" panose="02010609060101010101" charset="-122"/>
                <a:cs typeface="楷体" panose="02010609060101010101" charset="-122"/>
              </a:rPr>
              <a:t>（2）课文按照什么顺序介绍的？</a:t>
            </a:r>
            <a:endParaRPr lang="zh-CN" altLang="en-US" sz="4500">
              <a:latin typeface="楷体" panose="02010609060101010101" charset="-122"/>
              <a:ea typeface="楷体" panose="02010609060101010101" charset="-122"/>
              <a:cs typeface="楷体" panose="02010609060101010101" charset="-122"/>
            </a:endParaRPr>
          </a:p>
          <a:p>
            <a:pPr marL="0" indent="0">
              <a:lnSpc>
                <a:spcPct val="130000"/>
              </a:lnSpc>
              <a:buNone/>
            </a:pPr>
            <a:r>
              <a:rPr lang="zh-CN" altLang="en-US" sz="4500">
                <a:latin typeface="楷体" panose="02010609060101010101" charset="-122"/>
                <a:ea typeface="楷体" panose="02010609060101010101" charset="-122"/>
                <a:cs typeface="楷体" panose="02010609060101010101" charset="-122"/>
              </a:rPr>
              <a:t>（3）结论是什么？</a:t>
            </a:r>
            <a:endParaRPr lang="zh-CN" altLang="en-US" sz="4500">
              <a:latin typeface="楷体" panose="02010609060101010101" charset="-122"/>
              <a:ea typeface="楷体" panose="02010609060101010101" charset="-122"/>
              <a:cs typeface="楷体" panose="02010609060101010101" charset="-122"/>
            </a:endParaRPr>
          </a:p>
          <a:p>
            <a:pPr marL="0" indent="0">
              <a:lnSpc>
                <a:spcPct val="130000"/>
              </a:lnSpc>
              <a:buNone/>
            </a:pPr>
            <a:r>
              <a:rPr lang="zh-CN" altLang="en-US" sz="4500">
                <a:latin typeface="楷体" panose="02010609060101010101" charset="-122"/>
                <a:ea typeface="楷体" panose="02010609060101010101" charset="-122"/>
                <a:cs typeface="楷体" panose="02010609060101010101" charset="-122"/>
              </a:rPr>
              <a:t>（4）提出不动或者感兴趣的问题和大家说一说。</a:t>
            </a:r>
            <a:endParaRPr lang="zh-CN" altLang="en-US" sz="4500">
              <a:latin typeface="楷体" panose="02010609060101010101" charset="-122"/>
              <a:ea typeface="楷体" panose="02010609060101010101" charset="-122"/>
              <a:cs typeface="楷体" panose="02010609060101010101" charset="-122"/>
            </a:endParaRPr>
          </a:p>
        </p:txBody>
      </p:sp>
      <p:pic>
        <p:nvPicPr>
          <p:cNvPr id="2" name="图片 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35965" y="2766060"/>
            <a:ext cx="10515600" cy="1325563"/>
          </a:xfrm>
        </p:spPr>
        <p:txBody>
          <a:bodyPr/>
          <a:p>
            <a:pPr algn="ctr"/>
            <a:r>
              <a:rPr lang="zh-CN" altLang="en-US" sz="6600">
                <a:latin typeface="方正行楷简体" panose="02010601030101010101" charset="-122"/>
                <a:ea typeface="方正行楷简体" panose="02010601030101010101" charset="-122"/>
              </a:rPr>
              <a:t>理清顺序，了解内容</a:t>
            </a:r>
            <a:endParaRPr lang="zh-CN" altLang="en-US" sz="6600">
              <a:latin typeface="方正行楷简体" panose="02010601030101010101" charset="-122"/>
              <a:ea typeface="方正行楷简体" panose="02010601030101010101" charset="-122"/>
            </a:endParaRPr>
          </a:p>
        </p:txBody>
      </p:sp>
      <p:pic>
        <p:nvPicPr>
          <p:cNvPr id="3" name="图片 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lnSpc>
                <a:spcPct val="150000"/>
              </a:lnSpc>
              <a:buNone/>
            </a:pPr>
            <a:r>
              <a:rPr lang="en-US" altLang="zh-CN" sz="5500">
                <a:latin typeface="楷体" panose="02010609060101010101" charset="-122"/>
                <a:ea typeface="楷体" panose="02010609060101010101" charset="-122"/>
                <a:cs typeface="楷体" panose="02010609060101010101" charset="-122"/>
              </a:rPr>
              <a:t>    </a:t>
            </a:r>
            <a:r>
              <a:rPr lang="zh-CN" altLang="en-US" sz="5500">
                <a:latin typeface="楷体" panose="02010609060101010101" charset="-122"/>
                <a:ea typeface="楷体" panose="02010609060101010101" charset="-122"/>
                <a:cs typeface="楷体" panose="02010609060101010101" charset="-122"/>
              </a:rPr>
              <a:t>想想课文从哪到哪开始讨论“宇宙有没有生命”这个问题的？</a:t>
            </a:r>
            <a:endParaRPr lang="zh-CN" altLang="en-US" sz="5500">
              <a:latin typeface="楷体" panose="02010609060101010101" charset="-122"/>
              <a:ea typeface="楷体" panose="02010609060101010101" charset="-122"/>
              <a:cs typeface="楷体" panose="02010609060101010101" charset="-122"/>
            </a:endParaRPr>
          </a:p>
        </p:txBody>
      </p:sp>
      <p:pic>
        <p:nvPicPr>
          <p:cNvPr id="2" name="图片 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16255" y="551815"/>
            <a:ext cx="10837545" cy="5994400"/>
          </a:xfrm>
        </p:spPr>
        <p:txBody>
          <a:bodyPr>
            <a:noAutofit/>
          </a:bodyPr>
          <a:p>
            <a:pPr marL="0" indent="0">
              <a:lnSpc>
                <a:spcPct val="110000"/>
              </a:lnSpc>
              <a:buNone/>
            </a:pPr>
            <a:r>
              <a:rPr sz="4000">
                <a:latin typeface="楷体" panose="02010609060101010101" charset="-122"/>
                <a:ea typeface="楷体" panose="02010609060101010101" charset="-122"/>
                <a:cs typeface="楷体" panose="02010609060101010101" charset="-122"/>
              </a:rPr>
              <a:t>(1) 天体上生命存在具备的四个条件;</a:t>
            </a:r>
            <a:endParaRPr sz="4000">
              <a:latin typeface="楷体" panose="02010609060101010101" charset="-122"/>
              <a:ea typeface="楷体" panose="02010609060101010101" charset="-122"/>
              <a:cs typeface="楷体" panose="02010609060101010101" charset="-122"/>
            </a:endParaRPr>
          </a:p>
          <a:p>
            <a:pPr marL="0" indent="0">
              <a:lnSpc>
                <a:spcPct val="110000"/>
              </a:lnSpc>
              <a:buNone/>
            </a:pPr>
            <a:r>
              <a:rPr sz="4000">
                <a:latin typeface="楷体" panose="02010609060101010101" charset="-122"/>
                <a:ea typeface="楷体" panose="02010609060101010101" charset="-122"/>
                <a:cs typeface="楷体" panose="02010609060101010101" charset="-122"/>
              </a:rPr>
              <a:t>(2) 太阳系中唯一有可能存在生命的星球是火星;</a:t>
            </a:r>
            <a:endParaRPr sz="4000">
              <a:latin typeface="楷体" panose="02010609060101010101" charset="-122"/>
              <a:ea typeface="楷体" panose="02010609060101010101" charset="-122"/>
              <a:cs typeface="楷体" panose="02010609060101010101" charset="-122"/>
            </a:endParaRPr>
          </a:p>
          <a:p>
            <a:pPr marL="0" indent="0">
              <a:lnSpc>
                <a:spcPct val="110000"/>
              </a:lnSpc>
              <a:buNone/>
            </a:pPr>
            <a:r>
              <a:rPr sz="4000">
                <a:latin typeface="楷体" panose="02010609060101010101" charset="-122"/>
                <a:ea typeface="楷体" panose="02010609060101010101" charset="-122"/>
                <a:cs typeface="楷体" panose="02010609060101010101" charset="-122"/>
              </a:rPr>
              <a:t>(3) 火星与地球有不少相似之处 ;</a:t>
            </a:r>
            <a:endParaRPr sz="4000">
              <a:latin typeface="楷体" panose="02010609060101010101" charset="-122"/>
              <a:ea typeface="楷体" panose="02010609060101010101" charset="-122"/>
              <a:cs typeface="楷体" panose="02010609060101010101" charset="-122"/>
            </a:endParaRPr>
          </a:p>
          <a:p>
            <a:pPr marL="0" indent="0">
              <a:lnSpc>
                <a:spcPct val="110000"/>
              </a:lnSpc>
              <a:buNone/>
            </a:pPr>
            <a:r>
              <a:rPr sz="4000">
                <a:latin typeface="楷体" panose="02010609060101010101" charset="-122"/>
                <a:ea typeface="楷体" panose="02010609060101010101" charset="-122"/>
                <a:cs typeface="楷体" panose="02010609060101010101" charset="-122"/>
              </a:rPr>
              <a:t>(4) 科学家利用宇宙飞船对火星作了近距离的观测，揭开了火星神秘的面纱</a:t>
            </a:r>
            <a:endParaRPr sz="4000">
              <a:latin typeface="楷体" panose="02010609060101010101" charset="-122"/>
              <a:ea typeface="楷体" panose="02010609060101010101" charset="-122"/>
              <a:cs typeface="楷体" panose="02010609060101010101" charset="-122"/>
            </a:endParaRPr>
          </a:p>
          <a:p>
            <a:pPr marL="0" indent="0">
              <a:lnSpc>
                <a:spcPct val="110000"/>
              </a:lnSpc>
              <a:buNone/>
            </a:pPr>
            <a:r>
              <a:rPr sz="4000">
                <a:latin typeface="楷体" panose="02010609060101010101" charset="-122"/>
                <a:ea typeface="楷体" panose="02010609060101010101" charset="-122"/>
                <a:cs typeface="楷体" panose="02010609060101010101" charset="-122"/>
              </a:rPr>
              <a:t>(5) 人们至今尚未能在地球以外的太空中找到生命，但科学家仍然相信那里存在着生命。</a:t>
            </a:r>
            <a:endParaRPr sz="4000">
              <a:latin typeface="楷体" panose="02010609060101010101" charset="-122"/>
              <a:ea typeface="楷体" panose="02010609060101010101" charset="-122"/>
              <a:cs typeface="楷体" panose="02010609060101010101" charset="-122"/>
            </a:endParaRPr>
          </a:p>
        </p:txBody>
      </p:sp>
      <p:pic>
        <p:nvPicPr>
          <p:cNvPr id="2" name="图片 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4155" y="922655"/>
            <a:ext cx="11743690" cy="5871210"/>
          </a:xfrm>
        </p:spPr>
        <p:txBody>
          <a:bodyPr>
            <a:noAutofit/>
          </a:bodyPr>
          <a:p>
            <a:pPr marL="0" indent="0">
              <a:lnSpc>
                <a:spcPct val="130000"/>
              </a:lnSpc>
              <a:buNone/>
            </a:pPr>
            <a:r>
              <a:rPr lang="en-US" altLang="zh-CN" sz="6000" b="1">
                <a:latin typeface="楷体" panose="02010609060101010101" charset="-122"/>
                <a:ea typeface="楷体" panose="02010609060101010101" charset="-122"/>
              </a:rPr>
              <a:t>    </a:t>
            </a:r>
            <a:r>
              <a:rPr lang="zh-CN" altLang="en-US" sz="6000" b="1">
                <a:latin typeface="楷体" panose="02010609060101010101" charset="-122"/>
                <a:ea typeface="楷体" panose="02010609060101010101" charset="-122"/>
              </a:rPr>
              <a:t>课文第一段和最后两段告诉了我们什么？</a:t>
            </a:r>
            <a:endParaRPr lang="zh-CN" altLang="en-US" sz="5500">
              <a:latin typeface="楷体" panose="02010609060101010101" charset="-122"/>
              <a:ea typeface="楷体" panose="02010609060101010101" charset="-122"/>
            </a:endParaRPr>
          </a:p>
          <a:p>
            <a:pPr marL="0" indent="0">
              <a:lnSpc>
                <a:spcPct val="130000"/>
              </a:lnSpc>
              <a:buNone/>
            </a:pPr>
            <a:r>
              <a:rPr lang="en-US" altLang="zh-CN" sz="4500">
                <a:latin typeface="楷体" panose="02010609060101010101" charset="-122"/>
                <a:ea typeface="楷体" panose="02010609060101010101" charset="-122"/>
              </a:rPr>
              <a:t>    </a:t>
            </a:r>
            <a:r>
              <a:rPr lang="zh-CN" altLang="en-US" sz="5500">
                <a:latin typeface="楷体" panose="02010609060101010101" charset="-122"/>
                <a:ea typeface="楷体" panose="02010609060101010101" charset="-122"/>
              </a:rPr>
              <a:t>第一自然段写的是从古至今地球之外有没有生命一直是一个吸引人的问题。</a:t>
            </a:r>
            <a:endParaRPr lang="zh-CN" altLang="en-US" sz="5500">
              <a:latin typeface="楷体" panose="02010609060101010101" charset="-122"/>
              <a:ea typeface="楷体" panose="02010609060101010101" charset="-122"/>
            </a:endParaRPr>
          </a:p>
        </p:txBody>
      </p:sp>
      <p:pic>
        <p:nvPicPr>
          <p:cNvPr id="2" name="图片 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10186035" y="1282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800" decel="100000"/>
                                        <p:tgtEl>
                                          <p:spTgt spid="3">
                                            <p:txEl>
                                              <p:pRg st="1" end="1"/>
                                            </p:txEl>
                                          </p:spTgt>
                                        </p:tgtEl>
                                      </p:cBhvr>
                                    </p:animEffect>
                                    <p:anim calcmode="lin" valueType="num">
                                      <p:cBhvr>
                                        <p:cTn id="8"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4155" y="922655"/>
            <a:ext cx="11743690" cy="5871210"/>
          </a:xfrm>
        </p:spPr>
        <p:txBody>
          <a:bodyPr>
            <a:noAutofit/>
          </a:bodyPr>
          <a:p>
            <a:pPr marL="0" indent="0">
              <a:lnSpc>
                <a:spcPct val="140000"/>
              </a:lnSpc>
              <a:buNone/>
            </a:pPr>
            <a:r>
              <a:rPr lang="en-US" altLang="zh-CN" sz="6000" b="1">
                <a:latin typeface="楷体" panose="02010609060101010101" charset="-122"/>
                <a:ea typeface="楷体" panose="02010609060101010101" charset="-122"/>
              </a:rPr>
              <a:t>    </a:t>
            </a:r>
            <a:r>
              <a:rPr lang="zh-CN" altLang="en-US" sz="6000">
                <a:latin typeface="楷体" panose="02010609060101010101" charset="-122"/>
                <a:ea typeface="楷体" panose="02010609060101010101" charset="-122"/>
              </a:rPr>
              <a:t>后两个自然段讲的是人们至今没有在地球之外找到生命，但是仍然相信有生命存在，一直在探索宇宙生命之谜。</a:t>
            </a:r>
            <a:endParaRPr lang="zh-CN" altLang="en-US" sz="6000">
              <a:latin typeface="楷体" panose="02010609060101010101" charset="-122"/>
              <a:ea typeface="楷体" panose="02010609060101010101" charset="-122"/>
            </a:endParaRPr>
          </a:p>
        </p:txBody>
      </p:sp>
      <p:pic>
        <p:nvPicPr>
          <p:cNvPr id="2" name="图片 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10186035" y="1282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766060"/>
            <a:ext cx="10515600" cy="1325563"/>
          </a:xfrm>
        </p:spPr>
        <p:txBody>
          <a:bodyPr/>
          <a:p>
            <a:pPr algn="ctr"/>
            <a:r>
              <a:rPr lang="zh-CN" altLang="en-US" sz="6600" b="1">
                <a:latin typeface="楷体" panose="02010609060101010101" charset="-122"/>
                <a:ea typeface="楷体" panose="02010609060101010101" charset="-122"/>
              </a:rPr>
              <a:t>文章是按照什么顺序介绍的？</a:t>
            </a:r>
            <a:endParaRPr lang="zh-CN" altLang="en-US" sz="6600" b="1">
              <a:latin typeface="楷体" panose="02010609060101010101" charset="-122"/>
              <a:ea typeface="楷体" panose="02010609060101010101" charset="-122"/>
            </a:endParaRPr>
          </a:p>
        </p:txBody>
      </p:sp>
      <p:pic>
        <p:nvPicPr>
          <p:cNvPr id="4" name="图片 3"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fill="hold" grpId="0" nodeType="clickEffect">
                                  <p:stCondLst>
                                    <p:cond delay="0"/>
                                  </p:stCondLst>
                                  <p:childTnLst>
                                    <p:anim to="" calcmode="lin" valueType="num">
                                      <p:cBhvr>
                                        <p:cTn id="6" dur="125" fill="hold">
                                          <p:stCondLst>
                                            <p:cond delay="0"/>
                                          </p:stCondLst>
                                        </p:cTn>
                                        <p:tgtEl>
                                          <p:spTgt spid="2"/>
                                        </p:tgtEl>
                                        <p:attrNameLst>
                                          <p:attrName>ppt_y</p:attrName>
                                        </p:attrNameLst>
                                      </p:cBhvr>
                                      <p:tavLst>
                                        <p:tav tm="0" fmla="(#ppt_y+#ppt_h/2)-ppt_h/2">
                                          <p:val>
                                            <p:fltVal val="0"/>
                                          </p:val>
                                        </p:tav>
                                        <p:tav tm="100000">
                                          <p:val>
                                            <p:fltVal val="1"/>
                                          </p:val>
                                        </p:tav>
                                      </p:tavLst>
                                    </p:anim>
                                    <p:anim to="" calcmode="lin" valueType="num">
                                      <p:cBhvr>
                                        <p:cTn id="7" dur="500" fill="hold">
                                          <p:stCondLst>
                                            <p:cond delay="0"/>
                                          </p:stCondLst>
                                        </p:cTn>
                                        <p:tgtEl>
                                          <p:spTgt spid="2"/>
                                        </p:tgtEl>
                                        <p:attrNameLst>
                                          <p:attrName>ppt_h</p:attrName>
                                        </p:attrNameLst>
                                      </p:cBhvr>
                                      <p:tavLst>
                                        <p:tav tm="0">
                                          <p:val>
                                            <p:strVal val="#ppt_h"/>
                                          </p:val>
                                        </p:tav>
                                        <p:tav tm="100000">
                                          <p:val>
                                            <p:strVal val="#ppt_h*2"/>
                                          </p:val>
                                        </p:tav>
                                      </p:tavLst>
                                    </p:anim>
                                    <p:anim to="" calcmode="lin" valueType="num">
                                      <p:cBhvr>
                                        <p:cTn id="8" dur="500" fill="hold">
                                          <p:stCondLst>
                                            <p:cond delay="0"/>
                                          </p:stCondLst>
                                        </p:cTn>
                                        <p:tgtEl>
                                          <p:spTgt spid="2"/>
                                        </p:tgtEl>
                                        <p:attrNameLst>
                                          <p:attrName>ppt_w</p:attrName>
                                        </p:attrNameLst>
                                      </p:cBhvr>
                                      <p:tavLst>
                                        <p:tav tm="0">
                                          <p:val>
                                            <p:strVal val="#ppt_w"/>
                                          </p:val>
                                        </p:tav>
                                        <p:tav tm="100000">
                                          <p:val>
                                            <p:strVal val="#ppt_w*2"/>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89075" y="907415"/>
            <a:ext cx="9214485" cy="5043170"/>
          </a:xfrm>
        </p:spPr>
        <p:txBody>
          <a:bodyPr>
            <a:noAutofit/>
          </a:bodyPr>
          <a:p>
            <a:pPr marL="0" indent="0">
              <a:lnSpc>
                <a:spcPct val="170000"/>
              </a:lnSpc>
              <a:buNone/>
            </a:pPr>
            <a:r>
              <a:rPr lang="zh-CN" altLang="en-US" sz="6600" b="1">
                <a:latin typeface="楷体" panose="02010609060101010101" charset="-122"/>
                <a:ea typeface="楷体" panose="02010609060101010101" charset="-122"/>
                <a:cs typeface="楷体" panose="02010609060101010101" charset="-122"/>
              </a:rPr>
              <a:t>提出问题---</a:t>
            </a:r>
            <a:endParaRPr lang="zh-CN" altLang="en-US" sz="6600" b="1">
              <a:latin typeface="楷体" panose="02010609060101010101" charset="-122"/>
              <a:ea typeface="楷体" panose="02010609060101010101" charset="-122"/>
              <a:cs typeface="楷体" panose="02010609060101010101" charset="-122"/>
            </a:endParaRPr>
          </a:p>
          <a:p>
            <a:pPr marL="0" indent="0">
              <a:lnSpc>
                <a:spcPct val="170000"/>
              </a:lnSpc>
              <a:buNone/>
            </a:pPr>
            <a:r>
              <a:rPr lang="zh-CN" altLang="en-US" sz="6600" b="1">
                <a:latin typeface="楷体" panose="02010609060101010101" charset="-122"/>
                <a:ea typeface="楷体" panose="02010609060101010101" charset="-122"/>
                <a:cs typeface="楷体" panose="02010609060101010101" charset="-122"/>
              </a:rPr>
              <a:t>      分析问题---</a:t>
            </a:r>
            <a:endParaRPr lang="zh-CN" altLang="en-US" sz="6600" b="1">
              <a:latin typeface="楷体" panose="02010609060101010101" charset="-122"/>
              <a:ea typeface="楷体" panose="02010609060101010101" charset="-122"/>
              <a:cs typeface="楷体" panose="02010609060101010101" charset="-122"/>
            </a:endParaRPr>
          </a:p>
          <a:p>
            <a:pPr marL="0" indent="0">
              <a:lnSpc>
                <a:spcPct val="170000"/>
              </a:lnSpc>
              <a:buNone/>
            </a:pPr>
            <a:r>
              <a:rPr lang="zh-CN" altLang="en-US" sz="6600" b="1">
                <a:latin typeface="楷体" panose="02010609060101010101" charset="-122"/>
                <a:ea typeface="楷体" panose="02010609060101010101" charset="-122"/>
                <a:cs typeface="楷体" panose="02010609060101010101" charset="-122"/>
              </a:rPr>
              <a:t>           探求结论</a:t>
            </a:r>
            <a:endParaRPr lang="zh-CN" altLang="en-US" sz="6600" b="1">
              <a:latin typeface="楷体" panose="02010609060101010101" charset="-122"/>
              <a:ea typeface="楷体" panose="02010609060101010101" charset="-122"/>
              <a:cs typeface="楷体" panose="02010609060101010101" charset="-122"/>
            </a:endParaRPr>
          </a:p>
        </p:txBody>
      </p:sp>
      <p:pic>
        <p:nvPicPr>
          <p:cNvPr id="4" name="图片 3"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208405" y="197485"/>
            <a:ext cx="10145395" cy="1325880"/>
          </a:xfrm>
        </p:spPr>
        <p:txBody>
          <a:bodyPr>
            <a:scene3d>
              <a:camera prst="orthographicFront"/>
              <a:lightRig rig="threePt" dir="t"/>
            </a:scene3d>
          </a:bodyPr>
          <a:p>
            <a:r>
              <a:rPr lang="zh-CN" altLang="en-US" sz="55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rPr>
              <a:t>交 流 探 讨</a:t>
            </a:r>
            <a:endParaRPr lang="zh-CN" altLang="en-US" sz="55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838200" y="2346325"/>
            <a:ext cx="10515600" cy="3830955"/>
          </a:xfrm>
        </p:spPr>
        <p:txBody>
          <a:bodyPr/>
          <a:p>
            <a:pPr marL="0" indent="0">
              <a:lnSpc>
                <a:spcPct val="150000"/>
              </a:lnSpc>
              <a:buNone/>
            </a:pPr>
            <a:r>
              <a:rPr lang="en-US" altLang="zh-CN" sz="5500">
                <a:latin typeface="楷体" panose="02010609060101010101" charset="-122"/>
                <a:ea typeface="楷体" panose="02010609060101010101" charset="-122"/>
                <a:cs typeface="楷体" panose="02010609060101010101" charset="-122"/>
              </a:rPr>
              <a:t>    </a:t>
            </a:r>
            <a:r>
              <a:rPr lang="zh-CN" altLang="en-US" sz="5500">
                <a:latin typeface="楷体" panose="02010609060101010101" charset="-122"/>
                <a:ea typeface="楷体" panose="02010609060101010101" charset="-122"/>
                <a:cs typeface="楷体" panose="02010609060101010101" charset="-122"/>
              </a:rPr>
              <a:t>全文围绕“地球之外有没有生命存在”讲了些什么？</a:t>
            </a:r>
            <a:endParaRPr lang="zh-CN" altLang="en-US" sz="5500">
              <a:latin typeface="楷体" panose="02010609060101010101" charset="-122"/>
              <a:ea typeface="楷体" panose="02010609060101010101" charset="-122"/>
              <a:cs typeface="楷体" panose="02010609060101010101" charset="-122"/>
            </a:endParaRPr>
          </a:p>
        </p:txBody>
      </p:sp>
      <p:pic>
        <p:nvPicPr>
          <p:cNvPr id="4" name="图片 3"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904240"/>
            <a:ext cx="10515600" cy="5948680"/>
          </a:xfrm>
        </p:spPr>
        <p:txBody>
          <a:bodyPr>
            <a:normAutofit/>
          </a:bodyPr>
          <a:p>
            <a:pPr marL="0" indent="0">
              <a:lnSpc>
                <a:spcPct val="180000"/>
              </a:lnSpc>
              <a:buNone/>
            </a:pPr>
            <a:r>
              <a:rPr lang="en-US" altLang="zh-CN" sz="6600">
                <a:latin typeface="楷体" panose="02010609060101010101" charset="-122"/>
                <a:ea typeface="楷体" panose="02010609060101010101" charset="-122"/>
              </a:rPr>
              <a:t>    </a:t>
            </a:r>
            <a:r>
              <a:rPr lang="zh-CN" altLang="en-US" sz="6600">
                <a:latin typeface="楷体" panose="02010609060101010101" charset="-122"/>
                <a:ea typeface="楷体" panose="02010609060101010101" charset="-122"/>
              </a:rPr>
              <a:t>请把你自己不懂或者感兴趣的问题提出来，与大家交流。</a:t>
            </a:r>
            <a:endParaRPr lang="zh-CN" altLang="en-US" sz="6600">
              <a:latin typeface="楷体" panose="02010609060101010101" charset="-122"/>
              <a:ea typeface="楷体" panose="02010609060101010101" charset="-122"/>
            </a:endParaRPr>
          </a:p>
        </p:txBody>
      </p:sp>
      <p:pic>
        <p:nvPicPr>
          <p:cNvPr id="2" name="图片 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982980" y="2493010"/>
            <a:ext cx="3885565" cy="3956050"/>
            <a:chOff x="1789" y="2074"/>
            <a:chExt cx="8967" cy="7984"/>
          </a:xfrm>
        </p:grpSpPr>
        <p:pic>
          <p:nvPicPr>
            <p:cNvPr id="122895" name="图片 122894"/>
            <p:cNvPicPr>
              <a:picLocks noChangeAspect="1"/>
            </p:cNvPicPr>
            <p:nvPr/>
          </p:nvPicPr>
          <p:blipFill>
            <a:blip r:embed="rId1">
              <a:lum contrast="6000"/>
            </a:blip>
            <a:srcRect l="15898" t="20126" r="9838" b="7711"/>
            <a:stretch>
              <a:fillRect/>
            </a:stretch>
          </p:blipFill>
          <p:spPr>
            <a:xfrm>
              <a:off x="1789" y="2074"/>
              <a:ext cx="8967" cy="7984"/>
            </a:xfrm>
            <a:prstGeom prst="rect">
              <a:avLst/>
            </a:prstGeom>
            <a:noFill/>
            <a:ln w="9525">
              <a:noFill/>
            </a:ln>
          </p:spPr>
        </p:pic>
        <p:sp>
          <p:nvSpPr>
            <p:cNvPr id="122896" name="矩形 122895"/>
            <p:cNvSpPr/>
            <p:nvPr/>
          </p:nvSpPr>
          <p:spPr>
            <a:xfrm>
              <a:off x="1869" y="3026"/>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25000" b="1" dirty="0">
                  <a:ea typeface="楷体" panose="02010609060101010101" charset="-122"/>
                </a:rPr>
                <a:t>御</a:t>
              </a:r>
              <a:endParaRPr lang="zh-CN" altLang="zh-CN" sz="25000" b="1" dirty="0">
                <a:ea typeface="楷体" panose="02010609060101010101" charset="-122"/>
              </a:endParaRPr>
            </a:p>
          </p:txBody>
        </p:sp>
      </p:grpSp>
      <p:sp>
        <p:nvSpPr>
          <p:cNvPr id="122893" name="文本框 122892"/>
          <p:cNvSpPr txBox="1"/>
          <p:nvPr/>
        </p:nvSpPr>
        <p:spPr>
          <a:xfrm>
            <a:off x="2150745" y="1372870"/>
            <a:ext cx="2717800" cy="1014730"/>
          </a:xfrm>
          <a:prstGeom prst="rect">
            <a:avLst/>
          </a:prstGeom>
          <a:noFill/>
          <a:ln w="9525">
            <a:noFill/>
          </a:ln>
        </p:spPr>
        <p:txBody>
          <a:bodyPr wrap="square">
            <a:spAutoFit/>
          </a:bodyPr>
          <a:p>
            <a:pPr algn="l">
              <a:spcBef>
                <a:spcPct val="50000"/>
              </a:spcBef>
            </a:pPr>
            <a:r>
              <a:rPr lang="en-US" altLang="zh-CN" sz="6000" b="1">
                <a:solidFill>
                  <a:srgbClr val="FF0000"/>
                </a:solidFill>
                <a:latin typeface="楷体" panose="02010609060101010101" charset="-122"/>
                <a:ea typeface="楷体" panose="02010609060101010101" charset="-122"/>
                <a:cs typeface="+mn-lt"/>
                <a:sym typeface="+mn-ea"/>
              </a:rPr>
              <a:t>yù </a:t>
            </a:r>
            <a:endParaRPr lang="en-US" altLang="zh-CN" sz="6000" b="1">
              <a:solidFill>
                <a:srgbClr val="FF0000"/>
              </a:solidFill>
              <a:latin typeface="楷体" panose="02010609060101010101" charset="-122"/>
              <a:ea typeface="楷体" panose="02010609060101010101" charset="-122"/>
              <a:cs typeface="+mn-lt"/>
              <a:sym typeface="+mn-ea"/>
            </a:endParaRPr>
          </a:p>
        </p:txBody>
      </p:sp>
      <p:sp>
        <p:nvSpPr>
          <p:cNvPr id="3" name="文本框 2"/>
          <p:cNvSpPr txBox="1"/>
          <p:nvPr/>
        </p:nvSpPr>
        <p:spPr>
          <a:xfrm>
            <a:off x="5258435" y="5342255"/>
            <a:ext cx="2616835" cy="1106805"/>
          </a:xfrm>
          <a:prstGeom prst="rect">
            <a:avLst/>
          </a:prstGeom>
          <a:noFill/>
        </p:spPr>
        <p:txBody>
          <a:bodyPr wrap="square" rtlCol="0">
            <a:spAutoFit/>
            <a:scene3d>
              <a:camera prst="orthographicFront"/>
              <a:lightRig rig="threePt" dir="t"/>
            </a:scene3d>
          </a:bodyPr>
          <a:p>
            <a:r>
              <a:rPr lang="zh-CN" altLang="en-US" sz="66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御驾</a:t>
            </a:r>
            <a:endParaRPr lang="zh-CN" altLang="en-US" sz="66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27" name="文本框 26"/>
          <p:cNvSpPr txBox="1"/>
          <p:nvPr/>
        </p:nvSpPr>
        <p:spPr>
          <a:xfrm>
            <a:off x="5125720" y="512445"/>
            <a:ext cx="7201535" cy="4584700"/>
          </a:xfrm>
          <a:prstGeom prst="rect">
            <a:avLst/>
          </a:prstGeom>
          <a:noFill/>
        </p:spPr>
        <p:txBody>
          <a:bodyPr wrap="square" rtlCol="0">
            <a:spAutoFit/>
          </a:bodyPr>
          <a:p>
            <a:pPr>
              <a:lnSpc>
                <a:spcPct val="130000"/>
              </a:lnSpc>
            </a:pPr>
            <a:r>
              <a:rPr lang="zh-CN" sz="4000" b="1">
                <a:solidFill>
                  <a:srgbClr val="FF0000"/>
                </a:solidFill>
                <a:latin typeface="楷体" panose="02010609060101010101" charset="-122"/>
                <a:ea typeface="楷体" panose="02010609060101010101" charset="-122"/>
              </a:rPr>
              <a:t>基本释义：</a:t>
            </a:r>
            <a:endParaRPr lang="zh-CN" sz="4000" b="1">
              <a:solidFill>
                <a:srgbClr val="FF0000"/>
              </a:solidFill>
              <a:latin typeface="楷体" panose="02010609060101010101" charset="-122"/>
              <a:ea typeface="楷体" panose="02010609060101010101" charset="-122"/>
            </a:endParaRPr>
          </a:p>
          <a:p>
            <a:pPr>
              <a:lnSpc>
                <a:spcPct val="120000"/>
              </a:lnSpc>
            </a:pPr>
            <a:r>
              <a:rPr lang="zh-CN" sz="4000">
                <a:latin typeface="楷体" panose="02010609060101010101" charset="-122"/>
                <a:ea typeface="楷体" panose="02010609060101010101" charset="-122"/>
              </a:rPr>
              <a:t>1.驾驭车马；赶车。</a:t>
            </a:r>
            <a:endParaRPr lang="zh-CN" sz="4000">
              <a:latin typeface="楷体" panose="02010609060101010101" charset="-122"/>
              <a:ea typeface="楷体" panose="02010609060101010101" charset="-122"/>
            </a:endParaRPr>
          </a:p>
          <a:p>
            <a:pPr>
              <a:lnSpc>
                <a:spcPct val="120000"/>
              </a:lnSpc>
            </a:pPr>
            <a:r>
              <a:rPr lang="zh-CN" sz="4000">
                <a:latin typeface="楷体" panose="02010609060101010101" charset="-122"/>
                <a:ea typeface="楷体" panose="02010609060101010101" charset="-122"/>
              </a:rPr>
              <a:t>2.封建社会指上级对下级的管理或支配。</a:t>
            </a:r>
            <a:endParaRPr lang="zh-CN" sz="4000">
              <a:latin typeface="楷体" panose="02010609060101010101" charset="-122"/>
              <a:ea typeface="楷体" panose="02010609060101010101" charset="-122"/>
            </a:endParaRPr>
          </a:p>
          <a:p>
            <a:pPr>
              <a:lnSpc>
                <a:spcPct val="120000"/>
              </a:lnSpc>
            </a:pPr>
            <a:r>
              <a:rPr lang="zh-CN" sz="4000">
                <a:latin typeface="楷体" panose="02010609060101010101" charset="-122"/>
                <a:ea typeface="楷体" panose="02010609060101010101" charset="-122"/>
              </a:rPr>
              <a:t>3.封建社会指与皇帝有关的。</a:t>
            </a:r>
            <a:endParaRPr lang="zh-CN" sz="4000">
              <a:latin typeface="楷体" panose="02010609060101010101" charset="-122"/>
              <a:ea typeface="楷体" panose="02010609060101010101" charset="-122"/>
            </a:endParaRPr>
          </a:p>
          <a:p>
            <a:pPr>
              <a:lnSpc>
                <a:spcPct val="120000"/>
              </a:lnSpc>
            </a:pPr>
            <a:r>
              <a:rPr lang="zh-CN" sz="4000">
                <a:latin typeface="楷体" panose="02010609060101010101" charset="-122"/>
                <a:ea typeface="楷体" panose="02010609060101010101" charset="-122"/>
              </a:rPr>
              <a:t>4.抵挡。</a:t>
            </a:r>
            <a:endParaRPr lang="zh-CN" sz="4000">
              <a:latin typeface="楷体" panose="02010609060101010101" charset="-122"/>
              <a:ea typeface="楷体" panose="02010609060101010101" charset="-122"/>
            </a:endParaRPr>
          </a:p>
        </p:txBody>
      </p:sp>
      <p:sp>
        <p:nvSpPr>
          <p:cNvPr id="7" name="文本框 6"/>
          <p:cNvSpPr txBox="1"/>
          <p:nvPr/>
        </p:nvSpPr>
        <p:spPr>
          <a:xfrm>
            <a:off x="1783715" y="512445"/>
            <a:ext cx="3084830" cy="860425"/>
          </a:xfrm>
          <a:prstGeom prst="rect">
            <a:avLst/>
          </a:prstGeom>
          <a:noFill/>
        </p:spPr>
        <p:txBody>
          <a:bodyPr wrap="square" rtlCol="0" anchor="t">
            <a:spAutoFit/>
            <a:scene3d>
              <a:camera prst="orthographicFront"/>
              <a:lightRig rig="threePt" dir="t"/>
            </a:scene3d>
          </a:bodyPr>
          <a:p>
            <a:r>
              <a:rPr lang="zh-CN" altLang="en-US" sz="5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rPr>
              <a:t>生字生词</a:t>
            </a:r>
            <a:endParaRPr lang="zh-CN" altLang="en-US" sz="5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endParaRPr>
          </a:p>
        </p:txBody>
      </p:sp>
      <p:pic>
        <p:nvPicPr>
          <p:cNvPr id="8" name="图片 7" descr="FFFFFFFF"/>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251460" y="142875"/>
            <a:ext cx="1392555" cy="1392555"/>
          </a:xfrm>
          <a:prstGeom prst="rect">
            <a:avLst/>
          </a:prstGeom>
        </p:spPr>
      </p:pic>
      <p:pic>
        <p:nvPicPr>
          <p:cNvPr id="17" name="图片 16" descr="梓耕教育LOGO.TIF"/>
          <p:cNvPicPr>
            <a:picLocks noChangeAspect="1"/>
          </p:cNvPicPr>
          <p:nvPr/>
        </p:nvPicPr>
        <p:blipFill>
          <a:blip r:embed="rId3"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
        <p:nvSpPr>
          <p:cNvPr id="2" name="文本框 1"/>
          <p:cNvSpPr txBox="1"/>
          <p:nvPr/>
        </p:nvSpPr>
        <p:spPr>
          <a:xfrm>
            <a:off x="8026400" y="5342255"/>
            <a:ext cx="2616835" cy="1106805"/>
          </a:xfrm>
          <a:prstGeom prst="rect">
            <a:avLst/>
          </a:prstGeom>
          <a:noFill/>
        </p:spPr>
        <p:txBody>
          <a:bodyPr wrap="square" rtlCol="0">
            <a:spAutoFit/>
            <a:scene3d>
              <a:camera prst="orthographicFront"/>
              <a:lightRig rig="threePt" dir="t"/>
            </a:scene3d>
          </a:bodyPr>
          <a:p>
            <a:r>
              <a:rPr lang="zh-CN" altLang="en-US" sz="66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抵御</a:t>
            </a:r>
            <a:endParaRPr lang="zh-CN" altLang="en-US" sz="66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pic>
        <p:nvPicPr>
          <p:cNvPr id="5" name="图片 4" descr="b9cc44a04463c470cb2129fb63f030464"/>
          <p:cNvPicPr>
            <a:picLocks noChangeAspect="1"/>
          </p:cNvPicPr>
          <p:nvPr/>
        </p:nvPicPr>
        <p:blipFill>
          <a:blip r:embed="rId4"/>
          <a:stretch>
            <a:fillRect/>
          </a:stretch>
        </p:blipFill>
        <p:spPr>
          <a:xfrm>
            <a:off x="5258435" y="940435"/>
            <a:ext cx="5715000" cy="5715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500"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box(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766060"/>
            <a:ext cx="10515600" cy="1325563"/>
          </a:xfrm>
        </p:spPr>
        <p:txBody>
          <a:bodyPr/>
          <a:p>
            <a:pPr algn="ctr"/>
            <a:r>
              <a:rPr lang="zh-CN" altLang="en-US" sz="8000" b="1">
                <a:latin typeface="方正行楷简体" panose="02010601030101010101" charset="-122"/>
                <a:ea typeface="方正行楷简体" panose="02010601030101010101" charset="-122"/>
              </a:rPr>
              <a:t>拓展延伸</a:t>
            </a:r>
            <a:endParaRPr lang="zh-CN" altLang="en-US" sz="8000" b="1">
              <a:latin typeface="方正行楷简体" panose="02010601030101010101" charset="-122"/>
              <a:ea typeface="方正行楷简体" panose="02010601030101010101" charset="-122"/>
            </a:endParaRPr>
          </a:p>
        </p:txBody>
      </p:sp>
      <p:pic>
        <p:nvPicPr>
          <p:cNvPr id="3" name="图片 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2194560"/>
            <a:ext cx="10515600" cy="3982720"/>
          </a:xfrm>
        </p:spPr>
        <p:txBody>
          <a:bodyPr/>
          <a:p>
            <a:pPr marL="0" indent="0">
              <a:lnSpc>
                <a:spcPct val="150000"/>
              </a:lnSpc>
              <a:buNone/>
            </a:pPr>
            <a:r>
              <a:rPr lang="zh-CN" altLang="en-US" sz="6600">
                <a:latin typeface="楷体" panose="02010609060101010101" charset="-122"/>
                <a:ea typeface="楷体" panose="02010609060101010101" charset="-122"/>
              </a:rPr>
              <a:t>学完文章后，你有什么感想？</a:t>
            </a:r>
            <a:endParaRPr lang="zh-CN" altLang="en-US" sz="6600">
              <a:latin typeface="楷体" panose="02010609060101010101" charset="-122"/>
              <a:ea typeface="楷体" panose="02010609060101010101" charset="-122"/>
            </a:endParaRPr>
          </a:p>
        </p:txBody>
      </p:sp>
      <p:pic>
        <p:nvPicPr>
          <p:cNvPr id="2" name="图片 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508885"/>
            <a:ext cx="10515600" cy="1325563"/>
          </a:xfrm>
        </p:spPr>
        <p:txBody>
          <a:bodyPr/>
          <a:p>
            <a:pPr algn="ctr"/>
            <a:r>
              <a:rPr lang="zh-CN" altLang="en-US" sz="8000" b="1">
                <a:latin typeface="方正行楷简体" panose="02010601030101010101" charset="-122"/>
                <a:ea typeface="方正行楷简体" panose="02010601030101010101" charset="-122"/>
              </a:rPr>
              <a:t>谢谢观看</a:t>
            </a:r>
            <a:endParaRPr lang="zh-CN" altLang="en-US" sz="8000" b="1">
              <a:latin typeface="方正行楷简体" panose="02010601030101010101" charset="-122"/>
              <a:ea typeface="方正行楷简体" panose="02010601030101010101" charset="-122"/>
            </a:endParaRPr>
          </a:p>
        </p:txBody>
      </p:sp>
      <p:pic>
        <p:nvPicPr>
          <p:cNvPr id="3" name="图片 2"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pic>
        <p:nvPicPr>
          <p:cNvPr id="8" name="图片 7" descr="结尾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05105" y="4750435"/>
            <a:ext cx="4486910" cy="15881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012190" y="2216785"/>
            <a:ext cx="1520190" cy="1503680"/>
            <a:chOff x="1789" y="2074"/>
            <a:chExt cx="8967" cy="7984"/>
          </a:xfrm>
        </p:grpSpPr>
        <p:pic>
          <p:nvPicPr>
            <p:cNvPr id="122895" name="图片 122894"/>
            <p:cNvPicPr>
              <a:picLocks noChangeAspect="1"/>
            </p:cNvPicPr>
            <p:nvPr/>
          </p:nvPicPr>
          <p:blipFill>
            <a:blip r:embed="rId1">
              <a:lum contrast="6000"/>
            </a:blip>
            <a:srcRect l="15898" t="20126" r="9838" b="7711"/>
            <a:stretch>
              <a:fillRect/>
            </a:stretch>
          </p:blipFill>
          <p:spPr>
            <a:xfrm>
              <a:off x="1789" y="2074"/>
              <a:ext cx="8967" cy="7984"/>
            </a:xfrm>
            <a:prstGeom prst="rect">
              <a:avLst/>
            </a:prstGeom>
            <a:noFill/>
            <a:ln w="9525">
              <a:noFill/>
            </a:ln>
          </p:spPr>
        </p:pic>
        <p:sp>
          <p:nvSpPr>
            <p:cNvPr id="122896" name="矩形 122895"/>
            <p:cNvSpPr/>
            <p:nvPr/>
          </p:nvSpPr>
          <p:spPr>
            <a:xfrm>
              <a:off x="1869" y="2804"/>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谜</a:t>
              </a:r>
              <a:endParaRPr lang="zh-CN" altLang="zh-CN" sz="10000" b="1" dirty="0">
                <a:ea typeface="楷体" panose="02010609060101010101" charset="-122"/>
              </a:endParaRPr>
            </a:p>
          </p:txBody>
        </p:sp>
      </p:grpSp>
      <p:sp>
        <p:nvSpPr>
          <p:cNvPr id="5" name="标题 1"/>
          <p:cNvSpPr>
            <a:spLocks noGrp="1"/>
          </p:cNvSpPr>
          <p:nvPr/>
        </p:nvSpPr>
        <p:spPr>
          <a:xfrm>
            <a:off x="487680" y="69850"/>
            <a:ext cx="2988945" cy="110617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a:t>学习生字</a:t>
            </a:r>
            <a:endParaRPr lang="zh-CN" altLang="en-US"/>
          </a:p>
        </p:txBody>
      </p:sp>
      <p:grpSp>
        <p:nvGrpSpPr>
          <p:cNvPr id="6" name="组合 5"/>
          <p:cNvGrpSpPr/>
          <p:nvPr/>
        </p:nvGrpSpPr>
        <p:grpSpPr>
          <a:xfrm>
            <a:off x="1027643" y="4630420"/>
            <a:ext cx="1565563" cy="1439545"/>
            <a:chOff x="1228" y="11207"/>
            <a:chExt cx="8984" cy="7984"/>
          </a:xfrm>
        </p:grpSpPr>
        <p:pic>
          <p:nvPicPr>
            <p:cNvPr id="7" name="图片 6"/>
            <p:cNvPicPr>
              <a:picLocks noChangeAspect="1"/>
            </p:cNvPicPr>
            <p:nvPr/>
          </p:nvPicPr>
          <p:blipFill>
            <a:blip r:embed="rId1">
              <a:lum contrast="6000"/>
            </a:blip>
            <a:srcRect l="15898" t="20126" r="9838" b="7711"/>
            <a:stretch>
              <a:fillRect/>
            </a:stretch>
          </p:blipFill>
          <p:spPr>
            <a:xfrm>
              <a:off x="1245" y="11207"/>
              <a:ext cx="8967" cy="7984"/>
            </a:xfrm>
            <a:prstGeom prst="rect">
              <a:avLst/>
            </a:prstGeom>
            <a:noFill/>
            <a:ln w="9525">
              <a:noFill/>
            </a:ln>
          </p:spPr>
        </p:pic>
        <p:sp>
          <p:nvSpPr>
            <p:cNvPr id="8" name="矩形 7"/>
            <p:cNvSpPr/>
            <p:nvPr/>
          </p:nvSpPr>
          <p:spPr>
            <a:xfrm>
              <a:off x="1228" y="12085"/>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核</a:t>
              </a:r>
              <a:endParaRPr lang="zh-CN" altLang="zh-CN" sz="10000" b="1" dirty="0">
                <a:ea typeface="楷体" panose="02010609060101010101" charset="-122"/>
              </a:endParaRPr>
            </a:p>
          </p:txBody>
        </p:sp>
      </p:grpSp>
      <p:grpSp>
        <p:nvGrpSpPr>
          <p:cNvPr id="10" name="组合 9"/>
          <p:cNvGrpSpPr/>
          <p:nvPr/>
        </p:nvGrpSpPr>
        <p:grpSpPr>
          <a:xfrm>
            <a:off x="6266180" y="2169160"/>
            <a:ext cx="1520190" cy="1503680"/>
            <a:chOff x="1789" y="2074"/>
            <a:chExt cx="8967" cy="7984"/>
          </a:xfrm>
        </p:grpSpPr>
        <p:pic>
          <p:nvPicPr>
            <p:cNvPr id="11" name="图片 10"/>
            <p:cNvPicPr>
              <a:picLocks noChangeAspect="1"/>
            </p:cNvPicPr>
            <p:nvPr/>
          </p:nvPicPr>
          <p:blipFill>
            <a:blip r:embed="rId1">
              <a:lum contrast="6000"/>
            </a:blip>
            <a:srcRect l="15898" t="20126" r="9838" b="7711"/>
            <a:stretch>
              <a:fillRect/>
            </a:stretch>
          </p:blipFill>
          <p:spPr>
            <a:xfrm>
              <a:off x="1789" y="2074"/>
              <a:ext cx="8967" cy="7984"/>
            </a:xfrm>
            <a:prstGeom prst="rect">
              <a:avLst/>
            </a:prstGeom>
            <a:noFill/>
            <a:ln w="9525">
              <a:noFill/>
            </a:ln>
          </p:spPr>
        </p:pic>
        <p:sp>
          <p:nvSpPr>
            <p:cNvPr id="12" name="矩形 11"/>
            <p:cNvSpPr/>
            <p:nvPr/>
          </p:nvSpPr>
          <p:spPr>
            <a:xfrm>
              <a:off x="1869" y="2804"/>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尚</a:t>
              </a:r>
              <a:endParaRPr lang="zh-CN" altLang="zh-CN" sz="10000" b="1" dirty="0">
                <a:ea typeface="楷体" panose="02010609060101010101" charset="-122"/>
              </a:endParaRPr>
            </a:p>
          </p:txBody>
        </p:sp>
      </p:grpSp>
      <p:sp>
        <p:nvSpPr>
          <p:cNvPr id="13" name="标题 1"/>
          <p:cNvSpPr>
            <a:spLocks noGrp="1"/>
          </p:cNvSpPr>
          <p:nvPr/>
        </p:nvSpPr>
        <p:spPr>
          <a:xfrm>
            <a:off x="2752090" y="1799590"/>
            <a:ext cx="4349750" cy="1920875"/>
          </a:xfrm>
          <a:prstGeom prst="rect">
            <a:avLst/>
          </a:prstGeom>
        </p:spPr>
        <p:txBody>
          <a:bodyPr vert="horz" lIns="91440" tIns="45720" rIns="91440" bIns="45720" rtlCol="0" anchor="b" anchorCtr="0">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zh-CN" altLang="en-US" sz="4500">
                <a:latin typeface="楷体" panose="02010609060101010101" charset="-122"/>
                <a:ea typeface="楷体" panose="02010609060101010101" charset="-122"/>
                <a:cs typeface="楷体" panose="02010609060101010101" charset="-122"/>
              </a:rPr>
              <a:t>谜语 </a:t>
            </a:r>
            <a:endParaRPr lang="zh-CN" altLang="en-US" sz="4500">
              <a:latin typeface="楷体" panose="02010609060101010101" charset="-122"/>
              <a:ea typeface="楷体" panose="02010609060101010101" charset="-122"/>
              <a:cs typeface="楷体" panose="02010609060101010101" charset="-122"/>
            </a:endParaRPr>
          </a:p>
          <a:p>
            <a:pPr>
              <a:lnSpc>
                <a:spcPct val="120000"/>
              </a:lnSpc>
            </a:pPr>
            <a:r>
              <a:rPr lang="zh-CN" altLang="en-US" sz="4500">
                <a:latin typeface="楷体" panose="02010609060101010101" charset="-122"/>
                <a:ea typeface="楷体" panose="02010609060101010101" charset="-122"/>
                <a:cs typeface="楷体" panose="02010609060101010101" charset="-122"/>
              </a:rPr>
              <a:t>谜题</a:t>
            </a:r>
            <a:endParaRPr lang="zh-CN" altLang="en-US" sz="4500">
              <a:latin typeface="楷体" panose="02010609060101010101" charset="-122"/>
              <a:ea typeface="楷体" panose="02010609060101010101" charset="-122"/>
              <a:cs typeface="楷体" panose="02010609060101010101" charset="-122"/>
            </a:endParaRPr>
          </a:p>
        </p:txBody>
      </p:sp>
      <p:grpSp>
        <p:nvGrpSpPr>
          <p:cNvPr id="14" name="组合 13"/>
          <p:cNvGrpSpPr/>
          <p:nvPr/>
        </p:nvGrpSpPr>
        <p:grpSpPr>
          <a:xfrm>
            <a:off x="6379845" y="4598670"/>
            <a:ext cx="1520190" cy="1503680"/>
            <a:chOff x="1789" y="2074"/>
            <a:chExt cx="8967" cy="7984"/>
          </a:xfrm>
        </p:grpSpPr>
        <p:pic>
          <p:nvPicPr>
            <p:cNvPr id="15" name="图片 14"/>
            <p:cNvPicPr>
              <a:picLocks noChangeAspect="1"/>
            </p:cNvPicPr>
            <p:nvPr/>
          </p:nvPicPr>
          <p:blipFill>
            <a:blip r:embed="rId1">
              <a:lum contrast="6000"/>
            </a:blip>
            <a:srcRect l="15898" t="20126" r="9838" b="7711"/>
            <a:stretch>
              <a:fillRect/>
            </a:stretch>
          </p:blipFill>
          <p:spPr>
            <a:xfrm>
              <a:off x="1789" y="2074"/>
              <a:ext cx="8967" cy="7984"/>
            </a:xfrm>
            <a:prstGeom prst="rect">
              <a:avLst/>
            </a:prstGeom>
            <a:noFill/>
            <a:ln w="9525">
              <a:noFill/>
            </a:ln>
          </p:spPr>
        </p:pic>
        <p:sp>
          <p:nvSpPr>
            <p:cNvPr id="16" name="矩形 15"/>
            <p:cNvSpPr/>
            <p:nvPr/>
          </p:nvSpPr>
          <p:spPr>
            <a:xfrm>
              <a:off x="1869" y="2804"/>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摄</a:t>
              </a:r>
              <a:endParaRPr lang="zh-CN" altLang="zh-CN" sz="10000" b="1" dirty="0">
                <a:ea typeface="楷体" panose="02010609060101010101" charset="-122"/>
              </a:endParaRPr>
            </a:p>
          </p:txBody>
        </p:sp>
      </p:grpSp>
      <p:sp>
        <p:nvSpPr>
          <p:cNvPr id="17" name="标题 1"/>
          <p:cNvSpPr>
            <a:spLocks noGrp="1"/>
          </p:cNvSpPr>
          <p:nvPr/>
        </p:nvSpPr>
        <p:spPr>
          <a:xfrm>
            <a:off x="7886065" y="1799590"/>
            <a:ext cx="4349750" cy="1920875"/>
          </a:xfrm>
          <a:prstGeom prst="rect">
            <a:avLst/>
          </a:prstGeom>
        </p:spPr>
        <p:txBody>
          <a:bodyPr vert="horz" lIns="91440" tIns="45720" rIns="91440" bIns="45720" rtlCol="0" anchor="b" anchorCtr="0">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zh-CN" altLang="en-US" sz="4500">
                <a:latin typeface="楷体" panose="02010609060101010101" charset="-122"/>
                <a:ea typeface="楷体" panose="02010609060101010101" charset="-122"/>
              </a:rPr>
              <a:t>高尚</a:t>
            </a:r>
            <a:endParaRPr lang="zh-CN" altLang="en-US" sz="4500">
              <a:latin typeface="楷体" panose="02010609060101010101" charset="-122"/>
              <a:ea typeface="楷体" panose="02010609060101010101" charset="-122"/>
            </a:endParaRPr>
          </a:p>
          <a:p>
            <a:pPr>
              <a:lnSpc>
                <a:spcPct val="120000"/>
              </a:lnSpc>
            </a:pPr>
            <a:r>
              <a:rPr lang="zh-CN" altLang="en-US" sz="4500">
                <a:latin typeface="楷体" panose="02010609060101010101" charset="-122"/>
                <a:ea typeface="楷体" panose="02010609060101010101" charset="-122"/>
              </a:rPr>
              <a:t>尚且</a:t>
            </a:r>
            <a:endParaRPr lang="zh-CN" altLang="en-US" sz="4500">
              <a:latin typeface="楷体" panose="02010609060101010101" charset="-122"/>
              <a:ea typeface="楷体" panose="02010609060101010101" charset="-122"/>
            </a:endParaRPr>
          </a:p>
        </p:txBody>
      </p:sp>
      <p:sp>
        <p:nvSpPr>
          <p:cNvPr id="19" name="标题 1"/>
          <p:cNvSpPr>
            <a:spLocks noGrp="1"/>
          </p:cNvSpPr>
          <p:nvPr/>
        </p:nvSpPr>
        <p:spPr>
          <a:xfrm>
            <a:off x="2752090" y="4307205"/>
            <a:ext cx="4349750" cy="1920875"/>
          </a:xfrm>
          <a:prstGeom prst="rect">
            <a:avLst/>
          </a:prstGeom>
        </p:spPr>
        <p:txBody>
          <a:bodyPr vert="horz" lIns="91440" tIns="45720" rIns="91440" bIns="45720" rtlCol="0" anchor="b" anchorCtr="0">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zh-CN" altLang="en-US" sz="4500">
                <a:latin typeface="楷体" panose="02010609060101010101" charset="-122"/>
                <a:ea typeface="楷体" panose="02010609060101010101" charset="-122"/>
              </a:rPr>
              <a:t>核心</a:t>
            </a:r>
            <a:endParaRPr lang="zh-CN" altLang="en-US" sz="4500">
              <a:latin typeface="楷体" panose="02010609060101010101" charset="-122"/>
              <a:ea typeface="楷体" panose="02010609060101010101" charset="-122"/>
            </a:endParaRPr>
          </a:p>
          <a:p>
            <a:pPr>
              <a:lnSpc>
                <a:spcPct val="120000"/>
              </a:lnSpc>
            </a:pPr>
            <a:r>
              <a:rPr lang="zh-CN" altLang="en-US" sz="4500">
                <a:latin typeface="楷体" panose="02010609060101010101" charset="-122"/>
                <a:ea typeface="楷体" panose="02010609060101010101" charset="-122"/>
              </a:rPr>
              <a:t>考核</a:t>
            </a:r>
            <a:endParaRPr lang="zh-CN" altLang="en-US" sz="4500">
              <a:latin typeface="楷体" panose="02010609060101010101" charset="-122"/>
              <a:ea typeface="楷体" panose="02010609060101010101" charset="-122"/>
            </a:endParaRPr>
          </a:p>
        </p:txBody>
      </p:sp>
      <p:sp>
        <p:nvSpPr>
          <p:cNvPr id="20" name="标题 1"/>
          <p:cNvSpPr>
            <a:spLocks noGrp="1"/>
          </p:cNvSpPr>
          <p:nvPr/>
        </p:nvSpPr>
        <p:spPr>
          <a:xfrm>
            <a:off x="8098790" y="4307205"/>
            <a:ext cx="4349750" cy="1920875"/>
          </a:xfrm>
          <a:prstGeom prst="rect">
            <a:avLst/>
          </a:prstGeom>
        </p:spPr>
        <p:txBody>
          <a:bodyPr vert="horz" lIns="91440" tIns="45720" rIns="91440" bIns="45720" rtlCol="0" anchor="b" anchorCtr="0">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zh-CN" altLang="en-US" sz="4500">
                <a:latin typeface="楷体" panose="02010609060101010101" charset="-122"/>
                <a:ea typeface="楷体" panose="02010609060101010101" charset="-122"/>
                <a:cs typeface="楷体" panose="02010609060101010101" charset="-122"/>
              </a:rPr>
              <a:t>摄影 </a:t>
            </a:r>
            <a:endParaRPr lang="zh-CN" altLang="en-US" sz="4500">
              <a:latin typeface="楷体" panose="02010609060101010101" charset="-122"/>
              <a:ea typeface="楷体" panose="02010609060101010101" charset="-122"/>
              <a:cs typeface="楷体" panose="02010609060101010101" charset="-122"/>
            </a:endParaRPr>
          </a:p>
          <a:p>
            <a:pPr>
              <a:lnSpc>
                <a:spcPct val="120000"/>
              </a:lnSpc>
            </a:pPr>
            <a:r>
              <a:rPr lang="zh-CN" altLang="en-US" sz="4500">
                <a:latin typeface="楷体" panose="02010609060101010101" charset="-122"/>
                <a:ea typeface="楷体" panose="02010609060101010101" charset="-122"/>
                <a:cs typeface="楷体" panose="02010609060101010101" charset="-122"/>
              </a:rPr>
              <a:t>拍摄</a:t>
            </a:r>
            <a:endParaRPr lang="zh-CN" altLang="en-US" sz="4500">
              <a:latin typeface="楷体" panose="02010609060101010101" charset="-122"/>
              <a:ea typeface="楷体" panose="02010609060101010101" charset="-122"/>
              <a:cs typeface="楷体" panose="02010609060101010101" charset="-122"/>
            </a:endParaRPr>
          </a:p>
        </p:txBody>
      </p:sp>
      <p:pic>
        <p:nvPicPr>
          <p:cNvPr id="2" name="图片 1"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par>
                                <p:cTn id="16" presetID="3"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alphaModFix amt="67000"/>
          </a:blip>
          <a:stretch>
            <a:fillRect l="-6000" t="-5000" r="-6000" b="-5000"/>
          </a:stretch>
        </a:blipFill>
        <a:effectLst/>
      </p:bgPr>
    </p:bg>
    <p:spTree>
      <p:nvGrpSpPr>
        <p:cNvPr id="1" name=""/>
        <p:cNvGrpSpPr/>
        <p:nvPr/>
      </p:nvGrpSpPr>
      <p:grpSpPr/>
      <p:grpSp>
        <p:nvGrpSpPr>
          <p:cNvPr id="4" name="组合 3"/>
          <p:cNvGrpSpPr/>
          <p:nvPr/>
        </p:nvGrpSpPr>
        <p:grpSpPr>
          <a:xfrm>
            <a:off x="1217930" y="2032635"/>
            <a:ext cx="1520190" cy="1503680"/>
            <a:chOff x="1553" y="2074"/>
            <a:chExt cx="9203" cy="7984"/>
          </a:xfrm>
        </p:grpSpPr>
        <p:pic>
          <p:nvPicPr>
            <p:cNvPr id="122895" name="图片 122894"/>
            <p:cNvPicPr>
              <a:picLocks noChangeAspect="1"/>
            </p:cNvPicPr>
            <p:nvPr/>
          </p:nvPicPr>
          <p:blipFill>
            <a:blip r:embed="rId2">
              <a:lum contrast="6000"/>
            </a:blip>
            <a:srcRect l="15898" t="20126" r="9838" b="7711"/>
            <a:stretch>
              <a:fillRect/>
            </a:stretch>
          </p:blipFill>
          <p:spPr>
            <a:xfrm>
              <a:off x="1789" y="2074"/>
              <a:ext cx="8967" cy="7984"/>
            </a:xfrm>
            <a:prstGeom prst="rect">
              <a:avLst/>
            </a:prstGeom>
            <a:noFill/>
            <a:ln w="9525">
              <a:noFill/>
            </a:ln>
          </p:spPr>
        </p:pic>
        <p:sp>
          <p:nvSpPr>
            <p:cNvPr id="122896" name="矩形 122895"/>
            <p:cNvSpPr/>
            <p:nvPr/>
          </p:nvSpPr>
          <p:spPr>
            <a:xfrm>
              <a:off x="1553" y="2875"/>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嫦</a:t>
              </a:r>
              <a:endParaRPr lang="zh-CN" altLang="zh-CN" sz="10000" b="1" dirty="0">
                <a:ea typeface="楷体" panose="02010609060101010101" charset="-122"/>
              </a:endParaRPr>
            </a:p>
          </p:txBody>
        </p:sp>
      </p:grpSp>
      <p:grpSp>
        <p:nvGrpSpPr>
          <p:cNvPr id="6" name="组合 5"/>
          <p:cNvGrpSpPr/>
          <p:nvPr/>
        </p:nvGrpSpPr>
        <p:grpSpPr>
          <a:xfrm>
            <a:off x="1218059" y="4630420"/>
            <a:ext cx="1578981" cy="1439545"/>
            <a:chOff x="1151" y="11207"/>
            <a:chExt cx="9061" cy="7984"/>
          </a:xfrm>
        </p:grpSpPr>
        <p:pic>
          <p:nvPicPr>
            <p:cNvPr id="7" name="图片 6"/>
            <p:cNvPicPr>
              <a:picLocks noChangeAspect="1"/>
            </p:cNvPicPr>
            <p:nvPr/>
          </p:nvPicPr>
          <p:blipFill>
            <a:blip r:embed="rId2">
              <a:lum contrast="6000"/>
            </a:blip>
            <a:srcRect l="15898" t="20126" r="9838" b="7711"/>
            <a:stretch>
              <a:fillRect/>
            </a:stretch>
          </p:blipFill>
          <p:spPr>
            <a:xfrm>
              <a:off x="1245" y="11207"/>
              <a:ext cx="8967" cy="7984"/>
            </a:xfrm>
            <a:prstGeom prst="rect">
              <a:avLst/>
            </a:prstGeom>
            <a:noFill/>
            <a:ln w="9525">
              <a:noFill/>
            </a:ln>
          </p:spPr>
        </p:pic>
        <p:sp>
          <p:nvSpPr>
            <p:cNvPr id="8" name="矩形 7"/>
            <p:cNvSpPr/>
            <p:nvPr/>
          </p:nvSpPr>
          <p:spPr>
            <a:xfrm>
              <a:off x="1151" y="12011"/>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倾</a:t>
              </a:r>
              <a:endParaRPr lang="zh-CN" altLang="zh-CN" sz="10000" b="1" dirty="0">
                <a:ea typeface="楷体" panose="02010609060101010101" charset="-122"/>
              </a:endParaRPr>
            </a:p>
          </p:txBody>
        </p:sp>
      </p:grpSp>
      <p:grpSp>
        <p:nvGrpSpPr>
          <p:cNvPr id="10" name="组合 9"/>
          <p:cNvGrpSpPr/>
          <p:nvPr/>
        </p:nvGrpSpPr>
        <p:grpSpPr>
          <a:xfrm>
            <a:off x="6266180" y="2169160"/>
            <a:ext cx="1520190" cy="1503680"/>
            <a:chOff x="1789" y="2074"/>
            <a:chExt cx="8967" cy="7984"/>
          </a:xfrm>
        </p:grpSpPr>
        <p:pic>
          <p:nvPicPr>
            <p:cNvPr id="11" name="图片 10"/>
            <p:cNvPicPr>
              <a:picLocks noChangeAspect="1"/>
            </p:cNvPicPr>
            <p:nvPr/>
          </p:nvPicPr>
          <p:blipFill>
            <a:blip r:embed="rId2">
              <a:lum contrast="6000"/>
            </a:blip>
            <a:srcRect l="15898" t="20126" r="9838" b="7711"/>
            <a:stretch>
              <a:fillRect/>
            </a:stretch>
          </p:blipFill>
          <p:spPr>
            <a:xfrm>
              <a:off x="1789" y="2074"/>
              <a:ext cx="8967" cy="7984"/>
            </a:xfrm>
            <a:prstGeom prst="rect">
              <a:avLst/>
            </a:prstGeom>
            <a:noFill/>
            <a:ln w="9525">
              <a:noFill/>
            </a:ln>
          </p:spPr>
        </p:pic>
        <p:sp>
          <p:nvSpPr>
            <p:cNvPr id="12" name="矩形 11"/>
            <p:cNvSpPr/>
            <p:nvPr/>
          </p:nvSpPr>
          <p:spPr>
            <a:xfrm>
              <a:off x="1869" y="2804"/>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揭</a:t>
              </a:r>
              <a:endParaRPr lang="zh-CN" altLang="zh-CN" sz="10000" b="1" dirty="0">
                <a:ea typeface="楷体" panose="02010609060101010101" charset="-122"/>
              </a:endParaRPr>
            </a:p>
          </p:txBody>
        </p:sp>
      </p:grpSp>
      <p:grpSp>
        <p:nvGrpSpPr>
          <p:cNvPr id="14" name="组合 13"/>
          <p:cNvGrpSpPr/>
          <p:nvPr/>
        </p:nvGrpSpPr>
        <p:grpSpPr>
          <a:xfrm>
            <a:off x="6266815" y="4584700"/>
            <a:ext cx="1520190" cy="1503680"/>
            <a:chOff x="1789" y="2074"/>
            <a:chExt cx="8967" cy="7984"/>
          </a:xfrm>
        </p:grpSpPr>
        <p:pic>
          <p:nvPicPr>
            <p:cNvPr id="15" name="图片 14"/>
            <p:cNvPicPr>
              <a:picLocks noChangeAspect="1"/>
            </p:cNvPicPr>
            <p:nvPr/>
          </p:nvPicPr>
          <p:blipFill>
            <a:blip r:embed="rId2">
              <a:lum contrast="6000"/>
            </a:blip>
            <a:srcRect l="15898" t="20126" r="9838" b="7711"/>
            <a:stretch>
              <a:fillRect/>
            </a:stretch>
          </p:blipFill>
          <p:spPr>
            <a:xfrm>
              <a:off x="1789" y="2074"/>
              <a:ext cx="8967" cy="7984"/>
            </a:xfrm>
            <a:prstGeom prst="rect">
              <a:avLst/>
            </a:prstGeom>
            <a:noFill/>
            <a:ln w="9525">
              <a:noFill/>
            </a:ln>
          </p:spPr>
        </p:pic>
        <p:sp>
          <p:nvSpPr>
            <p:cNvPr id="16" name="矩形 15"/>
            <p:cNvSpPr/>
            <p:nvPr/>
          </p:nvSpPr>
          <p:spPr>
            <a:xfrm>
              <a:off x="1869" y="2804"/>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斑</a:t>
              </a:r>
              <a:endParaRPr lang="zh-CN" altLang="zh-CN" sz="10000" b="1" dirty="0">
                <a:ea typeface="楷体" panose="02010609060101010101" charset="-122"/>
              </a:endParaRPr>
            </a:p>
          </p:txBody>
        </p:sp>
      </p:grpSp>
      <p:sp>
        <p:nvSpPr>
          <p:cNvPr id="17" name="标题 1"/>
          <p:cNvSpPr>
            <a:spLocks noGrp="1"/>
          </p:cNvSpPr>
          <p:nvPr/>
        </p:nvSpPr>
        <p:spPr>
          <a:xfrm>
            <a:off x="7900035" y="1823720"/>
            <a:ext cx="4349750" cy="1920875"/>
          </a:xfrm>
          <a:prstGeom prst="rect">
            <a:avLst/>
          </a:prstGeom>
        </p:spPr>
        <p:txBody>
          <a:bodyPr vert="horz" lIns="91440" tIns="45720" rIns="91440" bIns="45720" rtlCol="0" anchor="b" anchorCtr="0">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zh-CN" altLang="en-US" sz="4500">
                <a:latin typeface="楷体" panose="02010609060101010101" charset="-122"/>
                <a:ea typeface="楷体" panose="02010609060101010101" charset="-122"/>
              </a:rPr>
              <a:t>揭示</a:t>
            </a:r>
            <a:endParaRPr lang="zh-CN" altLang="en-US" sz="4500">
              <a:latin typeface="楷体" panose="02010609060101010101" charset="-122"/>
              <a:ea typeface="楷体" panose="02010609060101010101" charset="-122"/>
            </a:endParaRPr>
          </a:p>
          <a:p>
            <a:pPr>
              <a:lnSpc>
                <a:spcPct val="120000"/>
              </a:lnSpc>
            </a:pPr>
            <a:r>
              <a:rPr lang="zh-CN" altLang="en-US" sz="4500">
                <a:latin typeface="楷体" panose="02010609060101010101" charset="-122"/>
                <a:ea typeface="楷体" panose="02010609060101010101" charset="-122"/>
              </a:rPr>
              <a:t>昭然若揭</a:t>
            </a:r>
            <a:endParaRPr lang="zh-CN" altLang="en-US" sz="4500">
              <a:latin typeface="楷体" panose="02010609060101010101" charset="-122"/>
              <a:ea typeface="楷体" panose="02010609060101010101" charset="-122"/>
            </a:endParaRPr>
          </a:p>
        </p:txBody>
      </p:sp>
      <p:sp>
        <p:nvSpPr>
          <p:cNvPr id="19" name="标题 1"/>
          <p:cNvSpPr>
            <a:spLocks noGrp="1"/>
          </p:cNvSpPr>
          <p:nvPr/>
        </p:nvSpPr>
        <p:spPr>
          <a:xfrm>
            <a:off x="2998470" y="4181475"/>
            <a:ext cx="4349750" cy="1920875"/>
          </a:xfrm>
          <a:prstGeom prst="rect">
            <a:avLst/>
          </a:prstGeom>
        </p:spPr>
        <p:txBody>
          <a:bodyPr vert="horz" lIns="91440" tIns="45720" rIns="91440" bIns="45720" rtlCol="0" anchor="b" anchorCtr="0">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zh-CN" altLang="en-US" sz="4500">
                <a:latin typeface="楷体" panose="02010609060101010101" charset="-122"/>
                <a:ea typeface="楷体" panose="02010609060101010101" charset="-122"/>
              </a:rPr>
              <a:t>倾斜</a:t>
            </a:r>
            <a:endParaRPr lang="zh-CN" altLang="en-US" sz="4500">
              <a:latin typeface="楷体" panose="02010609060101010101" charset="-122"/>
              <a:ea typeface="楷体" panose="02010609060101010101" charset="-122"/>
            </a:endParaRPr>
          </a:p>
          <a:p>
            <a:pPr>
              <a:lnSpc>
                <a:spcPct val="120000"/>
              </a:lnSpc>
            </a:pPr>
            <a:r>
              <a:rPr lang="zh-CN" altLang="en-US" sz="4500">
                <a:latin typeface="楷体" panose="02010609060101010101" charset="-122"/>
                <a:ea typeface="楷体" panose="02010609060101010101" charset="-122"/>
              </a:rPr>
              <a:t>倾国倾城</a:t>
            </a:r>
            <a:endParaRPr lang="zh-CN" altLang="en-US" sz="4500">
              <a:latin typeface="楷体" panose="02010609060101010101" charset="-122"/>
              <a:ea typeface="楷体" panose="02010609060101010101" charset="-122"/>
            </a:endParaRPr>
          </a:p>
        </p:txBody>
      </p:sp>
      <p:sp>
        <p:nvSpPr>
          <p:cNvPr id="20" name="标题 1"/>
          <p:cNvSpPr>
            <a:spLocks noGrp="1"/>
          </p:cNvSpPr>
          <p:nvPr/>
        </p:nvSpPr>
        <p:spPr>
          <a:xfrm>
            <a:off x="8194675" y="4265930"/>
            <a:ext cx="4349750" cy="1920875"/>
          </a:xfrm>
          <a:prstGeom prst="rect">
            <a:avLst/>
          </a:prstGeom>
        </p:spPr>
        <p:txBody>
          <a:bodyPr vert="horz" lIns="91440" tIns="45720" rIns="91440" bIns="45720" rtlCol="0" anchor="b" anchorCtr="0">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zh-CN" altLang="en-US" sz="4500">
                <a:latin typeface="楷体" panose="02010609060101010101" charset="-122"/>
                <a:ea typeface="楷体" panose="02010609060101010101" charset="-122"/>
                <a:cs typeface="楷体" panose="02010609060101010101" charset="-122"/>
              </a:rPr>
              <a:t>斑点 </a:t>
            </a:r>
            <a:endParaRPr lang="zh-CN" altLang="en-US" sz="4500">
              <a:latin typeface="楷体" panose="02010609060101010101" charset="-122"/>
              <a:ea typeface="楷体" panose="02010609060101010101" charset="-122"/>
              <a:cs typeface="楷体" panose="02010609060101010101" charset="-122"/>
            </a:endParaRPr>
          </a:p>
          <a:p>
            <a:pPr>
              <a:lnSpc>
                <a:spcPct val="120000"/>
              </a:lnSpc>
            </a:pPr>
            <a:r>
              <a:rPr lang="zh-CN" altLang="en-US" sz="4500">
                <a:latin typeface="楷体" panose="02010609060101010101" charset="-122"/>
                <a:ea typeface="楷体" panose="02010609060101010101" charset="-122"/>
                <a:cs typeface="楷体" panose="02010609060101010101" charset="-122"/>
              </a:rPr>
              <a:t>可见一斑</a:t>
            </a:r>
            <a:endParaRPr lang="zh-CN" altLang="en-US" sz="4500">
              <a:latin typeface="楷体" panose="02010609060101010101" charset="-122"/>
              <a:ea typeface="楷体" panose="02010609060101010101" charset="-122"/>
              <a:cs typeface="楷体" panose="02010609060101010101" charset="-122"/>
            </a:endParaRPr>
          </a:p>
        </p:txBody>
      </p:sp>
      <p:pic>
        <p:nvPicPr>
          <p:cNvPr id="2" name="图片 1" descr="梓耕教育LOGO.TIF"/>
          <p:cNvPicPr>
            <a:picLocks noChangeAspect="1"/>
          </p:cNvPicPr>
          <p:nvPr/>
        </p:nvPicPr>
        <p:blipFill>
          <a:blip r:embed="rId3"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
        <p:nvSpPr>
          <p:cNvPr id="3" name="文本框 2"/>
          <p:cNvSpPr txBox="1"/>
          <p:nvPr/>
        </p:nvSpPr>
        <p:spPr>
          <a:xfrm>
            <a:off x="1460500" y="409575"/>
            <a:ext cx="3084830" cy="860425"/>
          </a:xfrm>
          <a:prstGeom prst="rect">
            <a:avLst/>
          </a:prstGeom>
          <a:noFill/>
        </p:spPr>
        <p:txBody>
          <a:bodyPr wrap="square" rtlCol="0" anchor="t">
            <a:spAutoFit/>
            <a:scene3d>
              <a:camera prst="orthographicFront"/>
              <a:lightRig rig="threePt" dir="t"/>
            </a:scene3d>
          </a:bodyPr>
          <a:p>
            <a:r>
              <a:rPr lang="zh-CN" altLang="en-US" sz="50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cs typeface="楷体" panose="02010609060101010101" charset="-122"/>
                <a:sym typeface="+mn-ea"/>
              </a:rPr>
              <a:t>生字生词</a:t>
            </a:r>
            <a:endParaRPr lang="zh-CN" altLang="en-US" sz="50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cs typeface="楷体" panose="02010609060101010101" charset="-122"/>
              <a:sym typeface="+mn-ea"/>
            </a:endParaRPr>
          </a:p>
        </p:txBody>
      </p:sp>
      <p:grpSp>
        <p:nvGrpSpPr>
          <p:cNvPr id="5" name="组合 4"/>
          <p:cNvGrpSpPr/>
          <p:nvPr/>
        </p:nvGrpSpPr>
        <p:grpSpPr>
          <a:xfrm>
            <a:off x="2672715" y="2046605"/>
            <a:ext cx="1520190" cy="1503680"/>
            <a:chOff x="1553" y="2074"/>
            <a:chExt cx="9203" cy="7984"/>
          </a:xfrm>
        </p:grpSpPr>
        <p:pic>
          <p:nvPicPr>
            <p:cNvPr id="9" name="图片 8"/>
            <p:cNvPicPr>
              <a:picLocks noChangeAspect="1"/>
            </p:cNvPicPr>
            <p:nvPr/>
          </p:nvPicPr>
          <p:blipFill>
            <a:blip r:embed="rId2">
              <a:lum contrast="6000"/>
            </a:blip>
            <a:srcRect l="15898" t="20126" r="9838" b="7711"/>
            <a:stretch>
              <a:fillRect/>
            </a:stretch>
          </p:blipFill>
          <p:spPr>
            <a:xfrm>
              <a:off x="1789" y="2074"/>
              <a:ext cx="8967" cy="7984"/>
            </a:xfrm>
            <a:prstGeom prst="rect">
              <a:avLst/>
            </a:prstGeom>
            <a:noFill/>
            <a:ln w="9525">
              <a:noFill/>
            </a:ln>
          </p:spPr>
        </p:pic>
        <p:sp>
          <p:nvSpPr>
            <p:cNvPr id="18" name="矩形 17"/>
            <p:cNvSpPr/>
            <p:nvPr/>
          </p:nvSpPr>
          <p:spPr>
            <a:xfrm>
              <a:off x="1553" y="2875"/>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娥</a:t>
              </a:r>
              <a:endParaRPr lang="zh-CN" altLang="zh-CN" sz="10000" b="1" dirty="0">
                <a:ea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012190" y="2216785"/>
            <a:ext cx="1520190" cy="1503680"/>
            <a:chOff x="1789" y="2074"/>
            <a:chExt cx="8967" cy="7984"/>
          </a:xfrm>
        </p:grpSpPr>
        <p:pic>
          <p:nvPicPr>
            <p:cNvPr id="122895" name="图片 122894"/>
            <p:cNvPicPr>
              <a:picLocks noChangeAspect="1"/>
            </p:cNvPicPr>
            <p:nvPr/>
          </p:nvPicPr>
          <p:blipFill>
            <a:blip r:embed="rId1">
              <a:lum contrast="6000"/>
            </a:blip>
            <a:srcRect l="15898" t="20126" r="9838" b="7711"/>
            <a:stretch>
              <a:fillRect/>
            </a:stretch>
          </p:blipFill>
          <p:spPr>
            <a:xfrm>
              <a:off x="1789" y="2074"/>
              <a:ext cx="8967" cy="7984"/>
            </a:xfrm>
            <a:prstGeom prst="rect">
              <a:avLst/>
            </a:prstGeom>
            <a:noFill/>
            <a:ln w="9525">
              <a:noFill/>
            </a:ln>
          </p:spPr>
        </p:pic>
        <p:sp>
          <p:nvSpPr>
            <p:cNvPr id="122896" name="矩形 122895"/>
            <p:cNvSpPr/>
            <p:nvPr/>
          </p:nvSpPr>
          <p:spPr>
            <a:xfrm>
              <a:off x="1869" y="2804"/>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燥</a:t>
              </a:r>
              <a:endParaRPr lang="zh-CN" altLang="zh-CN" sz="10000" b="1" dirty="0">
                <a:ea typeface="楷体" panose="02010609060101010101" charset="-122"/>
              </a:endParaRPr>
            </a:p>
          </p:txBody>
        </p:sp>
      </p:grpSp>
      <p:sp>
        <p:nvSpPr>
          <p:cNvPr id="5" name="标题 1"/>
          <p:cNvSpPr>
            <a:spLocks noGrp="1"/>
          </p:cNvSpPr>
          <p:nvPr/>
        </p:nvSpPr>
        <p:spPr>
          <a:xfrm>
            <a:off x="487680" y="69850"/>
            <a:ext cx="2988945" cy="110617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a:t>学习生字</a:t>
            </a:r>
            <a:endParaRPr lang="zh-CN" altLang="en-US"/>
          </a:p>
        </p:txBody>
      </p:sp>
      <p:grpSp>
        <p:nvGrpSpPr>
          <p:cNvPr id="6" name="组合 5"/>
          <p:cNvGrpSpPr/>
          <p:nvPr/>
        </p:nvGrpSpPr>
        <p:grpSpPr>
          <a:xfrm>
            <a:off x="1027643" y="4630420"/>
            <a:ext cx="1565563" cy="1439545"/>
            <a:chOff x="1228" y="11207"/>
            <a:chExt cx="8984" cy="7984"/>
          </a:xfrm>
        </p:grpSpPr>
        <p:pic>
          <p:nvPicPr>
            <p:cNvPr id="7" name="图片 6"/>
            <p:cNvPicPr>
              <a:picLocks noChangeAspect="1"/>
            </p:cNvPicPr>
            <p:nvPr/>
          </p:nvPicPr>
          <p:blipFill>
            <a:blip r:embed="rId1">
              <a:lum contrast="6000"/>
            </a:blip>
            <a:srcRect l="15898" t="20126" r="9838" b="7711"/>
            <a:stretch>
              <a:fillRect/>
            </a:stretch>
          </p:blipFill>
          <p:spPr>
            <a:xfrm>
              <a:off x="1245" y="11207"/>
              <a:ext cx="8967" cy="7984"/>
            </a:xfrm>
            <a:prstGeom prst="rect">
              <a:avLst/>
            </a:prstGeom>
            <a:noFill/>
            <a:ln w="9525">
              <a:noFill/>
            </a:ln>
          </p:spPr>
        </p:pic>
        <p:sp>
          <p:nvSpPr>
            <p:cNvPr id="8" name="矩形 7"/>
            <p:cNvSpPr/>
            <p:nvPr/>
          </p:nvSpPr>
          <p:spPr>
            <a:xfrm>
              <a:off x="1228" y="12085"/>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漠</a:t>
              </a:r>
              <a:endParaRPr lang="zh-CN" altLang="zh-CN" sz="10000" b="1" dirty="0">
                <a:ea typeface="楷体" panose="02010609060101010101" charset="-122"/>
              </a:endParaRPr>
            </a:p>
          </p:txBody>
        </p:sp>
      </p:grpSp>
      <p:grpSp>
        <p:nvGrpSpPr>
          <p:cNvPr id="10" name="组合 9"/>
          <p:cNvGrpSpPr/>
          <p:nvPr/>
        </p:nvGrpSpPr>
        <p:grpSpPr>
          <a:xfrm>
            <a:off x="6266180" y="2169160"/>
            <a:ext cx="1520190" cy="1503680"/>
            <a:chOff x="1789" y="2074"/>
            <a:chExt cx="8967" cy="7984"/>
          </a:xfrm>
        </p:grpSpPr>
        <p:pic>
          <p:nvPicPr>
            <p:cNvPr id="11" name="图片 10"/>
            <p:cNvPicPr>
              <a:picLocks noChangeAspect="1"/>
            </p:cNvPicPr>
            <p:nvPr/>
          </p:nvPicPr>
          <p:blipFill>
            <a:blip r:embed="rId1">
              <a:lum contrast="6000"/>
            </a:blip>
            <a:srcRect l="15898" t="20126" r="9838" b="7711"/>
            <a:stretch>
              <a:fillRect/>
            </a:stretch>
          </p:blipFill>
          <p:spPr>
            <a:xfrm>
              <a:off x="1789" y="2074"/>
              <a:ext cx="8967" cy="7984"/>
            </a:xfrm>
            <a:prstGeom prst="rect">
              <a:avLst/>
            </a:prstGeom>
            <a:noFill/>
            <a:ln w="9525">
              <a:noFill/>
            </a:ln>
          </p:spPr>
        </p:pic>
        <p:sp>
          <p:nvSpPr>
            <p:cNvPr id="12" name="矩形 11"/>
            <p:cNvSpPr/>
            <p:nvPr/>
          </p:nvSpPr>
          <p:spPr>
            <a:xfrm>
              <a:off x="1869" y="2804"/>
              <a:ext cx="8807" cy="6523"/>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zh-CN" sz="10000" b="1" dirty="0">
                  <a:ea typeface="楷体" panose="02010609060101010101" charset="-122"/>
                </a:rPr>
                <a:t>磁</a:t>
              </a:r>
              <a:endParaRPr lang="zh-CN" altLang="zh-CN" sz="10000" b="1" dirty="0">
                <a:ea typeface="楷体" panose="02010609060101010101" charset="-122"/>
              </a:endParaRPr>
            </a:p>
          </p:txBody>
        </p:sp>
      </p:grpSp>
      <p:sp>
        <p:nvSpPr>
          <p:cNvPr id="13" name="标题 1"/>
          <p:cNvSpPr>
            <a:spLocks noGrp="1"/>
          </p:cNvSpPr>
          <p:nvPr/>
        </p:nvSpPr>
        <p:spPr>
          <a:xfrm>
            <a:off x="2752090" y="1799590"/>
            <a:ext cx="4349750" cy="1920875"/>
          </a:xfrm>
          <a:prstGeom prst="rect">
            <a:avLst/>
          </a:prstGeom>
        </p:spPr>
        <p:txBody>
          <a:bodyPr vert="horz" lIns="91440" tIns="45720" rIns="91440" bIns="45720" rtlCol="0" anchor="b" anchorCtr="0">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zh-CN" altLang="en-US" sz="4500">
                <a:latin typeface="楷体" panose="02010609060101010101" charset="-122"/>
                <a:ea typeface="楷体" panose="02010609060101010101" charset="-122"/>
                <a:cs typeface="楷体" panose="02010609060101010101" charset="-122"/>
              </a:rPr>
              <a:t>干燥 </a:t>
            </a:r>
            <a:endParaRPr lang="zh-CN" altLang="en-US" sz="4500">
              <a:latin typeface="楷体" panose="02010609060101010101" charset="-122"/>
              <a:ea typeface="楷体" panose="02010609060101010101" charset="-122"/>
              <a:cs typeface="楷体" panose="02010609060101010101" charset="-122"/>
            </a:endParaRPr>
          </a:p>
          <a:p>
            <a:pPr>
              <a:lnSpc>
                <a:spcPct val="120000"/>
              </a:lnSpc>
            </a:pPr>
            <a:r>
              <a:rPr lang="zh-CN" altLang="en-US" sz="4500">
                <a:latin typeface="楷体" panose="02010609060101010101" charset="-122"/>
                <a:ea typeface="楷体" panose="02010609060101010101" charset="-122"/>
                <a:cs typeface="楷体" panose="02010609060101010101" charset="-122"/>
              </a:rPr>
              <a:t>口干舌燥</a:t>
            </a:r>
            <a:endParaRPr lang="zh-CN" altLang="en-US" sz="4500">
              <a:latin typeface="楷体" panose="02010609060101010101" charset="-122"/>
              <a:ea typeface="楷体" panose="02010609060101010101" charset="-122"/>
              <a:cs typeface="楷体" panose="02010609060101010101" charset="-122"/>
            </a:endParaRPr>
          </a:p>
        </p:txBody>
      </p:sp>
      <p:sp>
        <p:nvSpPr>
          <p:cNvPr id="17" name="标题 1"/>
          <p:cNvSpPr>
            <a:spLocks noGrp="1"/>
          </p:cNvSpPr>
          <p:nvPr/>
        </p:nvSpPr>
        <p:spPr>
          <a:xfrm>
            <a:off x="7886065" y="1799590"/>
            <a:ext cx="4349750" cy="1920875"/>
          </a:xfrm>
          <a:prstGeom prst="rect">
            <a:avLst/>
          </a:prstGeom>
        </p:spPr>
        <p:txBody>
          <a:bodyPr vert="horz" lIns="91440" tIns="45720" rIns="91440" bIns="45720" rtlCol="0" anchor="b" anchorCtr="0">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zh-CN" altLang="en-US" sz="4500">
                <a:latin typeface="楷体" panose="02010609060101010101" charset="-122"/>
                <a:ea typeface="楷体" panose="02010609060101010101" charset="-122"/>
              </a:rPr>
              <a:t>磁铁</a:t>
            </a:r>
            <a:endParaRPr lang="zh-CN" altLang="en-US" sz="4500">
              <a:latin typeface="楷体" panose="02010609060101010101" charset="-122"/>
              <a:ea typeface="楷体" panose="02010609060101010101" charset="-122"/>
            </a:endParaRPr>
          </a:p>
          <a:p>
            <a:pPr>
              <a:lnSpc>
                <a:spcPct val="120000"/>
              </a:lnSpc>
            </a:pPr>
            <a:r>
              <a:rPr lang="zh-CN" altLang="en-US" sz="4500">
                <a:latin typeface="楷体" panose="02010609060101010101" charset="-122"/>
                <a:ea typeface="楷体" panose="02010609060101010101" charset="-122"/>
              </a:rPr>
              <a:t>磁场</a:t>
            </a:r>
            <a:endParaRPr lang="zh-CN" altLang="en-US" sz="4500">
              <a:latin typeface="楷体" panose="02010609060101010101" charset="-122"/>
              <a:ea typeface="楷体" panose="02010609060101010101" charset="-122"/>
            </a:endParaRPr>
          </a:p>
        </p:txBody>
      </p:sp>
      <p:sp>
        <p:nvSpPr>
          <p:cNvPr id="19" name="标题 1"/>
          <p:cNvSpPr>
            <a:spLocks noGrp="1"/>
          </p:cNvSpPr>
          <p:nvPr/>
        </p:nvSpPr>
        <p:spPr>
          <a:xfrm>
            <a:off x="2593340" y="4307205"/>
            <a:ext cx="4349750" cy="1920875"/>
          </a:xfrm>
          <a:prstGeom prst="rect">
            <a:avLst/>
          </a:prstGeom>
        </p:spPr>
        <p:txBody>
          <a:bodyPr vert="horz" lIns="91440" tIns="45720" rIns="91440" bIns="45720" rtlCol="0" anchor="b" anchorCtr="0">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zh-CN" altLang="en-US" sz="4500">
                <a:latin typeface="楷体" panose="02010609060101010101" charset="-122"/>
                <a:ea typeface="楷体" panose="02010609060101010101" charset="-122"/>
              </a:rPr>
              <a:t>沙漠</a:t>
            </a:r>
            <a:endParaRPr lang="zh-CN" altLang="en-US" sz="4500">
              <a:latin typeface="楷体" panose="02010609060101010101" charset="-122"/>
              <a:ea typeface="楷体" panose="02010609060101010101" charset="-122"/>
            </a:endParaRPr>
          </a:p>
          <a:p>
            <a:pPr>
              <a:lnSpc>
                <a:spcPct val="120000"/>
              </a:lnSpc>
            </a:pPr>
            <a:r>
              <a:rPr lang="zh-CN" altLang="en-US" sz="4500">
                <a:latin typeface="楷体" panose="02010609060101010101" charset="-122"/>
                <a:ea typeface="楷体" panose="02010609060101010101" charset="-122"/>
              </a:rPr>
              <a:t>漠然</a:t>
            </a:r>
            <a:endParaRPr lang="zh-CN" altLang="en-US" sz="4500">
              <a:latin typeface="楷体" panose="02010609060101010101" charset="-122"/>
              <a:ea typeface="楷体" panose="02010609060101010101" charset="-122"/>
            </a:endParaRPr>
          </a:p>
        </p:txBody>
      </p:sp>
      <p:pic>
        <p:nvPicPr>
          <p:cNvPr id="2" name="图片 1"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par>
                                <p:cTn id="16" presetID="3"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34975" y="1535430"/>
            <a:ext cx="11321415" cy="5105400"/>
          </a:xfrm>
        </p:spPr>
        <p:txBody>
          <a:bodyPr>
            <a:noAutofit/>
          </a:bodyPr>
          <a:p>
            <a:pPr marL="0" indent="0" algn="ctr">
              <a:lnSpc>
                <a:spcPct val="120000"/>
              </a:lnSpc>
              <a:buNone/>
            </a:pPr>
            <a:r>
              <a:rPr lang="zh-CN" altLang="en-US" sz="5000">
                <a:latin typeface="楷体" panose="02010609060101010101" charset="-122"/>
                <a:ea typeface="楷体" panose="02010609060101010101" charset="-122"/>
                <a:cs typeface="楷体" panose="02010609060101010101" charset="-122"/>
              </a:rPr>
              <a:t>发达  理论  恒星  类似  猜测</a:t>
            </a:r>
            <a:endParaRPr lang="zh-CN" altLang="en-US" sz="5000">
              <a:latin typeface="楷体" panose="02010609060101010101" charset="-122"/>
              <a:ea typeface="楷体" panose="02010609060101010101" charset="-122"/>
              <a:cs typeface="楷体" panose="02010609060101010101" charset="-122"/>
            </a:endParaRPr>
          </a:p>
          <a:p>
            <a:pPr marL="0" indent="0" algn="ctr">
              <a:lnSpc>
                <a:spcPct val="120000"/>
              </a:lnSpc>
              <a:buNone/>
            </a:pPr>
            <a:r>
              <a:rPr lang="zh-CN" altLang="en-US" sz="5000">
                <a:latin typeface="楷体" panose="02010609060101010101" charset="-122"/>
                <a:ea typeface="楷体" panose="02010609060101010101" charset="-122"/>
                <a:cs typeface="楷体" panose="02010609060101010101" charset="-122"/>
              </a:rPr>
              <a:t>起源  适当  提供  能源  倾角</a:t>
            </a:r>
            <a:endParaRPr lang="zh-CN" altLang="en-US" sz="5000">
              <a:latin typeface="楷体" panose="02010609060101010101" charset="-122"/>
              <a:ea typeface="楷体" panose="02010609060101010101" charset="-122"/>
              <a:cs typeface="楷体" panose="02010609060101010101" charset="-122"/>
            </a:endParaRPr>
          </a:p>
          <a:p>
            <a:pPr marL="0" indent="0" algn="ctr">
              <a:lnSpc>
                <a:spcPct val="120000"/>
              </a:lnSpc>
              <a:buNone/>
            </a:pPr>
            <a:r>
              <a:rPr lang="zh-CN" altLang="en-US" sz="5000">
                <a:latin typeface="楷体" panose="02010609060101010101" charset="-122"/>
                <a:ea typeface="楷体" panose="02010609060101010101" charset="-122"/>
                <a:cs typeface="楷体" panose="02010609060101010101" charset="-122"/>
              </a:rPr>
              <a:t>昼夜  封冻  揭开  神秘  观测</a:t>
            </a:r>
            <a:endParaRPr lang="zh-CN" altLang="en-US" sz="5000">
              <a:latin typeface="楷体" panose="02010609060101010101" charset="-122"/>
              <a:ea typeface="楷体" panose="02010609060101010101" charset="-122"/>
              <a:cs typeface="楷体" panose="02010609060101010101" charset="-122"/>
            </a:endParaRPr>
          </a:p>
          <a:p>
            <a:pPr marL="0" indent="0" algn="ctr">
              <a:lnSpc>
                <a:spcPct val="120000"/>
              </a:lnSpc>
              <a:buNone/>
            </a:pPr>
            <a:r>
              <a:rPr lang="zh-CN" altLang="en-US" sz="5000">
                <a:latin typeface="楷体" panose="02010609060101010101" charset="-122"/>
                <a:ea typeface="楷体" panose="02010609060101010101" charset="-122"/>
                <a:cs typeface="楷体" panose="02010609060101010101" charset="-122"/>
              </a:rPr>
              <a:t>拍摄  斑点  枯萎  干燥  抵御</a:t>
            </a:r>
            <a:endParaRPr lang="zh-CN" altLang="en-US" sz="5000">
              <a:latin typeface="楷体" panose="02010609060101010101" charset="-122"/>
              <a:ea typeface="楷体" panose="02010609060101010101" charset="-122"/>
              <a:cs typeface="楷体" panose="02010609060101010101" charset="-122"/>
            </a:endParaRPr>
          </a:p>
          <a:p>
            <a:pPr marL="0" indent="0" algn="ctr">
              <a:lnSpc>
                <a:spcPct val="120000"/>
              </a:lnSpc>
              <a:buNone/>
            </a:pPr>
            <a:r>
              <a:rPr lang="zh-CN" altLang="en-US" sz="5000">
                <a:latin typeface="楷体" panose="02010609060101010101" charset="-122"/>
                <a:ea typeface="楷体" panose="02010609060101010101" charset="-122"/>
                <a:cs typeface="楷体" panose="02010609060101010101" charset="-122"/>
              </a:rPr>
              <a:t>因素  考察  系列  测试  检测</a:t>
            </a:r>
            <a:endParaRPr lang="zh-CN" altLang="en-US" sz="5000">
              <a:latin typeface="楷体" panose="02010609060101010101" charset="-122"/>
              <a:ea typeface="楷体" panose="02010609060101010101" charset="-122"/>
              <a:cs typeface="楷体" panose="02010609060101010101" charset="-122"/>
            </a:endParaRPr>
          </a:p>
          <a:p>
            <a:pPr marL="0" indent="0" algn="ctr">
              <a:lnSpc>
                <a:spcPct val="150000"/>
              </a:lnSpc>
              <a:buNone/>
            </a:pPr>
            <a:endParaRPr lang="zh-CN" altLang="en-US" sz="50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
        <p:nvSpPr>
          <p:cNvPr id="7" name="文本框 6"/>
          <p:cNvSpPr txBox="1"/>
          <p:nvPr/>
        </p:nvSpPr>
        <p:spPr>
          <a:xfrm>
            <a:off x="1783715" y="512445"/>
            <a:ext cx="3084830" cy="860425"/>
          </a:xfrm>
          <a:prstGeom prst="rect">
            <a:avLst/>
          </a:prstGeom>
          <a:noFill/>
        </p:spPr>
        <p:txBody>
          <a:bodyPr wrap="square" rtlCol="0" anchor="t">
            <a:spAutoFit/>
            <a:scene3d>
              <a:camera prst="orthographicFront"/>
              <a:lightRig rig="threePt" dir="t"/>
            </a:scene3d>
          </a:bodyPr>
          <a:p>
            <a:r>
              <a:rPr lang="zh-CN" altLang="en-US" sz="5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rPr>
              <a:t>生字生词</a:t>
            </a:r>
            <a:endParaRPr lang="zh-CN" altLang="en-US" sz="5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endParaRPr>
          </a:p>
        </p:txBody>
      </p:sp>
      <p:pic>
        <p:nvPicPr>
          <p:cNvPr id="8" name="图片 7" descr="FFFFFFFF"/>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251460" y="142875"/>
            <a:ext cx="1392555" cy="13925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pic>
        <p:nvPicPr>
          <p:cNvPr id="5" name="图片 4"/>
          <p:cNvPicPr>
            <a:picLocks noChangeAspect="1"/>
          </p:cNvPicPr>
          <p:nvPr/>
        </p:nvPicPr>
        <p:blipFill>
          <a:blip r:embed="rId2"/>
          <a:stretch>
            <a:fillRect/>
          </a:stretch>
        </p:blipFill>
        <p:spPr>
          <a:xfrm>
            <a:off x="189230" y="711835"/>
            <a:ext cx="9520555" cy="5942330"/>
          </a:xfrm>
          <a:prstGeom prst="roundRect">
            <a:avLst>
              <a:gd name="adj" fmla="val 25667"/>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215890" y="2303780"/>
            <a:ext cx="6529070" cy="3154680"/>
          </a:xfrm>
        </p:spPr>
        <p:txBody>
          <a:bodyPr>
            <a:noAutofit/>
          </a:bodyPr>
          <a:p>
            <a:pPr marL="0" indent="0">
              <a:lnSpc>
                <a:spcPct val="150000"/>
              </a:lnSpc>
              <a:buNone/>
            </a:pPr>
            <a:r>
              <a:rPr lang="en-US" altLang="zh-CN" sz="6600" b="1">
                <a:latin typeface="楷体" panose="02010609060101010101" charset="-122"/>
                <a:ea typeface="楷体" panose="02010609060101010101" charset="-122"/>
              </a:rPr>
              <a:t>    </a:t>
            </a:r>
            <a:r>
              <a:rPr lang="zh-CN" altLang="en-US" sz="6600" b="1">
                <a:latin typeface="楷体" panose="02010609060101010101" charset="-122"/>
                <a:ea typeface="楷体" panose="02010609060101010101" charset="-122"/>
              </a:rPr>
              <a:t>在地球之外，还有生命存在吗？</a:t>
            </a:r>
            <a:endParaRPr lang="zh-CN" altLang="en-US" sz="6600" b="1">
              <a:latin typeface="楷体" panose="02010609060101010101" charset="-122"/>
              <a:ea typeface="楷体" panose="02010609060101010101" charset="-122"/>
            </a:endParaRPr>
          </a:p>
        </p:txBody>
      </p:sp>
      <p:pic>
        <p:nvPicPr>
          <p:cNvPr id="2" name="图片 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pic>
        <p:nvPicPr>
          <p:cNvPr id="5" name="图片 4" descr="t01037ec22a1513a593"/>
          <p:cNvPicPr>
            <a:picLocks noChangeAspect="1"/>
          </p:cNvPicPr>
          <p:nvPr/>
        </p:nvPicPr>
        <p:blipFill>
          <a:blip r:embed="rId2">
            <a:clrChange>
              <a:clrFrom>
                <a:srgbClr val="FFFFFF">
                  <a:alpha val="100000"/>
                </a:srgbClr>
              </a:clrFrom>
              <a:clrTo>
                <a:srgbClr val="FFFFFF">
                  <a:alpha val="100000"/>
                  <a:alpha val="0"/>
                </a:srgbClr>
              </a:clrTo>
            </a:clrChange>
          </a:blip>
          <a:srcRect l="25664" t="18892" r="34049" b="13220"/>
          <a:stretch>
            <a:fillRect/>
          </a:stretch>
        </p:blipFill>
        <p:spPr>
          <a:xfrm>
            <a:off x="186055" y="598805"/>
            <a:ext cx="4710430" cy="52933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lnSpc>
                <a:spcPct val="150000"/>
              </a:lnSpc>
              <a:buNone/>
            </a:pPr>
            <a:r>
              <a:rPr lang="en-US" altLang="zh-CN" sz="5500">
                <a:latin typeface="楷体" panose="02010609060101010101" charset="-122"/>
                <a:ea typeface="楷体" panose="02010609060101010101" charset="-122"/>
                <a:cs typeface="楷体" panose="02010609060101010101" charset="-122"/>
              </a:rPr>
              <a:t>    </a:t>
            </a:r>
            <a:r>
              <a:rPr lang="zh-CN" altLang="en-US" sz="5500">
                <a:latin typeface="楷体" panose="02010609060101010101" charset="-122"/>
                <a:ea typeface="楷体" panose="02010609060101010101" charset="-122"/>
                <a:cs typeface="楷体" panose="02010609060101010101" charset="-122"/>
              </a:rPr>
              <a:t>默读“阅读提示”，提示中给我们提出了几个问题？分别是什么？</a:t>
            </a:r>
            <a:endParaRPr lang="zh-CN" altLang="en-US" sz="5500">
              <a:latin typeface="楷体" panose="02010609060101010101" charset="-122"/>
              <a:ea typeface="楷体" panose="02010609060101010101" charset="-122"/>
              <a:cs typeface="楷体" panose="02010609060101010101" charset="-122"/>
            </a:endParaRPr>
          </a:p>
        </p:txBody>
      </p:sp>
      <p:pic>
        <p:nvPicPr>
          <p:cNvPr id="2" name="图片 1"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966960" y="306070"/>
            <a:ext cx="1901825" cy="1066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808</Words>
  <Application>WPS 演示</Application>
  <PresentationFormat>宽屏</PresentationFormat>
  <Paragraphs>133</Paragraphs>
  <Slides>22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Arial</vt:lpstr>
      <vt:lpstr>宋体</vt:lpstr>
      <vt:lpstr>Wingdings</vt:lpstr>
      <vt:lpstr>方正彩云简体</vt:lpstr>
      <vt:lpstr>微软雅黑</vt:lpstr>
      <vt:lpstr>楷体</vt:lpstr>
      <vt:lpstr>Arial Unicode MS</vt:lpstr>
      <vt:lpstr>Franklin Gothic Medium</vt:lpstr>
      <vt:lpstr>Calibri</vt:lpstr>
      <vt:lpstr>方正行楷简体</vt:lpstr>
      <vt:lpstr>Office 主题</vt:lpstr>
      <vt:lpstr>第十课   宇宙生命之谜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理清顺序，了解内容</vt:lpstr>
      <vt:lpstr>PowerPoint 演示文稿</vt:lpstr>
      <vt:lpstr>PowerPoint 演示文稿</vt:lpstr>
      <vt:lpstr>PowerPoint 演示文稿</vt:lpstr>
      <vt:lpstr>PowerPoint 演示文稿</vt:lpstr>
      <vt:lpstr>文章是按照什么顺序介绍的？</vt:lpstr>
      <vt:lpstr>PowerPoint 演示文稿</vt:lpstr>
      <vt:lpstr>交 流 探 讨</vt:lpstr>
      <vt:lpstr>PowerPoint 演示文稿</vt:lpstr>
      <vt:lpstr>拓展延伸</vt:lpstr>
      <vt:lpstr>PowerPoint 演示文稿</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void</dc:creator>
  <cp:lastModifiedBy>面朝大海</cp:lastModifiedBy>
  <cp:revision>132</cp:revision>
  <dcterms:created xsi:type="dcterms:W3CDTF">2017-08-03T09:01:00Z</dcterms:created>
  <dcterms:modified xsi:type="dcterms:W3CDTF">2021-08-02T15:36:29Z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2052-11.1.0.10168</vt:lpwstr>
  </property>
</Properties>
</file>