
<file path=[Content_Types].xml><?xml version="1.0" encoding="utf-8"?>
<Types xmlns="http://schemas.openxmlformats.org/package/2006/content-types">
  <Default Extension="jpeg" ContentType="image/jpe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1122680"/>
            <a:ext cx="105156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38200" y="3602355"/>
            <a:ext cx="10515600" cy="1655445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27025"/>
            <a:ext cx="10515600" cy="5850255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7485"/>
            <a:ext cx="10515600" cy="1325563"/>
          </a:xfrm>
        </p:spPr>
        <p:txBody>
          <a:bodyPr anchor="b" anchorCtr="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702435"/>
            <a:ext cx="10515600" cy="4474845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959100"/>
            <a:ext cx="10515600" cy="2781300"/>
          </a:xfrm>
        </p:spPr>
        <p:txBody>
          <a:bodyPr anchor="t" anchorCtr="0"/>
          <a:lstStyle>
            <a:lvl1pPr>
              <a:defRPr sz="4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722120"/>
            <a:ext cx="10515600" cy="1102995"/>
          </a:xfrm>
        </p:spPr>
        <p:txBody>
          <a:bodyPr lIns="144145" anchor="b" anchorCtr="0"/>
          <a:lstStyle>
            <a:lvl1pPr marL="0" indent="0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105" y="365125"/>
            <a:ext cx="10515600" cy="800100"/>
          </a:xfrm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470" y="1482090"/>
            <a:ext cx="5220970" cy="823595"/>
          </a:xfrm>
        </p:spPr>
        <p:txBody>
          <a:bodyPr anchor="ctr" anchorCtr="0"/>
          <a:lstStyle>
            <a:lvl1pPr marL="0" indent="0">
              <a:buNone/>
              <a:defRPr sz="3200">
                <a:solidFill>
                  <a:srgbClr val="0070C0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8200" y="2368550"/>
            <a:ext cx="5222240" cy="3820795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655" y="1482090"/>
            <a:ext cx="5097145" cy="823595"/>
          </a:xfrm>
        </p:spPr>
        <p:txBody>
          <a:bodyPr anchor="ctr" anchorCtr="0"/>
          <a:lstStyle>
            <a:lvl1pPr marL="0" indent="0">
              <a:buNone/>
              <a:defRPr sz="3200">
                <a:solidFill>
                  <a:srgbClr val="0070C0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655" y="2368550"/>
            <a:ext cx="5097145" cy="3820795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7485"/>
            <a:ext cx="10515600" cy="1325563"/>
          </a:xfrm>
        </p:spPr>
        <p:txBody>
          <a:bodyPr anchor="b" anchorCtr="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 + 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-12700" y="-1905"/>
            <a:ext cx="7017385" cy="6861810"/>
          </a:xfrm>
          <a:noFill/>
        </p:spPr>
        <p:txBody>
          <a:bodyPr lIns="252095" tIns="144145"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50125" y="457200"/>
            <a:ext cx="4392295" cy="1055370"/>
          </a:xfrm>
        </p:spPr>
        <p:txBody>
          <a:bodyPr anchor="b" anchorCtr="0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349490" y="1694180"/>
            <a:ext cx="4393565" cy="4480560"/>
          </a:xfr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文本 + 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505" y="-7620"/>
            <a:ext cx="7017385" cy="6861810"/>
          </a:xfrm>
          <a:noFill/>
        </p:spPr>
        <p:txBody>
          <a:bodyPr lIns="252095" tIns="144145"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9575" y="457200"/>
            <a:ext cx="4279900" cy="1055370"/>
          </a:xfrm>
        </p:spPr>
        <p:txBody>
          <a:bodyPr anchor="t" anchorCtr="0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09575" y="1694180"/>
            <a:ext cx="4280535" cy="4480560"/>
          </a:xfr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  <p:sp>
        <p:nvSpPr>
          <p:cNvPr id="3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7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 l="-20000" t="-18000" r="-29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.xml"/><Relationship Id="rId3" Type="http://schemas.openxmlformats.org/officeDocument/2006/relationships/image" Target="../media/image1.tiff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tiff"/><Relationship Id="rId1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tiff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image" Target="../media/image1.tif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tiff"/><Relationship Id="rId1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tiff"/><Relationship Id="rId1" Type="http://schemas.openxmlformats.org/officeDocument/2006/relationships/image" Target="../media/image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tiff"/><Relationship Id="rId1" Type="http://schemas.openxmlformats.org/officeDocument/2006/relationships/image" Target="../media/image1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tiff"/><Relationship Id="rId1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jpeg"/><Relationship Id="rId1" Type="http://schemas.openxmlformats.org/officeDocument/2006/relationships/image" Target="../media/image1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jpeg"/><Relationship Id="rId1" Type="http://schemas.openxmlformats.org/officeDocument/2006/relationships/image" Target="../media/image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1" Type="http://schemas.openxmlformats.org/officeDocument/2006/relationships/image" Target="../media/image1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tiff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tiff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t="-18000" r="-15000" b="-18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 b="1"/>
              <a:t>第二十课   青山不老</a:t>
            </a:r>
            <a:endParaRPr lang="zh-CN" altLang="en-US" b="1"/>
          </a:p>
        </p:txBody>
      </p:sp>
      <p:cxnSp>
        <p:nvCxnSpPr>
          <p:cNvPr id="8" name="直接连接符 34"/>
          <p:cNvCxnSpPr>
            <a:cxnSpLocks noChangeShapeType="1"/>
          </p:cNvCxnSpPr>
          <p:nvPr/>
        </p:nvCxnSpPr>
        <p:spPr bwMode="auto">
          <a:xfrm flipH="1">
            <a:off x="2682875" y="4616450"/>
            <a:ext cx="7954010" cy="0"/>
          </a:xfrm>
          <a:prstGeom prst="line">
            <a:avLst/>
          </a:prstGeom>
          <a:noFill/>
          <a:ln w="12700">
            <a:solidFill>
              <a:srgbClr val="A6A6A6">
                <a:alpha val="34901"/>
              </a:srgbClr>
            </a:solidFill>
            <a:round/>
          </a:ln>
        </p:spPr>
      </p:cxnSp>
      <p:sp>
        <p:nvSpPr>
          <p:cNvPr id="11" name="文本框 29"/>
          <p:cNvSpPr txBox="1">
            <a:spLocks noChangeArrowheads="1"/>
          </p:cNvSpPr>
          <p:nvPr/>
        </p:nvSpPr>
        <p:spPr bwMode="auto">
          <a:xfrm>
            <a:off x="4293870" y="5737225"/>
            <a:ext cx="3604260" cy="4514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79" tIns="34289" rIns="68579" bIns="34289">
            <a:spAutoFit/>
          </a:bodyPr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5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语文</a:t>
            </a:r>
            <a:r>
              <a:rPr lang="en-US" altLang="zh-CN" sz="25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25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人教版</a:t>
            </a:r>
            <a:r>
              <a:rPr lang="en-US" altLang="zh-CN" sz="25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zh-CN" sz="25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六</a:t>
            </a:r>
            <a:r>
              <a:rPr lang="zh-CN" altLang="en-US" sz="25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年级上</a:t>
            </a:r>
            <a:endParaRPr lang="zh-CN" altLang="en-US" sz="2500" b="1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3" name="图片 12" descr="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725" y="688340"/>
            <a:ext cx="1960245" cy="4404995"/>
          </a:xfrm>
          <a:prstGeom prst="rect">
            <a:avLst/>
          </a:prstGeom>
        </p:spPr>
      </p:pic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686560"/>
            <a:ext cx="10515600" cy="4474845"/>
          </a:xfrm>
        </p:spPr>
        <p:txBody>
          <a:bodyPr/>
          <a:p>
            <a:pPr marL="0" indent="0">
              <a:lnSpc>
                <a:spcPct val="150000"/>
              </a:lnSpc>
              <a:buNone/>
            </a:pPr>
            <a:r>
              <a:rPr lang="en-US" altLang="zh-CN" sz="50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5000">
                <a:latin typeface="楷体" panose="02010609060101010101" charset="-122"/>
                <a:ea typeface="楷体" panose="02010609060101010101" charset="-122"/>
              </a:rPr>
              <a:t>这种方法叫重点词概括法，我们以后可以用这种方法概括文章的主要内容。</a:t>
            </a:r>
            <a:endParaRPr lang="zh-CN" altLang="en-US" sz="50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060"/>
            <a:ext cx="10515600" cy="1325563"/>
          </a:xfrm>
        </p:spPr>
        <p:txBody>
          <a:bodyPr/>
          <a:p>
            <a:pPr algn="ctr"/>
            <a:r>
              <a:rPr lang="zh-CN" altLang="en-US" sz="6000" b="1">
                <a:solidFill>
                  <a:schemeClr val="accent6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以文入情，感受奇迹</a:t>
            </a:r>
            <a:endParaRPr lang="zh-CN" altLang="en-US" sz="6000" b="1">
              <a:solidFill>
                <a:schemeClr val="accent6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372870"/>
            <a:ext cx="10515600" cy="4804410"/>
          </a:xfrm>
        </p:spPr>
        <p:txBody>
          <a:bodyPr>
            <a:noAutofit/>
          </a:bodyPr>
          <a:p>
            <a:pPr marL="0" indent="0">
              <a:lnSpc>
                <a:spcPct val="150000"/>
              </a:lnSpc>
              <a:buNone/>
            </a:pPr>
            <a:r>
              <a:rPr lang="en-US" altLang="zh-CN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青山为证，绿树为凭。老人绿化造林，执著地坚守着大山。从他的事迹中，哪个词可以概括你受到的震撼?</a:t>
            </a: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zh-CN" altLang="en-US" sz="6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奇迹</a:t>
            </a:r>
            <a:endParaRPr lang="zh-CN" altLang="en-US" sz="6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955040"/>
            <a:ext cx="10515600" cy="5222240"/>
          </a:xfrm>
        </p:spPr>
        <p:txBody>
          <a:bodyPr>
            <a:noAutofit/>
          </a:bodyPr>
          <a:p>
            <a:pPr marL="0" indent="0">
              <a:lnSpc>
                <a:spcPct val="130000"/>
              </a:lnSpc>
              <a:buNone/>
            </a:pP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2.快速默读全文，看看这位老人创造了怎样的奇迹?</a:t>
            </a: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30000"/>
              </a:lnSpc>
              <a:buNone/>
            </a:pP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　　⑴先用笔画下来，在感动你的地方写你的上感受。</a:t>
            </a: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30000"/>
              </a:lnSpc>
              <a:buNone/>
            </a:pP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　　⑵四人小组内汇报感受。</a:t>
            </a: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078865"/>
            <a:ext cx="10515600" cy="5098415"/>
          </a:xfrm>
        </p:spPr>
        <p:txBody>
          <a:bodyPr>
            <a:noAutofit/>
          </a:bodyPr>
          <a:p>
            <a:pPr marL="0" indent="0">
              <a:lnSpc>
                <a:spcPct val="140000"/>
              </a:lnSpc>
              <a:buNone/>
            </a:pPr>
            <a:r>
              <a:rPr lang="en-US" altLang="zh-CN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15年啊，绿化了8条沟，造了7条防风林带，3700亩林网，这是多么了不起的奇迹。去年冬天，他用林业收入资助每户村民买了一台电视机──他还有宏伟设想，还要载树，直到自己爬不起来为止。</a:t>
            </a: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2644775"/>
            <a:ext cx="10515600" cy="3532505"/>
          </a:xfrm>
        </p:spPr>
        <p:txBody>
          <a:bodyPr/>
          <a:p>
            <a:pPr marL="0" indent="0" algn="ctr">
              <a:lnSpc>
                <a:spcPct val="150000"/>
              </a:lnSpc>
              <a:buNone/>
            </a:pPr>
            <a:r>
              <a:rPr lang="zh-CN" altLang="en-US" sz="6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这么浩大的工程是谁创造的?</a:t>
            </a:r>
            <a:endParaRPr lang="zh-CN" altLang="en-US" sz="6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>
            <a:alphaModFix amt="67000"/>
          </a:blip>
          <a:stretch>
            <a:fillRect l="-20000" t="-18000" r="-29000" b="-25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941070"/>
            <a:ext cx="10515600" cy="5236210"/>
          </a:xfrm>
        </p:spPr>
        <p:txBody>
          <a:bodyPr>
            <a:noAutofit/>
          </a:bodyPr>
          <a:p>
            <a:pPr marL="0" indent="0">
              <a:lnSpc>
                <a:spcPct val="120000"/>
              </a:lnSpc>
              <a:buNone/>
            </a:pPr>
            <a:r>
              <a:rPr lang="en-US" altLang="zh-CN" sz="45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500">
                <a:latin typeface="楷体" panose="02010609060101010101" charset="-122"/>
                <a:ea typeface="楷体" panose="02010609060101010101" charset="-122"/>
              </a:rPr>
              <a:t>我们盘腿坐在土炕上，就像坐在船上，四周全是绿色的波浪，风一吹，树梢卷过涛声，叶间闪着粼粼的波光。</a:t>
            </a:r>
            <a:endParaRPr lang="zh-CN" altLang="en-US" sz="4500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45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500">
                <a:latin typeface="楷体" panose="02010609060101010101" charset="-122"/>
                <a:ea typeface="楷体" panose="02010609060101010101" charset="-122"/>
              </a:rPr>
              <a:t>这景色美吗?请轻轻地读读这句子，你仿佛听到了什么?看到了什么?这么美的山林是谁创造的?</a:t>
            </a:r>
            <a:endParaRPr lang="zh-CN" altLang="en-US" sz="45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162685"/>
            <a:ext cx="10515600" cy="5014595"/>
          </a:xfrm>
        </p:spPr>
        <p:txBody>
          <a:bodyPr>
            <a:noAutofit/>
          </a:bodyPr>
          <a:p>
            <a:pPr marL="0" indent="0">
              <a:lnSpc>
                <a:spcPct val="150000"/>
              </a:lnSpc>
              <a:buNone/>
            </a:pPr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窗外满山的杨柳浓密葱郁，在风的吹拂下，高低起伏，犹如海上的波浪。作者用比喻的方法，描写了漫山遍野绿意盎然，林间松涛阵阵，叶间微泛绿波的画面，这是老人用了15年的心血投身山林，为改造山沟所作出的巨大贡献啊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148715"/>
            <a:ext cx="10515600" cy="5028565"/>
          </a:xfrm>
        </p:spPr>
        <p:txBody>
          <a:bodyPr/>
          <a:p>
            <a:pPr marL="0" indent="0">
              <a:lnSpc>
                <a:spcPct val="150000"/>
              </a:lnSpc>
              <a:buNone/>
            </a:pPr>
            <a:r>
              <a:rPr lang="en-US" altLang="zh-CN" sz="45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500">
                <a:latin typeface="楷体" panose="02010609060101010101" charset="-122"/>
                <a:ea typeface="楷体" panose="02010609060101010101" charset="-122"/>
              </a:rPr>
              <a:t>我知道这条山沟所处的大环境。这是中国的晋西北，是西伯利亚大风常来肆虐的地方，是干旱、霜冻、沙尘暴等与生命作对的怪物盘踞之地。</a:t>
            </a:r>
            <a:endParaRPr lang="zh-CN" altLang="en-US" sz="45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>
            <a:alphaModFix amt="67000"/>
          </a:blip>
          <a:stretch>
            <a:fillRect l="-20000" t="-18000" r="-29000" b="-25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038225"/>
            <a:ext cx="10515600" cy="5139055"/>
          </a:xfrm>
        </p:spPr>
        <p:txBody>
          <a:bodyPr>
            <a:noAutofit/>
          </a:bodyPr>
          <a:p>
            <a:pPr marL="0" indent="0">
              <a:lnSpc>
                <a:spcPct val="150000"/>
              </a:lnSpc>
              <a:buNone/>
            </a:pPr>
            <a:r>
              <a:rPr lang="en-US" altLang="zh-CN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过去，这里风吹沙起，能一直埋到城头。当地县志载:“风大作时，能逆吹牛马使倒行，或擎之高二三丈而坠。”</a:t>
            </a: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如果当时你在这情景中，你会有怎样的感受?</a:t>
            </a: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  <p:pic>
        <p:nvPicPr>
          <p:cNvPr id="4" name="图片 3" descr="t01b3325e3607e2ebe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3320" y="36830"/>
            <a:ext cx="7325995" cy="67837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9725" y="626110"/>
            <a:ext cx="5306695" cy="5293995"/>
          </a:xfrm>
        </p:spPr>
        <p:txBody>
          <a:bodyPr>
            <a:noAutofit/>
          </a:bodyPr>
          <a:p>
            <a:pPr marL="0" indent="0">
              <a:lnSpc>
                <a:spcPct val="150000"/>
              </a:lnSpc>
              <a:buNone/>
            </a:pPr>
            <a:r>
              <a:rPr lang="en-US" altLang="zh-CN" sz="45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500">
                <a:latin typeface="楷体" panose="02010609060101010101" charset="-122"/>
                <a:ea typeface="楷体" panose="02010609060101010101" charset="-122"/>
              </a:rPr>
              <a:t>就在如此险恶的地方，我面对这个手端一杆旱烟袋的瘦小老头，竟创造了这块绿洲。</a:t>
            </a:r>
            <a:endParaRPr lang="zh-CN" altLang="en-US" sz="45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lum bright="18000"/>
          </a:blip>
          <a:srcRect l="21516"/>
          <a:stretch>
            <a:fillRect/>
          </a:stretch>
        </p:blipFill>
        <p:spPr>
          <a:xfrm>
            <a:off x="5305425" y="1594485"/>
            <a:ext cx="6563360" cy="4476750"/>
          </a:xfrm>
          <a:prstGeom prst="rect">
            <a:avLst/>
          </a:prstGeom>
        </p:spPr>
      </p:pic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460375"/>
            <a:ext cx="10515600" cy="1325563"/>
          </a:xfrm>
        </p:spPr>
        <p:txBody>
          <a:bodyPr/>
          <a:p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我还知道这个院子里的小环境是怎样的?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p>
            <a:pPr marL="0" indent="0">
              <a:lnSpc>
                <a:spcPct val="140000"/>
              </a:lnSpc>
              <a:buNone/>
            </a:pPr>
            <a:r>
              <a:rPr lang="en-US" altLang="zh-CN" sz="35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500">
                <a:latin typeface="楷体" panose="02010609060101010101" charset="-122"/>
                <a:ea typeface="楷体" panose="02010609060101010101" charset="-122"/>
              </a:rPr>
              <a:t>尽管老农生活条件艰苦，甚至自己的老伴和奋斗者相继离世，这位平凡的山野老农，放弃与女儿欢聚，颐养天年的幸福，依然不懈地努力进行改造，是什么支撑老人在这里植树造林，守候一生。</a:t>
            </a:r>
            <a:endParaRPr lang="zh-CN" altLang="en-US" sz="3500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lnSpc>
                <a:spcPct val="140000"/>
              </a:lnSpc>
              <a:buNone/>
            </a:pPr>
            <a:r>
              <a:rPr lang="zh-CN" altLang="en-US" sz="3500">
                <a:latin typeface="楷体" panose="02010609060101010101" charset="-122"/>
                <a:ea typeface="楷体" panose="02010609060101010101" charset="-122"/>
              </a:rPr>
              <a:t>　　他觉得种树是命运的选择，屋后的青山就是生命的归宿。</a:t>
            </a:r>
            <a:endParaRPr lang="zh-CN" altLang="en-US" sz="35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10201910" y="18161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>
            <a:alphaModFix amt="67000"/>
          </a:blip>
          <a:stretch>
            <a:fillRect l="-20000" t="-18000" r="-29000" b="-25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986155"/>
            <a:ext cx="10515600" cy="5222240"/>
          </a:xfrm>
        </p:spPr>
        <p:txBody>
          <a:bodyPr>
            <a:noAutofit/>
          </a:bodyPr>
          <a:p>
            <a:pPr marL="0" indent="0">
              <a:lnSpc>
                <a:spcPct val="150000"/>
              </a:lnSpc>
              <a:buNone/>
            </a:pPr>
            <a:r>
              <a:rPr lang="zh-CN" altLang="en-US" sz="45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1.作者对老人是什么看法呢?从中6、7自然段找出。</a:t>
            </a: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作为一个山野老农，他就这样来实现自己的价值。他已经将自己的生命转化为另一种东西。他是真正与山川共存，与日月同辉了。</a:t>
            </a: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>
            <a:alphaModFix amt="67000"/>
          </a:blip>
          <a:stretch>
            <a:fillRect l="-20000" t="-18000" r="-29000" b="-25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497840"/>
            <a:ext cx="10515600" cy="5679440"/>
          </a:xfrm>
        </p:spPr>
        <p:txBody>
          <a:bodyPr>
            <a:noAutofit/>
          </a:bodyPr>
          <a:p>
            <a:pPr marL="0" indent="0">
              <a:lnSpc>
                <a:spcPct val="150000"/>
              </a:lnSpc>
              <a:buNone/>
            </a:pPr>
            <a:r>
              <a:rPr lang="en-US" altLang="zh-CN" sz="45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2.“另一种东西”是什么东西?</a:t>
            </a:r>
            <a:endParaRPr lang="en-US" altLang="zh-CN" sz="45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30000"/>
              </a:lnSpc>
              <a:buNone/>
            </a:pPr>
            <a:r>
              <a:rPr lang="en-US" altLang="zh-CN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另一种东西”，表面上指的是老农创造的这片绿洲，事实上还包含着开辟山林，绿化家园的精神和造福后代的情怀。老人用自己的勤劳善良创造了这片绿洲，有限的生命创造了无限的价值，生命的意义在茫茫青山中得到无限扩张，而且将随着青山永垂不朽，这是不会因为年龄的增长而变老的。</a:t>
            </a:r>
            <a:endParaRPr lang="zh-CN" altLang="en-US" sz="3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969010"/>
            <a:ext cx="10515600" cy="5208270"/>
          </a:xfrm>
        </p:spPr>
        <p:txBody>
          <a:bodyPr>
            <a:noAutofit/>
          </a:bodyPr>
          <a:p>
            <a:pPr marL="0" indent="0">
              <a:lnSpc>
                <a:spcPct val="150000"/>
              </a:lnSpc>
              <a:buNone/>
            </a:pPr>
            <a:r>
              <a:rPr lang="en-US" altLang="zh-CN" sz="45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3.“与山川共存，与日月同辉”是什么意思?</a:t>
            </a:r>
            <a:endParaRPr lang="en-US" altLang="zh-CN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“与山川共存”就是说和山山水水一起共同存在。“与日月同辉”就是和太阳月亮那样一起发出光辉。</a:t>
            </a: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927100"/>
            <a:ext cx="10515600" cy="5250180"/>
          </a:xfrm>
        </p:spPr>
        <p:txBody>
          <a:bodyPr>
            <a:noAutofit/>
          </a:bodyPr>
          <a:p>
            <a:pPr marL="0" indent="0">
              <a:lnSpc>
                <a:spcPct val="140000"/>
              </a:lnSpc>
              <a:buNone/>
            </a:pPr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位普通的老人让我领悟到：青山是不会老的。还有什么是不老的(与环境作斗争的不屈精神不会老的)有了老人精神熏陶下的人们对青山的呵护，我们的青山怎么会老呢它将越来越茂盛，越来越广阔的遍布祖国大地，万古长青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28395" y="1149350"/>
            <a:ext cx="10225405" cy="5013960"/>
          </a:xfrm>
        </p:spPr>
        <p:txBody>
          <a:bodyPr/>
          <a:p>
            <a:pPr marL="0" indent="0">
              <a:lnSpc>
                <a:spcPct val="150000"/>
              </a:lnSpc>
              <a:buNone/>
            </a:pPr>
            <a:r>
              <a:rPr lang="zh-CN" altLang="en-US" sz="45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我想轻轻地对这位爷爷说：___________________。</a:t>
            </a:r>
            <a:endParaRPr lang="zh-CN" altLang="en-US" sz="45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45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看着这片树林，我想大声地告诉世界：________________。</a:t>
            </a:r>
            <a:endParaRPr lang="zh-CN" altLang="en-US" sz="45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060"/>
            <a:ext cx="10515600" cy="1325563"/>
          </a:xfrm>
        </p:spPr>
        <p:txBody>
          <a:bodyPr/>
          <a:p>
            <a:pPr algn="ctr"/>
            <a:r>
              <a:rPr lang="zh-CN" altLang="en-US" sz="6600" b="1">
                <a:solidFill>
                  <a:schemeClr val="accent6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课外拓展</a:t>
            </a:r>
            <a:endParaRPr lang="zh-CN" altLang="en-US" sz="6600" b="1">
              <a:solidFill>
                <a:schemeClr val="accent6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59180" y="965200"/>
            <a:ext cx="9740265" cy="5135880"/>
          </a:xfrm>
        </p:spPr>
        <p:txBody>
          <a:bodyPr>
            <a:noAutofit/>
          </a:bodyPr>
          <a:p>
            <a:pPr marL="0" indent="0">
              <a:lnSpc>
                <a:spcPct val="120000"/>
              </a:lnSpc>
              <a:buNone/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　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 我们把这位可敬的老人推荐为“感动中国”的候选人，请你替他填一份简历。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姓名：   性别：   年龄 :    住址: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主要外貌特征: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生 活 习 惯: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主要感人事迹: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035685"/>
            <a:ext cx="10515600" cy="5141595"/>
          </a:xfrm>
        </p:spPr>
        <p:txBody>
          <a:bodyPr>
            <a:noAutofit/>
          </a:bodyPr>
          <a:p>
            <a:pPr marL="0" indent="0">
              <a:lnSpc>
                <a:spcPct val="130000"/>
              </a:lnSpc>
              <a:buNone/>
            </a:pP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2.巩固小练笔：　</a:t>
            </a: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30000"/>
              </a:lnSpc>
              <a:buNone/>
            </a:pP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你如果有机会来到这座青山，看到老人创造的绿洲，又看到了老人的铜像，站在铜像前，你会从心底里对这位可敬的老人说什么?</a:t>
            </a: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211724h4kucnvnql6nav4q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000" y="901065"/>
            <a:ext cx="8382000" cy="558038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77490" y="527685"/>
            <a:ext cx="6636385" cy="845185"/>
          </a:xfrm>
        </p:spPr>
        <p:txBody>
          <a:bodyPr>
            <a:noAutofit/>
          </a:bodyPr>
          <a:p>
            <a:pPr marL="0" indent="0">
              <a:buNone/>
            </a:pPr>
            <a:r>
              <a:rPr lang="zh-CN" altLang="en-US" sz="4500" b="1"/>
              <a:t>我国晋西北地区土地沙化</a:t>
            </a:r>
            <a:endParaRPr lang="zh-CN" altLang="en-US" sz="4500" b="1"/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433320"/>
            <a:ext cx="10515600" cy="1325563"/>
          </a:xfrm>
        </p:spPr>
        <p:txBody>
          <a:bodyPr/>
          <a:p>
            <a:pPr algn="ctr"/>
            <a:r>
              <a:rPr lang="zh-CN" altLang="en-US" sz="6600" b="1">
                <a:solidFill>
                  <a:schemeClr val="accent6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谢谢观看</a:t>
            </a:r>
            <a:endParaRPr lang="zh-CN" altLang="en-US" sz="6600" b="1">
              <a:solidFill>
                <a:schemeClr val="accent6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  <p:pic>
        <p:nvPicPr>
          <p:cNvPr id="6" name="图片 5" descr="结尾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42940" y="4831715"/>
            <a:ext cx="4486910" cy="15881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202940"/>
            <a:ext cx="10515600" cy="1422400"/>
          </a:xfrm>
        </p:spPr>
        <p:txBody>
          <a:bodyPr/>
          <a:p>
            <a:pPr marL="0" indent="0" algn="ctr">
              <a:lnSpc>
                <a:spcPct val="150000"/>
              </a:lnSpc>
              <a:buNone/>
            </a:pPr>
            <a:r>
              <a:rPr lang="zh-CN" altLang="en-US" sz="55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你看到了什么，想到了什么?</a:t>
            </a:r>
            <a:endParaRPr lang="zh-CN" altLang="en-US" sz="55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  <p:pic>
        <p:nvPicPr>
          <p:cNvPr id="14" name="图片 13" descr="t01195c24598ce9f803"/>
          <p:cNvPicPr>
            <a:picLocks noChangeAspect="1"/>
          </p:cNvPicPr>
          <p:nvPr/>
        </p:nvPicPr>
        <p:blipFill>
          <a:blip r:embed="rId2"/>
          <a:srcRect b="10682"/>
          <a:stretch>
            <a:fillRect/>
          </a:stretch>
        </p:blipFill>
        <p:spPr>
          <a:xfrm>
            <a:off x="4887595" y="494030"/>
            <a:ext cx="2687955" cy="25546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  <p:pic>
        <p:nvPicPr>
          <p:cNvPr id="4" name="图片 3" descr="201410062032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25" y="306070"/>
            <a:ext cx="10057765" cy="62884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060"/>
            <a:ext cx="10515600" cy="1325563"/>
          </a:xfrm>
        </p:spPr>
        <p:txBody>
          <a:bodyPr/>
          <a:p>
            <a:pPr algn="ctr"/>
            <a:r>
              <a:rPr lang="zh-CN" altLang="en-US" sz="6000" b="1">
                <a:solidFill>
                  <a:schemeClr val="accent6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初读课文，整体感知</a:t>
            </a:r>
            <a:endParaRPr lang="zh-CN" altLang="en-US" sz="6000" b="1">
              <a:solidFill>
                <a:schemeClr val="accent6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重点词语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p>
            <a:pPr marL="0" indent="0">
              <a:lnSpc>
                <a:spcPct val="160000"/>
              </a:lnSpc>
              <a:buNone/>
            </a:pPr>
            <a:r>
              <a:rPr lang="zh-CN" altLang="en-US" sz="55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粼粼   肆虐  盘踞  记载  引擎   铁锹   拐杖  绿风  荡漾  凶猛  不紧不慢     恭敬  归宿</a:t>
            </a:r>
            <a:endParaRPr lang="zh-CN" altLang="en-US" sz="55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>
            <a:alphaModFix amt="67000"/>
          </a:blip>
          <a:stretch>
            <a:fillRect l="-20000" t="-18000" r="-29000" b="-25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词语解释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23365"/>
            <a:ext cx="10515600" cy="4474845"/>
          </a:xfrm>
        </p:spPr>
        <p:txBody>
          <a:bodyPr>
            <a:noAutofit/>
          </a:bodyPr>
          <a:p>
            <a:pPr marL="0" indent="0">
              <a:lnSpc>
                <a:spcPct val="120000"/>
              </a:lnSpc>
              <a:buNone/>
            </a:pPr>
            <a:r>
              <a:rPr lang="zh-CN" altLang="en-US" sz="45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肆虐：</a:t>
            </a:r>
            <a:r>
              <a:rPr lang="zh-CN" altLang="en-US" sz="4500">
                <a:latin typeface="楷体" panose="02010609060101010101" charset="-122"/>
                <a:ea typeface="楷体" panose="02010609060101010101" charset="-122"/>
              </a:rPr>
              <a:t>（人）任意残杀或迫害；（物）大肆侵扰或破坏。</a:t>
            </a:r>
            <a:endParaRPr lang="zh-CN" altLang="en-US" sz="4500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45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盘踞：</a:t>
            </a:r>
            <a:r>
              <a:rPr lang="zh-CN" altLang="en-US" sz="4500">
                <a:latin typeface="楷体" panose="02010609060101010101" charset="-122"/>
                <a:ea typeface="楷体" panose="02010609060101010101" charset="-122"/>
              </a:rPr>
              <a:t>比喻某些植物或某些自然现象长期在某地肆虐。</a:t>
            </a:r>
            <a:endParaRPr lang="zh-CN" altLang="en-US" sz="4500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45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不紧不慢：</a:t>
            </a:r>
            <a:r>
              <a:rPr lang="zh-CN" altLang="en-US" sz="4500">
                <a:latin typeface="楷体" panose="02010609060101010101" charset="-122"/>
                <a:ea typeface="楷体" panose="02010609060101010101" charset="-122"/>
              </a:rPr>
              <a:t>形容心情平静，行动从容。</a:t>
            </a:r>
            <a:endParaRPr lang="zh-CN" altLang="en-US" sz="45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>
            <a:alphaModFix amt="67000"/>
          </a:blip>
          <a:stretch>
            <a:fillRect l="-20000" t="-18000" r="-29000" b="-25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996315"/>
            <a:ext cx="10515600" cy="5180965"/>
          </a:xfrm>
        </p:spPr>
        <p:txBody>
          <a:bodyPr>
            <a:noAutofit/>
          </a:bodyPr>
          <a:p>
            <a:pPr marL="0" indent="0">
              <a:lnSpc>
                <a:spcPct val="150000"/>
              </a:lnSpc>
              <a:buNone/>
            </a:pPr>
            <a:r>
              <a:rPr lang="en-US" altLang="zh-CN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课文主要讲了什么内容呢?请大家试着用老师出示重点词，说说课文的主要内容吧!</a:t>
            </a: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　　山野、肆虐、山沟、奇迹、创造、绿洲、价值、造福。</a:t>
            </a: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tags/tag1.xml><?xml version="1.0" encoding="utf-8"?>
<p:tagLst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1682</Words>
  <Application>WPS 演示</Application>
  <PresentationFormat>宽屏</PresentationFormat>
  <Paragraphs>82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楷体</vt:lpstr>
      <vt:lpstr>Franklin Gothic Medium</vt:lpstr>
      <vt:lpstr>Arial Unicode MS</vt:lpstr>
      <vt:lpstr>Calibri</vt:lpstr>
      <vt:lpstr>Office 主题</vt:lpstr>
      <vt:lpstr>第二十课   青山不老</vt:lpstr>
      <vt:lpstr>PowerPoint 演示文稿</vt:lpstr>
      <vt:lpstr>PowerPoint 演示文稿</vt:lpstr>
      <vt:lpstr>PowerPoint 演示文稿</vt:lpstr>
      <vt:lpstr>PowerPoint 演示文稿</vt:lpstr>
      <vt:lpstr>初读课文，整体感知</vt:lpstr>
      <vt:lpstr>重点词语</vt:lpstr>
      <vt:lpstr>词语解释</vt:lpstr>
      <vt:lpstr>PowerPoint 演示文稿</vt:lpstr>
      <vt:lpstr>PowerPoint 演示文稿</vt:lpstr>
      <vt:lpstr>以文入情，感受奇迹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我还知道这个院子里的小环境是怎样的?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课外拓展</vt:lpstr>
      <vt:lpstr>PowerPoint 演示文稿</vt:lpstr>
      <vt:lpstr>PowerPoint 演示文稿</vt:lpstr>
      <vt:lpstr>谢谢观看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void</dc:creator>
  <cp:lastModifiedBy>面朝大海</cp:lastModifiedBy>
  <cp:revision>125</cp:revision>
  <dcterms:created xsi:type="dcterms:W3CDTF">2017-08-03T09:01:00Z</dcterms:created>
  <dcterms:modified xsi:type="dcterms:W3CDTF">2021-08-05T01:16:58Z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2052-11.1.0.10168</vt:lpwstr>
  </property>
</Properties>
</file>